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7"/>
  </p:notesMasterIdLst>
  <p:handoutMasterIdLst>
    <p:handoutMasterId r:id="rId28"/>
  </p:handoutMasterIdLst>
  <p:sldIdLst>
    <p:sldId id="256" r:id="rId2"/>
    <p:sldId id="424" r:id="rId3"/>
    <p:sldId id="264" r:id="rId4"/>
    <p:sldId id="423" r:id="rId5"/>
    <p:sldId id="425" r:id="rId6"/>
    <p:sldId id="343" r:id="rId7"/>
    <p:sldId id="428" r:id="rId8"/>
    <p:sldId id="449" r:id="rId9"/>
    <p:sldId id="450" r:id="rId10"/>
    <p:sldId id="418" r:id="rId11"/>
    <p:sldId id="452" r:id="rId12"/>
    <p:sldId id="457" r:id="rId13"/>
    <p:sldId id="432" r:id="rId14"/>
    <p:sldId id="433" r:id="rId15"/>
    <p:sldId id="454" r:id="rId16"/>
    <p:sldId id="453" r:id="rId17"/>
    <p:sldId id="456" r:id="rId18"/>
    <p:sldId id="455" r:id="rId19"/>
    <p:sldId id="356" r:id="rId20"/>
    <p:sldId id="447" r:id="rId21"/>
    <p:sldId id="448" r:id="rId22"/>
    <p:sldId id="402" r:id="rId23"/>
    <p:sldId id="403" r:id="rId24"/>
    <p:sldId id="437" r:id="rId25"/>
    <p:sldId id="35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3" autoAdjust="0"/>
    <p:restoredTop sz="93007" autoAdjust="0"/>
  </p:normalViewPr>
  <p:slideViewPr>
    <p:cSldViewPr>
      <p:cViewPr>
        <p:scale>
          <a:sx n="86" d="100"/>
          <a:sy n="86" d="100"/>
        </p:scale>
        <p:origin x="-1210" y="-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754BF-0151-45A0-99F1-2205E44DD97D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C02B6-3196-4D59-925E-C14910962E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441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BED31-CC93-4C99-A3E6-A17EA09FF6E9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68143-B4FA-4989-A64F-BBDA3014B9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44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8143-B4FA-4989-A64F-BBDA3014B92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800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Week long training for Deep learning network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8143-B4FA-4989-A64F-BBDA3014B92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561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Bottom row: RGBW,</a:t>
            </a:r>
            <a:r>
              <a:rPr lang="en-US" baseline="0" dirty="0" smtClean="0"/>
              <a:t> </a:t>
            </a:r>
            <a:r>
              <a:rPr lang="en-US" dirty="0" smtClean="0"/>
              <a:t>Kodak 2.0, </a:t>
            </a:r>
            <a:r>
              <a:rPr lang="en-US" dirty="0" err="1" smtClean="0"/>
              <a:t>sony</a:t>
            </a:r>
            <a:r>
              <a:rPr lang="en-US" dirty="0" smtClean="0"/>
              <a:t> RGBW. For </a:t>
            </a:r>
            <a:r>
              <a:rPr lang="en-US" dirty="0" err="1" smtClean="0"/>
              <a:t>bayer</a:t>
            </a:r>
            <a:r>
              <a:rPr lang="en-US" dirty="0" smtClean="0"/>
              <a:t> we take 0.15s, while </a:t>
            </a:r>
            <a:r>
              <a:rPr lang="en-US" dirty="0" err="1" smtClean="0"/>
              <a:t>Gharbi</a:t>
            </a:r>
            <a:r>
              <a:rPr lang="en-US" baseline="0" dirty="0" smtClean="0"/>
              <a:t> take 0.98s (extrapolated).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8143-B4FA-4989-A64F-BBDA3014B92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232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/>
              <a:t>Y. Monno, S. </a:t>
            </a:r>
            <a:r>
              <a:rPr lang="fr-FR" sz="1200" dirty="0" err="1" smtClean="0"/>
              <a:t>Kikuchi</a:t>
            </a:r>
            <a:r>
              <a:rPr lang="fr-FR" sz="1200" dirty="0" smtClean="0"/>
              <a:t>, M. Tanaka, and M. </a:t>
            </a:r>
            <a:r>
              <a:rPr lang="fr-FR" sz="1200" dirty="0" err="1" smtClean="0"/>
              <a:t>Okutomi</a:t>
            </a:r>
            <a:r>
              <a:rPr lang="fr-FR" sz="1200" dirty="0" smtClean="0"/>
              <a:t>, “A </a:t>
            </a:r>
            <a:r>
              <a:rPr lang="fr-FR" sz="1200" dirty="0" err="1" smtClean="0"/>
              <a:t>practical</a:t>
            </a:r>
            <a:r>
              <a:rPr lang="fr-FR" sz="1200" dirty="0" smtClean="0"/>
              <a:t> one-</a:t>
            </a:r>
            <a:r>
              <a:rPr lang="fr-FR" sz="1200" dirty="0" err="1" smtClean="0"/>
              <a:t>shot</a:t>
            </a:r>
            <a:r>
              <a:rPr lang="fr-FR" sz="1200" dirty="0" smtClean="0"/>
              <a:t> </a:t>
            </a:r>
            <a:r>
              <a:rPr lang="fr-FR" sz="1200" dirty="0" err="1" smtClean="0"/>
              <a:t>multispectral</a:t>
            </a:r>
            <a:r>
              <a:rPr lang="fr-FR" sz="1200" dirty="0" smtClean="0"/>
              <a:t> </a:t>
            </a:r>
            <a:r>
              <a:rPr lang="fr-FR" sz="1200" dirty="0" err="1" smtClean="0"/>
              <a:t>imaging</a:t>
            </a:r>
            <a:r>
              <a:rPr lang="fr-FR" sz="1200" dirty="0" smtClean="0"/>
              <a:t> system </a:t>
            </a:r>
            <a:r>
              <a:rPr lang="fr-FR" sz="1200" dirty="0" err="1" smtClean="0"/>
              <a:t>using</a:t>
            </a:r>
            <a:r>
              <a:rPr lang="fr-FR" sz="1200" dirty="0" smtClean="0"/>
              <a:t> a single image </a:t>
            </a:r>
            <a:r>
              <a:rPr lang="fr-FR" sz="1200" dirty="0" err="1" smtClean="0"/>
              <a:t>sensor</a:t>
            </a:r>
            <a:r>
              <a:rPr lang="fr-FR" sz="1200" dirty="0" smtClean="0"/>
              <a:t>,” IEEE Transactions on Image </a:t>
            </a:r>
            <a:r>
              <a:rPr lang="fr-FR" sz="1200" dirty="0" err="1" smtClean="0"/>
              <a:t>Processing</a:t>
            </a:r>
            <a:r>
              <a:rPr lang="fr-FR" sz="1200" dirty="0" smtClean="0"/>
              <a:t>, vol. 24, no. 10, pp. 3048–3059, </a:t>
            </a:r>
            <a:r>
              <a:rPr lang="fr-FR" sz="1200" dirty="0" err="1" smtClean="0"/>
              <a:t>Oct</a:t>
            </a:r>
            <a:r>
              <a:rPr lang="fr-FR" sz="1200" dirty="0" smtClean="0"/>
              <a:t> 2015.</a:t>
            </a:r>
          </a:p>
          <a:p>
            <a:r>
              <a:rPr lang="fr-FR" sz="1200" dirty="0" smtClean="0"/>
              <a:t>Y. Monno, D. </a:t>
            </a:r>
            <a:r>
              <a:rPr lang="fr-FR" sz="1200" dirty="0" err="1" smtClean="0"/>
              <a:t>Kiku</a:t>
            </a:r>
            <a:r>
              <a:rPr lang="fr-FR" sz="1200" dirty="0" smtClean="0"/>
              <a:t>, S. </a:t>
            </a:r>
            <a:r>
              <a:rPr lang="fr-FR" sz="1200" dirty="0" err="1" smtClean="0"/>
              <a:t>Kikuchi</a:t>
            </a:r>
            <a:r>
              <a:rPr lang="fr-FR" sz="1200" dirty="0" smtClean="0"/>
              <a:t>, M. Tanaka, and M. </a:t>
            </a:r>
            <a:r>
              <a:rPr lang="fr-FR" sz="1200" dirty="0" err="1" smtClean="0"/>
              <a:t>Okutomi</a:t>
            </a:r>
            <a:r>
              <a:rPr lang="fr-FR" sz="1200" dirty="0" smtClean="0"/>
              <a:t>, “</a:t>
            </a:r>
            <a:r>
              <a:rPr lang="fr-FR" sz="1200" dirty="0" err="1" smtClean="0"/>
              <a:t>Multispectral</a:t>
            </a:r>
            <a:r>
              <a:rPr lang="fr-FR" sz="1200" dirty="0" smtClean="0"/>
              <a:t> </a:t>
            </a:r>
            <a:r>
              <a:rPr lang="fr-FR" sz="1200" dirty="0" err="1" smtClean="0"/>
              <a:t>demosaicking</a:t>
            </a:r>
            <a:r>
              <a:rPr lang="fr-FR" sz="1200" dirty="0" smtClean="0"/>
              <a:t> with </a:t>
            </a:r>
            <a:r>
              <a:rPr lang="fr-FR" sz="1200" dirty="0" err="1" smtClean="0"/>
              <a:t>novel</a:t>
            </a:r>
            <a:r>
              <a:rPr lang="fr-FR" sz="1200" dirty="0" smtClean="0"/>
              <a:t> guide image </a:t>
            </a:r>
            <a:r>
              <a:rPr lang="fr-FR" sz="1200" dirty="0" err="1" smtClean="0"/>
              <a:t>generation</a:t>
            </a:r>
            <a:r>
              <a:rPr lang="fr-FR" sz="1200" dirty="0" smtClean="0"/>
              <a:t> and </a:t>
            </a:r>
            <a:r>
              <a:rPr lang="fr-FR" sz="1200" dirty="0" err="1" smtClean="0"/>
              <a:t>residual</a:t>
            </a:r>
            <a:r>
              <a:rPr lang="fr-FR" sz="1200" dirty="0" smtClean="0"/>
              <a:t> interpolation </a:t>
            </a:r>
            <a:r>
              <a:rPr lang="en-US" sz="1200" dirty="0" smtClean="0"/>
              <a:t>in </a:t>
            </a:r>
            <a:r>
              <a:rPr lang="en-US" sz="1200" i="1" dirty="0" smtClean="0"/>
              <a:t>Image Processing (ICIP), 2014 IEEE International Conference on</a:t>
            </a:r>
            <a:r>
              <a:rPr lang="en-US" sz="1200" dirty="0" smtClean="0"/>
              <a:t>. IEEE,</a:t>
            </a:r>
          </a:p>
          <a:p>
            <a:r>
              <a:rPr lang="fr-FR" sz="1200" dirty="0" smtClean="0"/>
              <a:t>2014, pp. 645–649. 224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8143-B4FA-4989-A64F-BBDA3014B92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589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Finlayson database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8143-B4FA-4989-A64F-BBDA3014B92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229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 </a:t>
            </a:r>
            <a:r>
              <a:rPr lang="en-US" dirty="0" err="1" smtClean="0"/>
              <a:t>monno</a:t>
            </a:r>
            <a:r>
              <a:rPr lang="en-US" dirty="0" smtClean="0"/>
              <a:t> and all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8143-B4FA-4989-A64F-BBDA3014B92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78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8143-B4FA-4989-A64F-BBDA3014B92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18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r>
              <a:rPr lang="en-US" altLang="fr-FR" dirty="0" smtClean="0"/>
              <a:t>Green channel sampled by the camera</a:t>
            </a:r>
          </a:p>
          <a:p>
            <a:pPr lvl="1">
              <a:lnSpc>
                <a:spcPct val="80000"/>
              </a:lnSpc>
            </a:pPr>
            <a:r>
              <a:rPr lang="en-US" altLang="fr-FR" dirty="0" smtClean="0"/>
              <a:t>Frequency Domain Edge directed interpolation </a:t>
            </a:r>
            <a:r>
              <a:rPr lang="en-US" altLang="fr-FR" baseline="30000" dirty="0" smtClean="0"/>
              <a:t>[2,3] </a:t>
            </a:r>
            <a:r>
              <a:rPr lang="en-US" altLang="fr-FR" dirty="0" smtClean="0"/>
              <a:t>interpolate along contour not across. Frequency selection. </a:t>
            </a:r>
            <a:r>
              <a:rPr lang="en-US" altLang="fr-FR" dirty="0" err="1" smtClean="0"/>
              <a:t>Algo</a:t>
            </a:r>
            <a:r>
              <a:rPr lang="en-US" altLang="fr-FR" dirty="0" smtClean="0"/>
              <a:t> based on edge directed. However they depend on the </a:t>
            </a:r>
            <a:r>
              <a:rPr lang="en-US" altLang="fr-FR" dirty="0" err="1" smtClean="0"/>
              <a:t>Cfa</a:t>
            </a:r>
            <a:r>
              <a:rPr lang="en-US" altLang="fr-FR" dirty="0" smtClean="0"/>
              <a:t> arrangement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8143-B4FA-4989-A64F-BBDA3014B92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79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Computation to</a:t>
            </a:r>
            <a:r>
              <a:rPr lang="en-US" baseline="0" dirty="0" smtClean="0"/>
              <a:t> remove those artifacts in your phone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8143-B4FA-4989-A64F-BBDA3014B92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813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8143-B4FA-4989-A64F-BBDA3014B92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69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Biggest reflectance</a:t>
            </a:r>
            <a:r>
              <a:rPr lang="en-US" baseline="0" dirty="0" smtClean="0"/>
              <a:t> database 256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B42C-F486-4BC3-B7CC-B64F055AD71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435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Nn</a:t>
            </a:r>
            <a:r>
              <a:rPr lang="en-US" dirty="0" smtClean="0"/>
              <a:t> with neighborhood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8143-B4FA-4989-A64F-BBDA3014B92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492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 D on a database and apply on real raw data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8143-B4FA-4989-A64F-BBDA3014B92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211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Insist in shift</a:t>
            </a:r>
            <a:r>
              <a:rPr lang="en-US" baseline="0" dirty="0" smtClean="0"/>
              <a:t> invariant pattern 2x2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8143-B4FA-4989-A64F-BBDA3014B92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68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November 21,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390967" y="6279393"/>
            <a:ext cx="792088" cy="3651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November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November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November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1912" y="6492875"/>
            <a:ext cx="792088" cy="3651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November 21, 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51912" y="6492875"/>
            <a:ext cx="792088" cy="3651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November 21,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1912" y="6492875"/>
            <a:ext cx="792088" cy="3651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November 21,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1912" y="6492875"/>
            <a:ext cx="792088" cy="3651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November 21,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1912" y="6492875"/>
            <a:ext cx="792088" cy="3651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November 21,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1912" y="6492875"/>
            <a:ext cx="792088" cy="3651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November 21,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1912" y="6492875"/>
            <a:ext cx="792088" cy="3651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November 21,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1912" y="6492875"/>
            <a:ext cx="792088" cy="3651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November 21,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160701" y="601757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685800"/>
            <a:ext cx="142876" cy="526348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100000">
                <a:srgbClr val="EE3F17"/>
              </a:gs>
              <a:gs pos="79000">
                <a:srgbClr val="EE3F1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5949280"/>
            <a:ext cx="142876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504666" y="804398"/>
            <a:ext cx="8221568" cy="2882726"/>
          </a:xfrm>
        </p:spPr>
        <p:txBody>
          <a:bodyPr/>
          <a:lstStyle/>
          <a:p>
            <a:r>
              <a:rPr lang="en-US" sz="4200" cap="none" spc="0" dirty="0" smtClean="0">
                <a:solidFill>
                  <a:prstClr val="black"/>
                </a:solidFill>
                <a:latin typeface="Calibri"/>
              </a:rPr>
              <a:t>Deep or Shallow Neural Network for Demosaicing</a:t>
            </a:r>
            <a:endParaRPr lang="fr-FR" sz="4200" dirty="0"/>
          </a:p>
        </p:txBody>
      </p:sp>
      <p:sp>
        <p:nvSpPr>
          <p:cNvPr id="13" name="Sous-titre 12"/>
          <p:cNvSpPr>
            <a:spLocks noGrp="1"/>
          </p:cNvSpPr>
          <p:nvPr>
            <p:ph type="subTitle" idx="1"/>
          </p:nvPr>
        </p:nvSpPr>
        <p:spPr>
          <a:xfrm>
            <a:off x="4425752" y="3429000"/>
            <a:ext cx="4152849" cy="1584176"/>
          </a:xfrm>
        </p:spPr>
        <p:txBody>
          <a:bodyPr>
            <a:normAutofit/>
          </a:bodyPr>
          <a:lstStyle/>
          <a:p>
            <a:r>
              <a:rPr lang="en-US" cap="none" dirty="0" err="1" smtClean="0"/>
              <a:t>Prakhar</a:t>
            </a:r>
            <a:r>
              <a:rPr lang="en-US" cap="none" dirty="0" smtClean="0"/>
              <a:t> </a:t>
            </a:r>
            <a:r>
              <a:rPr lang="en-US" cap="none" dirty="0" err="1" smtClean="0"/>
              <a:t>Amba</a:t>
            </a:r>
            <a:endParaRPr lang="en-US" cap="none" dirty="0" smtClean="0"/>
          </a:p>
          <a:p>
            <a:r>
              <a:rPr lang="en-US" cap="none" dirty="0" smtClean="0"/>
              <a:t>David </a:t>
            </a:r>
            <a:r>
              <a:rPr lang="en-US" cap="none" dirty="0" err="1" smtClean="0"/>
              <a:t>Alleysson</a:t>
            </a:r>
            <a:endParaRPr lang="en-US" cap="none" dirty="0" smtClean="0"/>
          </a:p>
          <a:p>
            <a:r>
              <a:rPr lang="en-US" cap="none" dirty="0" smtClean="0"/>
              <a:t>Martial </a:t>
            </a:r>
            <a:r>
              <a:rPr lang="en-US" cap="none" dirty="0" err="1" smtClean="0"/>
              <a:t>Mermillod</a:t>
            </a:r>
            <a:endParaRPr lang="en-US" cap="non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 rot="16200000">
            <a:off x="8421326" y="6259596"/>
            <a:ext cx="792088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re 11"/>
          <p:cNvSpPr txBox="1">
            <a:spLocks/>
          </p:cNvSpPr>
          <p:nvPr/>
        </p:nvSpPr>
        <p:spPr>
          <a:xfrm>
            <a:off x="539552" y="4653136"/>
            <a:ext cx="7772400" cy="1907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4951886" y="5936567"/>
            <a:ext cx="3774232" cy="1248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21</a:t>
            </a:r>
            <a:r>
              <a:rPr lang="en-US" sz="2000" baseline="30000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th </a:t>
            </a:r>
            <a:r>
              <a:rPr lang="en-US" sz="2000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Nov.  </a:t>
            </a:r>
            <a:r>
              <a:rPr lang="en-US" sz="2000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2018    GDR ISIS</a:t>
            </a:r>
            <a:endParaRPr lang="en-US" sz="2000" dirty="0" smtClean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</a:rPr>
              <a:t>prakhar.amba@univ-grenoble-alpes.fr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9698" name="Picture 2" descr="http://www.cnrs.fr/compratique/telechargement/autresdocuments/CNRSf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644" y="180261"/>
            <a:ext cx="872474" cy="8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See original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24" y="155875"/>
            <a:ext cx="1360040" cy="8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See original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891" y="292934"/>
            <a:ext cx="1529847" cy="78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7676"/>
            <a:ext cx="2364532" cy="7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Image result for ljk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Image result for ljk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0995"/>
            <a:ext cx="1462380" cy="70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25200" y="4828510"/>
            <a:ext cx="4130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Financement</a:t>
            </a:r>
            <a:r>
              <a:rPr lang="en-US" dirty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: FUI </a:t>
            </a:r>
            <a:r>
              <a:rPr lang="en-US" dirty="0" err="1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ExtremOWL</a:t>
            </a:r>
            <a:r>
              <a:rPr lang="en-US" dirty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 F1411026U</a:t>
            </a:r>
          </a:p>
        </p:txBody>
      </p:sp>
    </p:spTree>
    <p:extLst>
      <p:ext uri="{BB962C8B-B14F-4D97-AF65-F5344CB8AC3E}">
        <p14:creationId xmlns:p14="http://schemas.microsoft.com/office/powerpoint/2010/main" val="10499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91264" cy="903630"/>
          </a:xfrm>
        </p:spPr>
        <p:txBody>
          <a:bodyPr>
            <a:normAutofit fontScale="90000"/>
          </a:bodyPr>
          <a:lstStyle/>
          <a:p>
            <a:r>
              <a:rPr lang="en-US" altLang="fr-FR"/>
              <a:t/>
            </a:r>
            <a:br>
              <a:rPr lang="en-US" altLang="fr-FR"/>
            </a:br>
            <a:r>
              <a:rPr lang="en-US" altLang="fr-FR" smtClean="0"/>
              <a:t>Spectral </a:t>
            </a:r>
            <a:r>
              <a:rPr lang="en-US" altLang="fr-FR" dirty="0"/>
              <a:t>Filter Array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050142" cy="518457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Any </a:t>
            </a:r>
            <a:r>
              <a:rPr lang="en-US" sz="1800" dirty="0"/>
              <a:t>number of spectral filters layout in a filter array</a:t>
            </a: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 smtClean="0"/>
              <a:t>Spatio</a:t>
            </a:r>
            <a:r>
              <a:rPr lang="en-US" sz="1800" dirty="0" smtClean="0"/>
              <a:t>-spectral sampling, sparse description of a scene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Applications include accurate color reproduction, machine vision, food and agriculture, chemical analysis, medical, cosmetics, night vision, etc.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Demosaicing for SFAs is a new challenge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We can train on hyperspectral database but they tend to be small in size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 rot="16200000">
            <a:off x="8160701" y="6017577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10</a:t>
            </a:fld>
            <a:endParaRPr lang="en-US">
              <a:solidFill>
                <a:srgbClr val="D1282E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509750" y="4227465"/>
            <a:ext cx="8145424" cy="2630535"/>
            <a:chOff x="226172" y="3400202"/>
            <a:chExt cx="8890851" cy="3030899"/>
          </a:xfrm>
        </p:grpSpPr>
        <p:grpSp>
          <p:nvGrpSpPr>
            <p:cNvPr id="7" name="Groupe 6"/>
            <p:cNvGrpSpPr/>
            <p:nvPr/>
          </p:nvGrpSpPr>
          <p:grpSpPr>
            <a:xfrm>
              <a:off x="226173" y="3400202"/>
              <a:ext cx="8686721" cy="2275523"/>
              <a:chOff x="226173" y="3400202"/>
              <a:chExt cx="8686721" cy="2275523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173" y="3425354"/>
                <a:ext cx="2088232" cy="2116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2477" y="4246240"/>
                <a:ext cx="1247775" cy="1238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984" y="4076578"/>
                <a:ext cx="2342437" cy="1454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3400202"/>
                <a:ext cx="2324670" cy="227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roupe 9"/>
            <p:cNvGrpSpPr/>
            <p:nvPr/>
          </p:nvGrpSpPr>
          <p:grpSpPr>
            <a:xfrm>
              <a:off x="226172" y="5673374"/>
              <a:ext cx="8890851" cy="757727"/>
              <a:chOff x="226172" y="5673374"/>
              <a:chExt cx="8890851" cy="757727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226172" y="5673374"/>
                <a:ext cx="6794100" cy="757727"/>
                <a:chOff x="226172" y="5673374"/>
                <a:chExt cx="6794100" cy="757727"/>
              </a:xfrm>
            </p:grpSpPr>
            <p:sp>
              <p:nvSpPr>
                <p:cNvPr id="5" name="ZoneTexte 4"/>
                <p:cNvSpPr txBox="1"/>
                <p:nvPr/>
              </p:nvSpPr>
              <p:spPr>
                <a:xfrm>
                  <a:off x="226172" y="5686400"/>
                  <a:ext cx="2592288" cy="7447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SFA by </a:t>
                  </a:r>
                  <a:r>
                    <a:rPr lang="en-US" dirty="0" err="1" smtClean="0"/>
                    <a:t>Monno</a:t>
                  </a:r>
                  <a:r>
                    <a:rPr lang="en-US" dirty="0" smtClean="0"/>
                    <a:t> et al.</a:t>
                  </a:r>
                </a:p>
                <a:p>
                  <a:r>
                    <a:rPr lang="en-US" dirty="0" smtClean="0"/>
                    <a:t>5 filters</a:t>
                  </a:r>
                  <a:endParaRPr lang="fr-FR" dirty="0"/>
                </a:p>
              </p:txBody>
            </p:sp>
            <p:sp>
              <p:nvSpPr>
                <p:cNvPr id="9" name="ZoneTexte 8"/>
                <p:cNvSpPr txBox="1"/>
                <p:nvPr/>
              </p:nvSpPr>
              <p:spPr>
                <a:xfrm>
                  <a:off x="2818461" y="5673374"/>
                  <a:ext cx="223224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SFA by </a:t>
                  </a:r>
                  <a:r>
                    <a:rPr lang="en-US" dirty="0" err="1" smtClean="0"/>
                    <a:t>Silios</a:t>
                  </a:r>
                  <a:endParaRPr lang="en-US" dirty="0" smtClean="0"/>
                </a:p>
                <a:p>
                  <a:r>
                    <a:rPr lang="en-US" dirty="0" smtClean="0"/>
                    <a:t>16 filters</a:t>
                  </a:r>
                  <a:endParaRPr lang="fr-FR" dirty="0"/>
                </a:p>
              </p:txBody>
            </p:sp>
            <p:sp>
              <p:nvSpPr>
                <p:cNvPr id="11" name="ZoneTexte 10"/>
                <p:cNvSpPr txBox="1"/>
                <p:nvPr/>
              </p:nvSpPr>
              <p:spPr>
                <a:xfrm>
                  <a:off x="4788024" y="5686400"/>
                  <a:ext cx="223224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SFA by IMEC</a:t>
                  </a:r>
                </a:p>
                <a:p>
                  <a:r>
                    <a:rPr lang="en-US" dirty="0" smtClean="0"/>
                    <a:t>32 filters</a:t>
                  </a:r>
                  <a:endParaRPr lang="fr-FR" dirty="0"/>
                </a:p>
              </p:txBody>
            </p:sp>
          </p:grpSp>
          <p:sp>
            <p:nvSpPr>
              <p:cNvPr id="12" name="ZoneTexte 11"/>
              <p:cNvSpPr txBox="1"/>
              <p:nvPr/>
            </p:nvSpPr>
            <p:spPr>
              <a:xfrm>
                <a:off x="6884775" y="5686400"/>
                <a:ext cx="22322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SFA by E2V</a:t>
                </a:r>
              </a:p>
              <a:p>
                <a:r>
                  <a:rPr lang="en-US" dirty="0" smtClean="0"/>
                  <a:t>RGBW</a:t>
                </a:r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0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/>
          <a:lstStyle/>
          <a:p>
            <a:r>
              <a:rPr lang="en-US" dirty="0" smtClean="0"/>
              <a:t>Proposed Neural Network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 rot="16200000">
            <a:off x="8160701" y="6017577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899592" y="566124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2 layer </a:t>
            </a:r>
            <a:r>
              <a:rPr lang="en-US" dirty="0" err="1" smtClean="0"/>
              <a:t>Feedforward</a:t>
            </a:r>
            <a:r>
              <a:rPr lang="en-US" dirty="0" smtClean="0"/>
              <a:t> Neural Network trained on few images</a:t>
            </a:r>
            <a:endParaRPr lang="fr-FR" dirty="0"/>
          </a:p>
        </p:txBody>
      </p:sp>
      <p:pic>
        <p:nvPicPr>
          <p:cNvPr id="2050" name="Picture 2" descr="C:\My documents\Matlab code\Paper_v6\toolbox\documents\neural demosaic\neural_net_workflow_ol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22" y="1727023"/>
            <a:ext cx="8402356" cy="330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3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43192" cy="687606"/>
          </a:xfrm>
        </p:spPr>
        <p:txBody>
          <a:bodyPr/>
          <a:lstStyle/>
          <a:p>
            <a:r>
              <a:rPr lang="en-US" dirty="0" smtClean="0"/>
              <a:t>Training on a Database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093296"/>
            <a:ext cx="7620000" cy="39290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We train the Neural Network on pairs of X and Y images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 rot="16200000">
            <a:off x="8160701" y="6017577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2" t="16277" r="34155" b="15919"/>
          <a:stretch/>
        </p:blipFill>
        <p:spPr bwMode="auto">
          <a:xfrm>
            <a:off x="611560" y="1052736"/>
            <a:ext cx="1304303" cy="198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24948"/>
            <a:ext cx="1304303" cy="195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7" t="31526" r="29173" b="27053"/>
          <a:stretch/>
        </p:blipFill>
        <p:spPr bwMode="auto">
          <a:xfrm>
            <a:off x="2051720" y="1409493"/>
            <a:ext cx="1886628" cy="12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3933056"/>
            <a:ext cx="1886628" cy="139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8254" r="26905" b="27777"/>
          <a:stretch/>
        </p:blipFill>
        <p:spPr bwMode="auto">
          <a:xfrm>
            <a:off x="3882218" y="1409493"/>
            <a:ext cx="1983902" cy="128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349" y="4003917"/>
            <a:ext cx="1880027" cy="125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6" t="28254" r="27262" b="28094"/>
          <a:stretch/>
        </p:blipFill>
        <p:spPr bwMode="auto">
          <a:xfrm>
            <a:off x="6084168" y="1409493"/>
            <a:ext cx="1963663" cy="128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00" y="3976176"/>
            <a:ext cx="2028341" cy="135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519613" y="2811396"/>
            <a:ext cx="69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….</a:t>
            </a:r>
            <a:endParaRPr lang="fr-FR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519613" y="3514510"/>
            <a:ext cx="69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….</a:t>
            </a: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07504" y="185750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X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451625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Y</a:t>
            </a:r>
            <a:endParaRPr lang="fr-FR" b="1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115616" y="3140968"/>
            <a:ext cx="0" cy="43204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843808" y="3132336"/>
            <a:ext cx="0" cy="43204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004048" y="3140968"/>
            <a:ext cx="0" cy="43204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7120239" y="3140968"/>
            <a:ext cx="0" cy="43204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129341" y="2042175"/>
            <a:ext cx="33109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8129341" y="4700917"/>
            <a:ext cx="33109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8447286" y="2052789"/>
            <a:ext cx="13146" cy="26481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6200000">
            <a:off x="7056536" y="3096446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learn </a:t>
            </a:r>
            <a:r>
              <a:rPr lang="en-US" dirty="0" smtClean="0"/>
              <a:t>Neural Network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68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07088" cy="756002"/>
          </a:xfrm>
        </p:spPr>
        <p:txBody>
          <a:bodyPr/>
          <a:lstStyle/>
          <a:p>
            <a:r>
              <a:rPr lang="en-US" dirty="0" smtClean="0"/>
              <a:t>Training Input Data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 rot="16200000">
            <a:off x="8160701" y="6017577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9512"/>
            <a:ext cx="2365866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5" t="45454" r="47600" b="44889"/>
          <a:stretch/>
        </p:blipFill>
        <p:spPr bwMode="auto">
          <a:xfrm>
            <a:off x="3230797" y="2574115"/>
            <a:ext cx="1757268" cy="191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30797" y="2750388"/>
            <a:ext cx="299892" cy="327309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5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 rot="16200000">
            <a:off x="8160701" y="6017577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9512"/>
            <a:ext cx="2365866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1" y="1177179"/>
            <a:ext cx="2159088" cy="329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57200" y="152718"/>
            <a:ext cx="6707088" cy="7560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Training Input Data</a:t>
            </a:r>
            <a:endParaRPr lang="fr-FR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5" t="45454" r="47600" b="44889"/>
          <a:stretch/>
        </p:blipFill>
        <p:spPr bwMode="auto">
          <a:xfrm>
            <a:off x="3230797" y="2574115"/>
            <a:ext cx="1757268" cy="191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32002" y="3068960"/>
            <a:ext cx="299892" cy="327309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5" name="Groupe 34"/>
          <p:cNvGrpSpPr/>
          <p:nvPr/>
        </p:nvGrpSpPr>
        <p:grpSpPr>
          <a:xfrm>
            <a:off x="4988065" y="549830"/>
            <a:ext cx="3573451" cy="4245581"/>
            <a:chOff x="4988065" y="549830"/>
            <a:chExt cx="3573451" cy="4245581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25" t="45454" r="47600" b="44889"/>
            <a:stretch/>
          </p:blipFill>
          <p:spPr bwMode="auto">
            <a:xfrm>
              <a:off x="6804248" y="2574115"/>
              <a:ext cx="1757268" cy="1918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804248" y="3067554"/>
              <a:ext cx="299892" cy="327309"/>
            </a:xfrm>
            <a:prstGeom prst="rect">
              <a:avLst/>
            </a:prstGeom>
            <a:noFill/>
            <a:ln w="349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85472" y="2775762"/>
              <a:ext cx="937443" cy="910891"/>
            </a:xfrm>
            <a:prstGeom prst="rect">
              <a:avLst/>
            </a:prstGeom>
            <a:noFill/>
            <a:ln w="349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5292080" y="3645024"/>
              <a:ext cx="864096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4988065" y="4149080"/>
              <a:ext cx="1600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Introduce neighborhood</a:t>
              </a:r>
              <a:endParaRPr lang="fr-FR" dirty="0"/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6600788" y="908720"/>
              <a:ext cx="1642528" cy="1351555"/>
              <a:chOff x="6600788" y="908720"/>
              <a:chExt cx="1642528" cy="1351555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58" t="14201" r="1766" b="63897"/>
              <a:stretch/>
            </p:blipFill>
            <p:spPr bwMode="auto">
              <a:xfrm>
                <a:off x="6600788" y="908720"/>
                <a:ext cx="1642528" cy="721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58" t="15240" r="1766" b="63897"/>
              <a:stretch/>
            </p:blipFill>
            <p:spPr bwMode="auto">
              <a:xfrm>
                <a:off x="6600788" y="1572816"/>
                <a:ext cx="1642528" cy="687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" name="Groupe 22"/>
            <p:cNvGrpSpPr/>
            <p:nvPr/>
          </p:nvGrpSpPr>
          <p:grpSpPr>
            <a:xfrm>
              <a:off x="8207590" y="908720"/>
              <a:ext cx="353926" cy="1351555"/>
              <a:chOff x="7889390" y="908720"/>
              <a:chExt cx="353926" cy="1351555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841" t="14201" r="1766" b="63897"/>
              <a:stretch/>
            </p:blipFill>
            <p:spPr bwMode="auto">
              <a:xfrm>
                <a:off x="7889390" y="908720"/>
                <a:ext cx="353926" cy="721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841" t="15240" r="1766" b="63897"/>
              <a:stretch/>
            </p:blipFill>
            <p:spPr bwMode="auto">
              <a:xfrm>
                <a:off x="7889390" y="1572816"/>
                <a:ext cx="353926" cy="687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6770202" y="897039"/>
              <a:ext cx="137489" cy="1307825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6055304" y="3025718"/>
                  <a:ext cx="55579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5304" y="3025718"/>
                  <a:ext cx="55579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711243" y="2389449"/>
                  <a:ext cx="39289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1243" y="2389449"/>
                  <a:ext cx="39289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406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5770546" y="1388150"/>
                  <a:ext cx="72244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sz="1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h</m:t>
                            </m:r>
                          </m:sub>
                          <m:sup/>
                        </m:sSubSup>
                        <m:sSubSup>
                          <m:sSubSupPr>
                            <m:ctrlPr>
                              <a:rPr lang="fr-FR" sz="1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𝑤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0546" y="1388150"/>
                  <a:ext cx="722442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7052628" y="549830"/>
                  <a:ext cx="8685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/>
                          </a:rPr>
                          <m:t>𝐻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𝑊</m:t>
                        </m:r>
                        <m:r>
                          <a:rPr lang="en-US" sz="1400" b="0" i="1" smtClean="0">
                            <a:latin typeface="Cambria Math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/>
                          </a:rPr>
                          <m:t>h𝑤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2628" y="549830"/>
                  <a:ext cx="868571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Connecteur droit avec flèche 31"/>
            <p:cNvCxnSpPr/>
            <p:nvPr/>
          </p:nvCxnSpPr>
          <p:spPr>
            <a:xfrm flipV="1">
              <a:off x="7682882" y="2260275"/>
              <a:ext cx="0" cy="36925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80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Testing RGB and RGBW CFAs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Used Kodak database for training</a:t>
            </a:r>
          </a:p>
          <a:p>
            <a:pPr marL="800100" lvl="1" indent="-342900"/>
            <a:r>
              <a:rPr lang="en-US" dirty="0" smtClean="0"/>
              <a:t>70% of pixels used for training, 15% for validation, 15% for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Results for testing on 15% or complete 100%, very similar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For Bayer we used a neighborhood window of 10 x 10 with 100 neurons in first layers</a:t>
            </a:r>
          </a:p>
          <a:p>
            <a:pPr marL="800100" lvl="1" indent="-342900"/>
            <a:r>
              <a:rPr lang="en-US" dirty="0" smtClean="0"/>
              <a:t>20.6 hours on </a:t>
            </a:r>
            <a:r>
              <a:rPr lang="en-US" dirty="0" err="1" smtClean="0"/>
              <a:t>Nvidia</a:t>
            </a:r>
            <a:r>
              <a:rPr lang="en-US" dirty="0" smtClean="0"/>
              <a:t> GTX 1080 + Intel i7 6700k</a:t>
            </a:r>
          </a:p>
          <a:p>
            <a:pPr marL="800100" lvl="1" indent="-342900"/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 rot="16200000">
            <a:off x="8318959" y="6279393"/>
            <a:ext cx="792088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Results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xfrm rot="16200000">
            <a:off x="8160701" y="6017577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" name="Groupe 4"/>
          <p:cNvGrpSpPr/>
          <p:nvPr/>
        </p:nvGrpSpPr>
        <p:grpSpPr>
          <a:xfrm>
            <a:off x="1115616" y="1628799"/>
            <a:ext cx="7030692" cy="4213759"/>
            <a:chOff x="1115616" y="1628799"/>
            <a:chExt cx="7030692" cy="4213759"/>
          </a:xfrm>
        </p:grpSpPr>
        <p:pic>
          <p:nvPicPr>
            <p:cNvPr id="6146" name="Picture 2" descr="C:\My documents\thesis report\chapter5\paper_lighthous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628799"/>
              <a:ext cx="7030692" cy="4213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061" y="3327351"/>
              <a:ext cx="3333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819" y="3082151"/>
              <a:ext cx="539587" cy="557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3108385"/>
              <a:ext cx="494310" cy="504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299666"/>
              <a:ext cx="456059" cy="46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061" y="5467689"/>
              <a:ext cx="3238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4005" y="5299665"/>
              <a:ext cx="484932" cy="477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5309994"/>
              <a:ext cx="503759" cy="46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ZoneTexte 5"/>
          <p:cNvSpPr txBox="1"/>
          <p:nvPr/>
        </p:nvSpPr>
        <p:spPr>
          <a:xfrm>
            <a:off x="1576706" y="3394085"/>
            <a:ext cx="948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Original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88953" y="3392596"/>
            <a:ext cx="948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40.71dB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46711" y="3388072"/>
            <a:ext cx="948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39.10dB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576220" y="3360743"/>
            <a:ext cx="948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40.01dB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71555" y="5531315"/>
            <a:ext cx="948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41dB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203848" y="5524980"/>
            <a:ext cx="948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40.54dB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746711" y="5524979"/>
            <a:ext cx="948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38.82dB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555569" y="5484260"/>
            <a:ext cx="948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38.11dB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76706" y="6381328"/>
            <a:ext cx="601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Gharbi et al. report 41.2 dB using 15 layer CNN for Bayer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355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48" y="347608"/>
            <a:ext cx="7048964" cy="83162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TokyoTech</a:t>
            </a:r>
            <a:r>
              <a:rPr lang="en-US" dirty="0" smtClean="0"/>
              <a:t> </a:t>
            </a:r>
            <a:r>
              <a:rPr lang="en-US" dirty="0"/>
              <a:t>5-band </a:t>
            </a:r>
            <a:r>
              <a:rPr lang="en-US" sz="2400" dirty="0"/>
              <a:t>(Simulation)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 rot="16200000">
            <a:off x="8160701" y="6017577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171" name="Picture 3" descr="C:\My documents\thesis report\chapter5\im5ch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392825" cy="243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0177"/>
            <a:ext cx="816099" cy="82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90431" y="3795549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NN*</a:t>
            </a:r>
            <a:r>
              <a:rPr lang="en-US" dirty="0" smtClean="0"/>
              <a:t>			 LMMSE			    MSRI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04" y="4187541"/>
            <a:ext cx="2592288" cy="182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829" y="4187531"/>
            <a:ext cx="4896544" cy="196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582" y="6050224"/>
            <a:ext cx="20128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/>
              <a:t>MSRI </a:t>
            </a:r>
            <a:r>
              <a:rPr lang="fr-FR" sz="1200" i="1" dirty="0" smtClean="0"/>
              <a:t>Y</a:t>
            </a:r>
            <a:r>
              <a:rPr lang="fr-FR" sz="1200" i="1" dirty="0"/>
              <a:t>. </a:t>
            </a:r>
            <a:r>
              <a:rPr lang="fr-FR" sz="1200" i="1" dirty="0" smtClean="0"/>
              <a:t>Monno et al. 2014</a:t>
            </a:r>
          </a:p>
          <a:p>
            <a:r>
              <a:rPr lang="en-US" sz="1200" b="1" dirty="0" smtClean="0"/>
              <a:t>WGF</a:t>
            </a:r>
            <a:r>
              <a:rPr lang="en-US" sz="1200" i="1" dirty="0" smtClean="0"/>
              <a:t> </a:t>
            </a:r>
            <a:r>
              <a:rPr lang="fr-FR" sz="1200" i="1" dirty="0"/>
              <a:t>Y. Monno et al. </a:t>
            </a:r>
            <a:r>
              <a:rPr lang="fr-FR" sz="1200" i="1" dirty="0" smtClean="0"/>
              <a:t>2015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8404" y="6155750"/>
            <a:ext cx="504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6473539"/>
            <a:ext cx="5911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*only 6.25% of dataset used for training. 100 neurons. 1.77 hours to train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3763469" y="4781814"/>
            <a:ext cx="720081" cy="2312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PSNR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761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Training for SFAs</a:t>
            </a:r>
            <a:endParaRPr lang="fr-FR" sz="3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xfrm rot="16200000">
            <a:off x="8390967" y="6266825"/>
            <a:ext cx="792088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110"/>
          <a:stretch/>
        </p:blipFill>
        <p:spPr bwMode="auto">
          <a:xfrm>
            <a:off x="4932040" y="3424237"/>
            <a:ext cx="4017407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323528" y="476672"/>
            <a:ext cx="4565633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Hyperspectral </a:t>
            </a:r>
            <a:br>
              <a:rPr lang="en-US" dirty="0" smtClean="0"/>
            </a:br>
            <a:r>
              <a:rPr lang="en-US" dirty="0" smtClean="0"/>
              <a:t>Image Formation model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 rot="16200000">
            <a:off x="8160701" y="6017577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9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Trichromacy &amp; Additive color model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5301208"/>
            <a:ext cx="7992888" cy="131636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fr-FR" dirty="0" smtClean="0"/>
              <a:t>Additive </a:t>
            </a:r>
            <a:r>
              <a:rPr lang="en-US" altLang="fr-FR" dirty="0"/>
              <a:t>color model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altLang="fr-FR" dirty="0"/>
              <a:t>can add RGB primaries to form any color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dirty="0"/>
              <a:t>Used for image capturing and display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 rot="16200000">
            <a:off x="8160701" y="6017577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1861"/>
            <a:ext cx="175082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18466"/>
            <a:ext cx="1499453" cy="109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91542"/>
            <a:ext cx="1551341" cy="122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9512" y="44371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Physics of Light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2002344" y="2492896"/>
            <a:ext cx="697448" cy="43265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940152" y="2205247"/>
            <a:ext cx="769456" cy="73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7"/>
          <a:stretch/>
        </p:blipFill>
        <p:spPr bwMode="auto">
          <a:xfrm>
            <a:off x="4395149" y="3326004"/>
            <a:ext cx="1440160" cy="110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583" y="3220734"/>
            <a:ext cx="1430390" cy="98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6855619" y="967678"/>
            <a:ext cx="1800200" cy="1803739"/>
            <a:chOff x="6709599" y="1121808"/>
            <a:chExt cx="2110873" cy="2152014"/>
          </a:xfrm>
        </p:grpSpPr>
        <p:pic>
          <p:nvPicPr>
            <p:cNvPr id="2055" name="Picture 7" descr="Image result for brai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599" y="1949900"/>
              <a:ext cx="1654902" cy="132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121808"/>
              <a:ext cx="875412" cy="828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Bulle ronde 10"/>
            <p:cNvSpPr/>
            <p:nvPr/>
          </p:nvSpPr>
          <p:spPr>
            <a:xfrm>
              <a:off x="7668344" y="1121808"/>
              <a:ext cx="1152128" cy="828092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2" name="Connecteur droit avec flèche 21"/>
          <p:cNvCxnSpPr>
            <a:endCxn id="2057" idx="1"/>
          </p:cNvCxnSpPr>
          <p:nvPr/>
        </p:nvCxnSpPr>
        <p:spPr>
          <a:xfrm>
            <a:off x="2002344" y="3542330"/>
            <a:ext cx="836239" cy="16847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5916148" y="3877774"/>
            <a:ext cx="79346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9" name="Picture 11" descr="Image result for displ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37" y="3403450"/>
            <a:ext cx="1569482" cy="11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171" y="3523716"/>
            <a:ext cx="715846" cy="67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8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0"/>
          <a:stretch/>
        </p:blipFill>
        <p:spPr bwMode="auto">
          <a:xfrm>
            <a:off x="4932040" y="-9525"/>
            <a:ext cx="4017407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323528" y="476672"/>
            <a:ext cx="4565633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Hyperspectral </a:t>
            </a:r>
            <a:br>
              <a:rPr lang="en-US" dirty="0" smtClean="0"/>
            </a:br>
            <a:r>
              <a:rPr lang="en-US" dirty="0" smtClean="0"/>
              <a:t>Image Formation model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 rot="16200000">
            <a:off x="8160701" y="6017577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2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497095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0"/>
          <a:stretch/>
        </p:blipFill>
        <p:spPr bwMode="auto">
          <a:xfrm>
            <a:off x="4932040" y="-9525"/>
            <a:ext cx="4017407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323528" y="476672"/>
            <a:ext cx="4565633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Hyperspectral </a:t>
            </a:r>
            <a:br>
              <a:rPr lang="en-US" dirty="0" smtClean="0"/>
            </a:br>
            <a:r>
              <a:rPr lang="en-US" dirty="0" smtClean="0"/>
              <a:t>Image Formation model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 rot="16200000">
            <a:off x="8160701" y="6017577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9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903489" cy="1371600"/>
          </a:xfrm>
        </p:spPr>
        <p:txBody>
          <a:bodyPr/>
          <a:lstStyle/>
          <a:p>
            <a:r>
              <a:rPr lang="en-US" sz="3200" dirty="0" smtClean="0"/>
              <a:t>Monno 5ch </a:t>
            </a:r>
            <a:r>
              <a:rPr lang="en-US" dirty="0" smtClean="0"/>
              <a:t>(</a:t>
            </a:r>
            <a:r>
              <a:rPr lang="en-US" sz="2400" dirty="0" smtClean="0"/>
              <a:t>RAW Camera)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45224"/>
            <a:ext cx="7620000" cy="68093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Neural Network		</a:t>
            </a:r>
            <a:r>
              <a:rPr lang="en-US" dirty="0" smtClean="0"/>
              <a:t>LMMSE		WGF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 rot="16200000">
            <a:off x="8160701" y="6017577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194" name="Picture 2" descr="C:\My documents\thesis report\chapter5\im5chraw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1700808"/>
            <a:ext cx="7172203" cy="235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My documents\thesis report\chapter5\im5chraw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2" y="2602097"/>
            <a:ext cx="7543076" cy="161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My documents\thesis report\chapter5\im5chraw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3" y="3257080"/>
            <a:ext cx="7486885" cy="15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56075" y="608855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we trained on Finlayson database</a:t>
            </a:r>
            <a:endParaRPr lang="fr-FR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59" y="620687"/>
            <a:ext cx="816099" cy="82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904" y="-20765"/>
            <a:ext cx="1960895" cy="17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85209" y="6273224"/>
            <a:ext cx="2026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WGF</a:t>
            </a:r>
            <a:r>
              <a:rPr lang="en-US" sz="1200" i="1" dirty="0"/>
              <a:t> </a:t>
            </a:r>
            <a:r>
              <a:rPr lang="fr-FR" sz="1200" i="1" dirty="0"/>
              <a:t>Y. Monno et al. 2015</a:t>
            </a:r>
          </a:p>
        </p:txBody>
      </p:sp>
    </p:spTree>
    <p:extLst>
      <p:ext uri="{BB962C8B-B14F-4D97-AF65-F5344CB8AC3E}">
        <p14:creationId xmlns:p14="http://schemas.microsoft.com/office/powerpoint/2010/main" val="210802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04895"/>
            <a:ext cx="8064896" cy="900018"/>
          </a:xfrm>
        </p:spPr>
        <p:txBody>
          <a:bodyPr>
            <a:normAutofit/>
          </a:bodyPr>
          <a:lstStyle/>
          <a:p>
            <a:r>
              <a:rPr lang="en-US" dirty="0" smtClean="0"/>
              <a:t>Results </a:t>
            </a:r>
            <a:r>
              <a:rPr lang="en-US" sz="2400" dirty="0" smtClean="0"/>
              <a:t>(Simulation)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 rot="16200000">
            <a:off x="8160701" y="6017577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59" y="620687"/>
            <a:ext cx="816099" cy="82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722" y="0"/>
            <a:ext cx="1960895" cy="17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628800"/>
            <a:ext cx="5822098" cy="443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85209" y="6273224"/>
            <a:ext cx="2026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WGF</a:t>
            </a:r>
            <a:r>
              <a:rPr lang="en-US" sz="1200" i="1" dirty="0"/>
              <a:t> </a:t>
            </a:r>
            <a:r>
              <a:rPr lang="fr-FR" sz="1200" i="1" dirty="0"/>
              <a:t>Y. Monno et al. 2015</a:t>
            </a:r>
          </a:p>
        </p:txBody>
      </p:sp>
    </p:spTree>
    <p:extLst>
      <p:ext uri="{BB962C8B-B14F-4D97-AF65-F5344CB8AC3E}">
        <p14:creationId xmlns:p14="http://schemas.microsoft.com/office/powerpoint/2010/main" val="34885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Proposed a 2 layer feed forward NN comparable to a 15 layer deep learning NN approach for the Kodak database (CFAs)</a:t>
            </a:r>
          </a:p>
          <a:p>
            <a:pPr marL="800100" lvl="1" indent="-342900"/>
            <a:r>
              <a:rPr lang="en-US" dirty="0" smtClean="0"/>
              <a:t>Our encoding of the input/output that makes the difference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test also on a 5 channel SFA proposed by </a:t>
            </a:r>
            <a:r>
              <a:rPr lang="en-US" dirty="0" err="1" smtClean="0"/>
              <a:t>Tokyotech</a:t>
            </a:r>
            <a:endParaRPr lang="en-US" dirty="0" smtClean="0"/>
          </a:p>
          <a:p>
            <a:pPr marL="800100" lvl="1" indent="-342900"/>
            <a:r>
              <a:rPr lang="en-US" dirty="0" smtClean="0"/>
              <a:t>Our </a:t>
            </a:r>
            <a:r>
              <a:rPr lang="en-US" b="1" dirty="0" smtClean="0"/>
              <a:t>generic</a:t>
            </a:r>
            <a:r>
              <a:rPr lang="en-US" dirty="0" smtClean="0"/>
              <a:t> method outperformed the </a:t>
            </a:r>
            <a:r>
              <a:rPr lang="en-US" b="1" dirty="0" smtClean="0"/>
              <a:t>specific</a:t>
            </a:r>
            <a:r>
              <a:rPr lang="en-US" dirty="0" smtClean="0"/>
              <a:t> algorithms proposed for this SFA</a:t>
            </a:r>
          </a:p>
          <a:p>
            <a:pPr marL="1485900" lvl="2" indent="-342900"/>
            <a:r>
              <a:rPr lang="en-US" dirty="0" smtClean="0"/>
              <a:t>Better PSNR and lower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still have artifacts in flat regions of the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 rot="16200000">
            <a:off x="8160701" y="6017577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80928"/>
            <a:ext cx="5791200" cy="759614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 rot="16200000">
            <a:off x="8160701" y="6017577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6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99176" cy="687606"/>
          </a:xfrm>
        </p:spPr>
        <p:txBody>
          <a:bodyPr>
            <a:normAutofit fontScale="90000"/>
          </a:bodyPr>
          <a:lstStyle/>
          <a:p>
            <a:r>
              <a:rPr lang="en-US" altLang="fr-FR" dirty="0" smtClean="0"/>
              <a:t/>
            </a:r>
            <a:br>
              <a:rPr lang="en-US" altLang="fr-FR" dirty="0" smtClean="0"/>
            </a:br>
            <a:r>
              <a:rPr lang="en-US" altLang="fr-FR" dirty="0" smtClean="0"/>
              <a:t>Demosaicing - Intro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183009"/>
            <a:ext cx="7620000" cy="4373563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fr-FR" dirty="0"/>
              <a:t>To produce color image we need 3 color samples per pixel </a:t>
            </a:r>
            <a:endParaRPr lang="en-US" altLang="fr-FR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fr-FR" dirty="0" smtClean="0"/>
              <a:t>Use </a:t>
            </a:r>
            <a:r>
              <a:rPr lang="en-US" altLang="fr-FR" dirty="0"/>
              <a:t>three sensors for each color channel (expensive)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fr-FR" dirty="0"/>
              <a:t>The sensor is overlaid with a Color Filter Array (CFA) </a:t>
            </a:r>
            <a:endParaRPr lang="en-US" altLang="fr-FR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fr-FR" dirty="0" smtClean="0"/>
              <a:t>Interpolation </a:t>
            </a:r>
            <a:r>
              <a:rPr lang="en-US" altLang="fr-FR" dirty="0"/>
              <a:t>of CFA image known as </a:t>
            </a:r>
            <a:r>
              <a:rPr lang="en-US" altLang="fr-FR" dirty="0" smtClean="0"/>
              <a:t>demosaicing</a:t>
            </a:r>
          </a:p>
          <a:p>
            <a:pPr>
              <a:lnSpc>
                <a:spcPct val="90000"/>
              </a:lnSpc>
            </a:pPr>
            <a:endParaRPr lang="en-US" altLang="fr-FR" dirty="0"/>
          </a:p>
          <a:p>
            <a:pPr>
              <a:lnSpc>
                <a:spcPct val="90000"/>
              </a:lnSpc>
            </a:pPr>
            <a:endParaRPr lang="fr-FR" alt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 rot="16200000">
            <a:off x="8160701" y="6017577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42"/>
          <a:stretch/>
        </p:blipFill>
        <p:spPr bwMode="auto">
          <a:xfrm>
            <a:off x="1115617" y="3647742"/>
            <a:ext cx="4441122" cy="19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187624" y="5661248"/>
            <a:ext cx="74314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fr-FR" sz="1800" dirty="0"/>
              <a:t>3 sensors		</a:t>
            </a:r>
            <a:endParaRPr lang="fr-FR" altLang="fr-FR" sz="18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4355976" y="2780928"/>
            <a:ext cx="4263092" cy="3482525"/>
            <a:chOff x="4903346" y="3647742"/>
            <a:chExt cx="2936775" cy="2382838"/>
          </a:xfrm>
        </p:grpSpPr>
        <p:sp>
          <p:nvSpPr>
            <p:cNvPr id="8" name="Rectangle 7"/>
            <p:cNvSpPr/>
            <p:nvPr/>
          </p:nvSpPr>
          <p:spPr>
            <a:xfrm>
              <a:off x="4903346" y="5661248"/>
              <a:ext cx="27624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fr-FR" dirty="0"/>
                <a:t>CFA before single sensor</a:t>
              </a:r>
              <a:endParaRPr lang="fr-FR" dirty="0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94"/>
            <a:stretch/>
          </p:blipFill>
          <p:spPr bwMode="auto">
            <a:xfrm>
              <a:off x="5657222" y="3647742"/>
              <a:ext cx="2182899" cy="1909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9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 rot="16200000">
            <a:off x="8160701" y="6017577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6" t="11990" r="21477" b="9451"/>
          <a:stretch/>
        </p:blipFill>
        <p:spPr bwMode="auto">
          <a:xfrm>
            <a:off x="9809" y="101987"/>
            <a:ext cx="2220000" cy="220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68"/>
          <a:stretch/>
        </p:blipFill>
        <p:spPr bwMode="auto">
          <a:xfrm>
            <a:off x="626853" y="2780928"/>
            <a:ext cx="985912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7" r="51794"/>
          <a:stretch/>
        </p:blipFill>
        <p:spPr bwMode="auto">
          <a:xfrm>
            <a:off x="3019403" y="2780928"/>
            <a:ext cx="899026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7883"/>
          <a:stretch/>
        </p:blipFill>
        <p:spPr bwMode="auto">
          <a:xfrm>
            <a:off x="5226568" y="2780928"/>
            <a:ext cx="922702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9" r="2644"/>
          <a:stretch/>
        </p:blipFill>
        <p:spPr bwMode="auto">
          <a:xfrm>
            <a:off x="7524328" y="2780928"/>
            <a:ext cx="969819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3" t="30289" r="36179" b="29081"/>
          <a:stretch/>
        </p:blipFill>
        <p:spPr bwMode="auto">
          <a:xfrm>
            <a:off x="43714" y="4426958"/>
            <a:ext cx="2201903" cy="219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t="30591" r="7357" b="29232"/>
          <a:stretch/>
        </p:blipFill>
        <p:spPr bwMode="auto">
          <a:xfrm>
            <a:off x="2445202" y="4426958"/>
            <a:ext cx="6570280" cy="220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0" b="25469"/>
          <a:stretch/>
        </p:blipFill>
        <p:spPr bwMode="auto">
          <a:xfrm>
            <a:off x="2411760" y="73351"/>
            <a:ext cx="6598476" cy="223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96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lang="en-US" dirty="0" smtClean="0"/>
              <a:t>Spatial Demosaicing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33256"/>
            <a:ext cx="7620000" cy="392907"/>
          </a:xfrm>
        </p:spPr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 rot="16200000">
            <a:off x="8160701" y="6017577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6" t="41443" r="42810" b="41567"/>
          <a:stretch/>
        </p:blipFill>
        <p:spPr bwMode="auto">
          <a:xfrm>
            <a:off x="755576" y="1772816"/>
            <a:ext cx="3888432" cy="372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>
            <a:off x="2546357" y="3576493"/>
            <a:ext cx="108012" cy="10801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600363" y="3429000"/>
            <a:ext cx="0" cy="43204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341597" y="3630499"/>
            <a:ext cx="517531" cy="0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3" t="39245" r="41960" b="38311"/>
          <a:stretch/>
        </p:blipFill>
        <p:spPr bwMode="auto">
          <a:xfrm>
            <a:off x="4716040" y="1772816"/>
            <a:ext cx="3796400" cy="372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8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 rot="16200000">
            <a:off x="8160701" y="6017577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 descr="C:\Users\ambap\Desktop\bayer\bay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883821" cy="58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361079" y="62864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Camera CFA image</a:t>
            </a:r>
            <a:endParaRPr lang="fr-F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68"/>
          <a:stretch/>
        </p:blipFill>
        <p:spPr bwMode="auto">
          <a:xfrm>
            <a:off x="3868403" y="6169626"/>
            <a:ext cx="625018" cy="68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025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 rot="16200000">
            <a:off x="8160701" y="6017577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 descr="C:\Users\ambap\Desktop\bayer\bay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883821" cy="58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361079" y="62864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Camera CFA image</a:t>
            </a:r>
            <a:endParaRPr lang="fr-FR" dirty="0"/>
          </a:p>
        </p:txBody>
      </p:sp>
      <p:pic>
        <p:nvPicPr>
          <p:cNvPr id="5" name="Picture 2" descr="C:\Users\ambap\Desktop\bayer\demosai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4" t="7183" r="37234" b="18953"/>
          <a:stretch/>
        </p:blipFill>
        <p:spPr bwMode="auto">
          <a:xfrm>
            <a:off x="4716016" y="314126"/>
            <a:ext cx="3866117" cy="58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724128" y="6243080"/>
            <a:ext cx="2317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Recovered image</a:t>
            </a:r>
            <a:endParaRPr lang="fr-F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68"/>
          <a:stretch/>
        </p:blipFill>
        <p:spPr bwMode="auto">
          <a:xfrm>
            <a:off x="3868403" y="6169626"/>
            <a:ext cx="625018" cy="68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854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ART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Several approaches to demosaicing to avoid these false colors and artifacts</a:t>
            </a:r>
          </a:p>
          <a:p>
            <a:pPr marL="800100" lvl="1" indent="-342900"/>
            <a:r>
              <a:rPr lang="en-US" dirty="0" smtClean="0"/>
              <a:t>Edge-Aware</a:t>
            </a:r>
          </a:p>
          <a:p>
            <a:pPr marL="800100" lvl="1" indent="-342900"/>
            <a:r>
              <a:rPr lang="en-US" dirty="0" smtClean="0"/>
              <a:t>Frequency Domain</a:t>
            </a:r>
          </a:p>
          <a:p>
            <a:pPr marL="800100" lvl="1" indent="-342900"/>
            <a:r>
              <a:rPr lang="en-US" dirty="0" smtClean="0"/>
              <a:t>Graph theory</a:t>
            </a:r>
          </a:p>
          <a:p>
            <a:pPr marL="800100" lvl="1" indent="-342900"/>
            <a:r>
              <a:rPr lang="en-US" dirty="0" smtClean="0"/>
              <a:t>Sparse learning,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Recently approaches based on CNN using deep learning have been proposed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 rot="16200000">
            <a:off x="8318959" y="6162761"/>
            <a:ext cx="792088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 CNN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3395072"/>
            <a:ext cx="8496944" cy="21221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Gharbi et al.</a:t>
            </a:r>
            <a:r>
              <a:rPr lang="en-US" baseline="30000" dirty="0" smtClean="0"/>
              <a:t>1</a:t>
            </a:r>
            <a:r>
              <a:rPr lang="en-US" dirty="0" smtClean="0"/>
              <a:t> proposed a Deep CNN with 15 layers</a:t>
            </a:r>
          </a:p>
          <a:p>
            <a:pPr marL="800100" lvl="1" indent="-342900"/>
            <a:r>
              <a:rPr lang="en-US" dirty="0" smtClean="0"/>
              <a:t>Trained on 2.5 million images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Zhou et al. </a:t>
            </a:r>
            <a:r>
              <a:rPr lang="en-US" baseline="30000" dirty="0" smtClean="0"/>
              <a:t>2</a:t>
            </a:r>
            <a:r>
              <a:rPr lang="en-US" dirty="0" smtClean="0"/>
              <a:t> proposed Deep Residual CNN trained on 6000 images (16 MP)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Deep Learning requires large training dataset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 rot="16200000">
            <a:off x="8160701" y="6017577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64662"/>
            <a:ext cx="6732240" cy="162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5860755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 smtClean="0"/>
              <a:t>Gharbi</a:t>
            </a:r>
            <a:r>
              <a:rPr lang="en-US" sz="1200" dirty="0"/>
              <a:t>, </a:t>
            </a:r>
            <a:r>
              <a:rPr lang="en-US" sz="1200" dirty="0" err="1"/>
              <a:t>Michaël</a:t>
            </a:r>
            <a:r>
              <a:rPr lang="en-US" sz="1200" dirty="0"/>
              <a:t>, et al. "Deep joint </a:t>
            </a:r>
            <a:r>
              <a:rPr lang="en-US" sz="1200" dirty="0" err="1"/>
              <a:t>demosaicking</a:t>
            </a:r>
            <a:r>
              <a:rPr lang="en-US" sz="1200" dirty="0"/>
              <a:t> and </a:t>
            </a:r>
            <a:r>
              <a:rPr lang="en-US" sz="1200" dirty="0" err="1"/>
              <a:t>denoising</a:t>
            </a:r>
            <a:r>
              <a:rPr lang="en-US" sz="1200" dirty="0"/>
              <a:t>." ACM Transactions on Graphics (TOG) 35.6 (2016): 191</a:t>
            </a:r>
            <a:r>
              <a:rPr lang="en-US" sz="1200" dirty="0" smtClean="0"/>
              <a:t>.</a:t>
            </a:r>
          </a:p>
          <a:p>
            <a:endParaRPr lang="en-US" sz="1200" dirty="0" smtClean="0"/>
          </a:p>
          <a:p>
            <a:r>
              <a:rPr lang="en-US" sz="1200" baseline="30000" dirty="0" smtClean="0"/>
              <a:t>2</a:t>
            </a:r>
            <a:r>
              <a:rPr lang="en-US" sz="1200" dirty="0"/>
              <a:t>Zhou </a:t>
            </a:r>
            <a:r>
              <a:rPr lang="en-US" sz="1200" dirty="0" err="1"/>
              <a:t>Ruofan</a:t>
            </a:r>
            <a:r>
              <a:rPr lang="en-US" sz="1200" dirty="0"/>
              <a:t>, et al. “Deep Residual Network for Joint Demosaicing and </a:t>
            </a:r>
            <a:r>
              <a:rPr lang="en-US" sz="1200" dirty="0" smtClean="0"/>
              <a:t>Super-Resolution</a:t>
            </a:r>
            <a:r>
              <a:rPr lang="en-US" sz="1200" dirty="0"/>
              <a:t>” </a:t>
            </a:r>
            <a:r>
              <a:rPr lang="en-US" sz="1200" b="1" dirty="0" smtClean="0"/>
              <a:t>CIC 26</a:t>
            </a:r>
            <a:r>
              <a:rPr lang="en-US" sz="1200" dirty="0" smtClean="0"/>
              <a:t> ; </a:t>
            </a:r>
            <a:r>
              <a:rPr lang="en-US" sz="1200" dirty="0" err="1" smtClean="0"/>
              <a:t>arXiv</a:t>
            </a:r>
            <a:r>
              <a:rPr lang="en-US" sz="1200" dirty="0" smtClean="0"/>
              <a:t> </a:t>
            </a:r>
            <a:r>
              <a:rPr lang="en-US" sz="1200" dirty="0"/>
              <a:t>preprint arXiv:1802.06573 (2018).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9475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10352</TotalTime>
  <Words>879</Words>
  <Application>Microsoft Office PowerPoint</Application>
  <PresentationFormat>Affichage à l'écran (4:3)</PresentationFormat>
  <Paragraphs>165</Paragraphs>
  <Slides>25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Essentiel</vt:lpstr>
      <vt:lpstr>Deep or Shallow Neural Network for Demosaicing</vt:lpstr>
      <vt:lpstr>Trichromacy &amp; Additive color model</vt:lpstr>
      <vt:lpstr> Demosaicing - Intro</vt:lpstr>
      <vt:lpstr>Présentation PowerPoint</vt:lpstr>
      <vt:lpstr>Spatial Demosaicing</vt:lpstr>
      <vt:lpstr>Présentation PowerPoint</vt:lpstr>
      <vt:lpstr>Présentation PowerPoint</vt:lpstr>
      <vt:lpstr>State of ART</vt:lpstr>
      <vt:lpstr>Deep Learning CNN</vt:lpstr>
      <vt:lpstr> Spectral Filter Array </vt:lpstr>
      <vt:lpstr>Proposed Neural Network</vt:lpstr>
      <vt:lpstr>Training on a Database</vt:lpstr>
      <vt:lpstr>Training Input Data</vt:lpstr>
      <vt:lpstr>Présentation PowerPoint</vt:lpstr>
      <vt:lpstr>Testing RGB and RGBW CFAs</vt:lpstr>
      <vt:lpstr>Présentation PowerPoint</vt:lpstr>
      <vt:lpstr>TokyoTech 5-band (Simulation)</vt:lpstr>
      <vt:lpstr>Présentation PowerPoint</vt:lpstr>
      <vt:lpstr>Hyperspectral  Image Formation model</vt:lpstr>
      <vt:lpstr>Hyperspectral  Image Formation model</vt:lpstr>
      <vt:lpstr>Hyperspectral  Image Formation model</vt:lpstr>
      <vt:lpstr>Monno 5ch (RAW Camera)</vt:lpstr>
      <vt:lpstr>Results (Simulation)</vt:lpstr>
      <vt:lpstr>Conclusion</vt:lpstr>
      <vt:lpstr>Thank You</vt:lpstr>
    </vt:vector>
  </TitlesOfParts>
  <Company>UPMF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Prakhar Amba</dc:creator>
  <cp:lastModifiedBy>Prakhar Amba</cp:lastModifiedBy>
  <cp:revision>506</cp:revision>
  <dcterms:created xsi:type="dcterms:W3CDTF">2016-01-19T13:12:25Z</dcterms:created>
  <dcterms:modified xsi:type="dcterms:W3CDTF">2018-11-21T14:03:24Z</dcterms:modified>
</cp:coreProperties>
</file>