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2.xml" ContentType="application/vnd.openxmlformats-officedocument.presentationml.notesSlide+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7.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8.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9.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1.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2.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3.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4.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25.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6.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27.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28.xml" ContentType="application/vnd.openxmlformats-officedocument.presentationml.notesSlide+xml"/>
  <Override PartName="/ppt/tags/tag154.xml" ContentType="application/vnd.openxmlformats-officedocument.presentationml.tags+xml"/>
  <Override PartName="/ppt/notesSlides/notesSlide29.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notesSlides/notesSlide30.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31.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32.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notesSlides/notesSlide33.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34.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35.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36.xml" ContentType="application/vnd.openxmlformats-officedocument.presentationml.notesSlide+xml"/>
  <Override PartName="/ppt/tags/tag178.xml" ContentType="application/vnd.openxmlformats-officedocument.presentationml.tags+xml"/>
  <Override PartName="/ppt/notesSlides/notesSlide37.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38.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39.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40.xml" ContentType="application/vnd.openxmlformats-officedocument.presentationml.notesSlide+xml"/>
  <Override PartName="/ppt/tags/tag200.xml" ContentType="application/vnd.openxmlformats-officedocument.presentationml.tags+xml"/>
  <Override PartName="/ppt/notesSlides/notesSlide41.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notesSlides/notesSlide42.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43.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44.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45.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226.xml" ContentType="application/vnd.openxmlformats-officedocument.presentationml.tags+xml"/>
  <Override PartName="/ppt/notesSlides/notesSlide48.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notesSlides/notesSlide49.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50.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notesSlides/notesSlide51.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52.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53.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54.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55.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56.xml" ContentType="application/vnd.openxmlformats-officedocument.presentationml.notesSlide+xml"/>
  <Override PartName="/ppt/tags/tag265.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notesSlides/notesSlide59.xml" ContentType="application/vnd.openxmlformats-officedocument.presentationml.notesSlide+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notesSlides/notesSlide63.xml" ContentType="application/vnd.openxmlformats-officedocument.presentationml.notesSlide+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notesSlides/notesSlide64.xml" ContentType="application/vnd.openxmlformats-officedocument.presentationml.notesSlide+xml"/>
  <Override PartName="/ppt/tags/tag288.xml" ContentType="application/vnd.openxmlformats-officedocument.presentationml.tags+xml"/>
  <Override PartName="/ppt/notesSlides/notesSlide65.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notesSlides/notesSlide66.xml" ContentType="application/vnd.openxmlformats-officedocument.presentationml.notesSlide+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67.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notesSlides/notesSlide68.xml" ContentType="application/vnd.openxmlformats-officedocument.presentationml.notesSlid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notesSlides/notesSlide69.xml" ContentType="application/vnd.openxmlformats-officedocument.presentationml.notesSlid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70.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notesSlides/notesSlide71.xml" ContentType="application/vnd.openxmlformats-officedocument.presentationml.notesSlide+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notesSlides/notesSlide72.xml" ContentType="application/vnd.openxmlformats-officedocument.presentationml.notesSlide+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notesSlides/notesSlide75.xml" ContentType="application/vnd.openxmlformats-officedocument.presentationml.notesSlid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notesSlides/notesSlide76.xml" ContentType="application/vnd.openxmlformats-officedocument.presentationml.notesSlide+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tags/tag345.xml" ContentType="application/vnd.openxmlformats-officedocument.presentationml.tags+xml"/>
  <Override PartName="/ppt/tags/tag346.xml" ContentType="application/vnd.openxmlformats-officedocument.presentationml.tags+xml"/>
  <Override PartName="/ppt/notesSlides/notesSlide79.xml" ContentType="application/vnd.openxmlformats-officedocument.presentationml.notesSlide+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notesSlides/notesSlide80.xml" ContentType="application/vnd.openxmlformats-officedocument.presentationml.notesSlide+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notesSlides/notesSlide81.xml" ContentType="application/vnd.openxmlformats-officedocument.presentationml.notesSlide+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notesSlides/notesSlide82.xml" ContentType="application/vnd.openxmlformats-officedocument.presentationml.notesSlide+xml"/>
  <Override PartName="/ppt/tags/tag385.xml" ContentType="application/vnd.openxmlformats-officedocument.presentationml.tags+xml"/>
  <Override PartName="/ppt/tags/tag386.xml" ContentType="application/vnd.openxmlformats-officedocument.presentationml.tags+xml"/>
  <Override PartName="/ppt/notesSlides/notesSlide83.xml" ContentType="application/vnd.openxmlformats-officedocument.presentationml.notesSlide+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notesSlides/notesSlide84.xml" ContentType="application/vnd.openxmlformats-officedocument.presentationml.notesSlide+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notesSlides/notesSlide85.xml" ContentType="application/vnd.openxmlformats-officedocument.presentationml.notesSlide+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notesSlides/notesSlide86.xml" ContentType="application/vnd.openxmlformats-officedocument.presentationml.notesSlide+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notesSlides/notesSlide87.xml" ContentType="application/vnd.openxmlformats-officedocument.presentationml.notesSlide+xml"/>
  <Override PartName="/ppt/tags/tag408.xml" ContentType="application/vnd.openxmlformats-officedocument.presentationml.tags+xml"/>
  <Override PartName="/ppt/tags/tag409.xml" ContentType="application/vnd.openxmlformats-officedocument.presentationml.tags+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2"/>
  </p:notesMasterIdLst>
  <p:handoutMasterIdLst>
    <p:handoutMasterId r:id="rId93"/>
  </p:handoutMasterIdLst>
  <p:sldIdLst>
    <p:sldId id="461" r:id="rId2"/>
    <p:sldId id="916" r:id="rId3"/>
    <p:sldId id="915" r:id="rId4"/>
    <p:sldId id="530" r:id="rId5"/>
    <p:sldId id="892" r:id="rId6"/>
    <p:sldId id="532" r:id="rId7"/>
    <p:sldId id="748" r:id="rId8"/>
    <p:sldId id="679" r:id="rId9"/>
    <p:sldId id="680" r:id="rId10"/>
    <p:sldId id="586" r:id="rId11"/>
    <p:sldId id="932" r:id="rId12"/>
    <p:sldId id="933" r:id="rId13"/>
    <p:sldId id="759" r:id="rId14"/>
    <p:sldId id="760" r:id="rId15"/>
    <p:sldId id="761" r:id="rId16"/>
    <p:sldId id="767" r:id="rId17"/>
    <p:sldId id="762" r:id="rId18"/>
    <p:sldId id="764" r:id="rId19"/>
    <p:sldId id="765" r:id="rId20"/>
    <p:sldId id="766" r:id="rId21"/>
    <p:sldId id="758" r:id="rId22"/>
    <p:sldId id="903" r:id="rId23"/>
    <p:sldId id="902" r:id="rId24"/>
    <p:sldId id="900" r:id="rId25"/>
    <p:sldId id="904" r:id="rId26"/>
    <p:sldId id="905" r:id="rId27"/>
    <p:sldId id="917" r:id="rId28"/>
    <p:sldId id="918" r:id="rId29"/>
    <p:sldId id="701" r:id="rId30"/>
    <p:sldId id="770" r:id="rId31"/>
    <p:sldId id="763" r:id="rId32"/>
    <p:sldId id="753" r:id="rId33"/>
    <p:sldId id="771" r:id="rId34"/>
    <p:sldId id="773" r:id="rId35"/>
    <p:sldId id="832" r:id="rId36"/>
    <p:sldId id="689" r:id="rId37"/>
    <p:sldId id="707" r:id="rId38"/>
    <p:sldId id="616" r:id="rId39"/>
    <p:sldId id="617" r:id="rId40"/>
    <p:sldId id="618" r:id="rId41"/>
    <p:sldId id="714" r:id="rId42"/>
    <p:sldId id="713" r:id="rId43"/>
    <p:sldId id="712" r:id="rId44"/>
    <p:sldId id="619" r:id="rId45"/>
    <p:sldId id="924" r:id="rId46"/>
    <p:sldId id="925" r:id="rId47"/>
    <p:sldId id="628" r:id="rId48"/>
    <p:sldId id="725" r:id="rId49"/>
    <p:sldId id="752" r:id="rId50"/>
    <p:sldId id="727" r:id="rId51"/>
    <p:sldId id="890" r:id="rId52"/>
    <p:sldId id="730" r:id="rId53"/>
    <p:sldId id="729" r:id="rId54"/>
    <p:sldId id="726" r:id="rId55"/>
    <p:sldId id="862" r:id="rId56"/>
    <p:sldId id="863" r:id="rId57"/>
    <p:sldId id="728" r:id="rId58"/>
    <p:sldId id="638" r:id="rId59"/>
    <p:sldId id="926" r:id="rId60"/>
    <p:sldId id="928" r:id="rId61"/>
    <p:sldId id="869" r:id="rId62"/>
    <p:sldId id="868" r:id="rId63"/>
    <p:sldId id="929" r:id="rId64"/>
    <p:sldId id="921" r:id="rId65"/>
    <p:sldId id="583" r:id="rId66"/>
    <p:sldId id="860" r:id="rId67"/>
    <p:sldId id="584" r:id="rId68"/>
    <p:sldId id="579" r:id="rId69"/>
    <p:sldId id="580" r:id="rId70"/>
    <p:sldId id="581" r:id="rId71"/>
    <p:sldId id="582" r:id="rId72"/>
    <p:sldId id="822" r:id="rId73"/>
    <p:sldId id="884" r:id="rId74"/>
    <p:sldId id="497" r:id="rId75"/>
    <p:sldId id="934" r:id="rId76"/>
    <p:sldId id="935" r:id="rId77"/>
    <p:sldId id="930" r:id="rId78"/>
    <p:sldId id="528" r:id="rId79"/>
    <p:sldId id="919" r:id="rId80"/>
    <p:sldId id="906" r:id="rId81"/>
    <p:sldId id="891" r:id="rId82"/>
    <p:sldId id="879" r:id="rId83"/>
    <p:sldId id="880" r:id="rId84"/>
    <p:sldId id="881" r:id="rId85"/>
    <p:sldId id="882" r:id="rId86"/>
    <p:sldId id="871" r:id="rId87"/>
    <p:sldId id="823" r:id="rId88"/>
    <p:sldId id="895" r:id="rId89"/>
    <p:sldId id="894" r:id="rId90"/>
    <p:sldId id="576" r:id="rId91"/>
  </p:sldIdLst>
  <p:sldSz cx="9144000" cy="6858000" type="screen4x3"/>
  <p:notesSz cx="6858000" cy="9144000"/>
  <p:custDataLst>
    <p:tags r:id="rId94"/>
  </p:custDataLst>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16" userDrawn="1">
          <p15:clr>
            <a:srgbClr val="A4A3A4"/>
          </p15:clr>
        </p15:guide>
        <p15:guide id="2" pos="28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8" clrIdx="0"/>
  <p:cmAuthor id="1" name="Pelt, R.F.P. van" initials="PRv" lastIdx="2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00FF"/>
    <a:srgbClr val="12D424"/>
    <a:srgbClr val="FFFFFF"/>
    <a:srgbClr val="008000"/>
    <a:srgbClr val="F23A00"/>
    <a:srgbClr val="609D33"/>
    <a:srgbClr val="0D0D0D"/>
    <a:srgbClr val="FFCC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58" autoAdjust="0"/>
    <p:restoredTop sz="86222" autoAdjust="0"/>
  </p:normalViewPr>
  <p:slideViewPr>
    <p:cSldViewPr>
      <p:cViewPr varScale="1">
        <p:scale>
          <a:sx n="74" d="100"/>
          <a:sy n="74" d="100"/>
        </p:scale>
        <p:origin x="1650" y="54"/>
      </p:cViewPr>
      <p:guideLst>
        <p:guide orient="horz" pos="1616"/>
        <p:guide pos="2852"/>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gs" Target="tags/tag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3EF08D-0D3A-48ED-A57B-578C68E997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a:extLst>
              <a:ext uri="{FF2B5EF4-FFF2-40B4-BE49-F238E27FC236}">
                <a16:creationId xmlns:a16="http://schemas.microsoft.com/office/drawing/2014/main" id="{CD67A996-668C-4BC5-BC53-C5C3D97D41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A4EDCA-3DE9-406A-A295-CAC4DEC2C958}" type="datetimeFigureOut">
              <a:rPr lang="it-IT" smtClean="0"/>
              <a:t>22/11/2018</a:t>
            </a:fld>
            <a:endParaRPr lang="it-IT"/>
          </a:p>
        </p:txBody>
      </p:sp>
      <p:sp>
        <p:nvSpPr>
          <p:cNvPr id="4" name="Footer Placeholder 3">
            <a:extLst>
              <a:ext uri="{FF2B5EF4-FFF2-40B4-BE49-F238E27FC236}">
                <a16:creationId xmlns:a16="http://schemas.microsoft.com/office/drawing/2014/main" id="{00E93894-DE48-4975-8F4E-417E6028EC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a:extLst>
              <a:ext uri="{FF2B5EF4-FFF2-40B4-BE49-F238E27FC236}">
                <a16:creationId xmlns:a16="http://schemas.microsoft.com/office/drawing/2014/main" id="{EF4DB3FB-A651-4F99-8594-F416FDED01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399777-66BA-4EE9-85B2-1A571D67CA25}" type="slidenum">
              <a:rPr lang="it-IT" smtClean="0"/>
              <a:t>‹#›</a:t>
            </a:fld>
            <a:endParaRPr lang="it-IT"/>
          </a:p>
        </p:txBody>
      </p:sp>
    </p:spTree>
    <p:extLst>
      <p:ext uri="{BB962C8B-B14F-4D97-AF65-F5344CB8AC3E}">
        <p14:creationId xmlns:p14="http://schemas.microsoft.com/office/powerpoint/2010/main" val="229305586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91D0746-5083-433B-93F4-ABA6BAFC4A6D}" type="datetimeFigureOut">
              <a:rPr lang="nl-NL"/>
              <a:pPr>
                <a:defRPr/>
              </a:pPr>
              <a:t>22-11-2018</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1B8B6F4-EAC6-43AB-8A3A-EB4AB1742A83}" type="slidenum">
              <a:rPr lang="nl-NL"/>
              <a:pPr>
                <a:defRPr/>
              </a:pPr>
              <a:t>‹#›</a:t>
            </a:fld>
            <a:endParaRPr lang="nl-NL"/>
          </a:p>
        </p:txBody>
      </p:sp>
    </p:spTree>
    <p:extLst>
      <p:ext uri="{BB962C8B-B14F-4D97-AF65-F5344CB8AC3E}">
        <p14:creationId xmlns:p14="http://schemas.microsoft.com/office/powerpoint/2010/main" val="27728843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a:p>
        </p:txBody>
      </p:sp>
    </p:spTree>
    <p:extLst>
      <p:ext uri="{BB962C8B-B14F-4D97-AF65-F5344CB8AC3E}">
        <p14:creationId xmlns:p14="http://schemas.microsoft.com/office/powerpoint/2010/main" val="270159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3468010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3069507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631908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1F4C0CC-BBCA-40DF-9FD5-532D4419354D}"/>
              </a:ext>
            </a:extLst>
          </p:cNvPr>
          <p:cNvSpPr>
            <a:spLocks noGrp="1"/>
          </p:cNvSpPr>
          <p:nvPr>
            <p:ph type="body" idx="1"/>
          </p:nvPr>
        </p:nvSpPr>
        <p:spPr/>
        <p:txBody>
          <a:bodyPr/>
          <a:lstStyle/>
          <a:p>
            <a:endParaRPr lang="it-IT"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3097690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456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101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097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896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623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4136770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2157002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-Following the model of Citti-Sarti, we provide an extension of the model, which is selective to only orientation.</a:t>
            </a:r>
          </a:p>
          <a:p>
            <a:pPr>
              <a:defRPr/>
            </a:pPr>
            <a:r>
              <a:rPr lang="nl-NL" dirty="0"/>
              <a:t>-Now the we extend the model of Citti-Sarti in such a way that we can model not only orientation selectivity but also frequency selectivity of simple cells with their shifted phase behavior.</a:t>
            </a:r>
          </a:p>
          <a:p>
            <a:pPr>
              <a:defRPr/>
            </a:pPr>
            <a:r>
              <a:rPr lang="nl-NL" dirty="0"/>
              <a:t>-Now in addition to the spatial variables x,y, orientation variable \theta, we have the frequency variable \omega and the phase variable \phi. Therefore now we are in a 5-dim space and we will see that it is associtaed to a 5-dim sR-geometry which contains SE(2), the sR-geometry of the Citti-Sarti model at each frequency-phase pair.</a:t>
            </a:r>
          </a:p>
          <a:p>
            <a:pPr>
              <a:defRPr/>
            </a:pPr>
            <a:r>
              <a:rPr lang="nl-NL" dirty="0"/>
              <a:t>-We take the advantage of the versatility of the Gabor functions and introducing the frequency and phase variables in the Gabor functions we find our receptive field model.</a:t>
            </a:r>
          </a:p>
          <a:p>
            <a:pPr>
              <a:defRPr/>
            </a:pPr>
            <a:r>
              <a:rPr lang="nl-NL" dirty="0"/>
              <a:t>-Note that a one form follows directly from the generalized Gabor function.</a:t>
            </a:r>
          </a:p>
          <a:p>
            <a:pPr>
              <a:defRPr/>
            </a:pPr>
            <a:r>
              <a:rPr lang="nl-NL" dirty="0"/>
              <a:t>-This is the main instrument which renders the orientation-frequency selective behavior of simple cells with shifted phases.</a:t>
            </a:r>
          </a:p>
        </p:txBody>
      </p:sp>
    </p:spTree>
    <p:extLst>
      <p:ext uri="{BB962C8B-B14F-4D97-AF65-F5344CB8AC3E}">
        <p14:creationId xmlns:p14="http://schemas.microsoft.com/office/powerpoint/2010/main" val="4214656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2737804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-Following the model of Citti-Sarti, we provide an extension of the model, which is selective to only orientation.</a:t>
            </a:r>
          </a:p>
          <a:p>
            <a:pPr>
              <a:defRPr/>
            </a:pPr>
            <a:r>
              <a:rPr lang="nl-NL" dirty="0"/>
              <a:t>-Now the we extend the model of Citti-Sarti in such a way that we can model not only orientation selectivity but also frequency selectivity of simple cells with their shifted phase behavior.</a:t>
            </a:r>
          </a:p>
          <a:p>
            <a:pPr>
              <a:defRPr/>
            </a:pPr>
            <a:r>
              <a:rPr lang="nl-NL" dirty="0"/>
              <a:t>-Now in addition to the spatial variables x,y, orientation variable \theta, we have the frequency variable \omega and the phase variable \phi. Therefore now we are in a 5-dim space and we will see that it is associtaed to a 5-dim sR-geometry which contains SE(2), the sR-geometry of the Citti-Sarti model at each frequency-phase pair.</a:t>
            </a:r>
          </a:p>
          <a:p>
            <a:pPr>
              <a:defRPr/>
            </a:pPr>
            <a:r>
              <a:rPr lang="nl-NL" dirty="0"/>
              <a:t>-We take the advantage of the versatility of the Gabor functions and introducing the frequency and phase variables in the Gabor functions we find our receptive field model.</a:t>
            </a:r>
          </a:p>
          <a:p>
            <a:pPr>
              <a:defRPr/>
            </a:pPr>
            <a:r>
              <a:rPr lang="nl-NL" dirty="0"/>
              <a:t>-Note that a one form follows directly from the generalized Gabor function.</a:t>
            </a:r>
          </a:p>
          <a:p>
            <a:pPr>
              <a:defRPr/>
            </a:pPr>
            <a:r>
              <a:rPr lang="nl-NL" dirty="0"/>
              <a:t>-This is the main instrument which renders the orientation-frequency selective behavior of simple cells with shifted phases.</a:t>
            </a:r>
          </a:p>
        </p:txBody>
      </p:sp>
    </p:spTree>
    <p:extLst>
      <p:ext uri="{BB962C8B-B14F-4D97-AF65-F5344CB8AC3E}">
        <p14:creationId xmlns:p14="http://schemas.microsoft.com/office/powerpoint/2010/main" val="50104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-Following the model of Citti-Sarti, we provide an extension of the model, which is selective to only orientation.</a:t>
            </a:r>
          </a:p>
          <a:p>
            <a:pPr>
              <a:defRPr/>
            </a:pPr>
            <a:r>
              <a:rPr lang="nl-NL" dirty="0"/>
              <a:t>-Now the we extend the model of Citti-Sarti in such a way that we can model not only orientation selectivity but also frequency selectivity of simple cells with their shifted phase behavior.</a:t>
            </a:r>
          </a:p>
          <a:p>
            <a:pPr>
              <a:defRPr/>
            </a:pPr>
            <a:r>
              <a:rPr lang="nl-NL" dirty="0"/>
              <a:t>-Now in addition to the spatial variables x,y, orientation variable \theta, we have the frequency variable \omega and the phase variable \phi. Therefore now we are in a 5-dim space and we will see that it is associtaed to a 5-dim sR-geometry which contains SE(2), the sR-geometry of the Citti-Sarti model at each frequency-phase pair.</a:t>
            </a:r>
          </a:p>
          <a:p>
            <a:pPr>
              <a:defRPr/>
            </a:pPr>
            <a:r>
              <a:rPr lang="nl-NL" dirty="0"/>
              <a:t>-We take the advantage of the versatility of the Gabor functions and introducing the frequency and phase variables in the Gabor functions we find our receptive field model.</a:t>
            </a:r>
          </a:p>
          <a:p>
            <a:pPr>
              <a:defRPr/>
            </a:pPr>
            <a:r>
              <a:rPr lang="nl-NL" dirty="0"/>
              <a:t>-Note that a one form follows directly from the generalized Gabor function.</a:t>
            </a:r>
          </a:p>
          <a:p>
            <a:pPr>
              <a:defRPr/>
            </a:pPr>
            <a:r>
              <a:rPr lang="nl-NL" dirty="0"/>
              <a:t>-This is the main instrument which renders the orientation-frequency selective behavior of simple cells with shifted phases.</a:t>
            </a:r>
          </a:p>
        </p:txBody>
      </p:sp>
    </p:spTree>
    <p:extLst>
      <p:ext uri="{BB962C8B-B14F-4D97-AF65-F5344CB8AC3E}">
        <p14:creationId xmlns:p14="http://schemas.microsoft.com/office/powerpoint/2010/main" val="1858726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-Following the model of Citti-Sarti, we provide an extension of the model, which is selective to only orientation.</a:t>
            </a:r>
          </a:p>
          <a:p>
            <a:pPr>
              <a:defRPr/>
            </a:pPr>
            <a:r>
              <a:rPr lang="nl-NL" dirty="0"/>
              <a:t>-Now the we extend the model of Citti-Sarti in such a way that we can model not only orientation selectivity but also frequency selectivity of simple cells with their shifted phase behavior.</a:t>
            </a:r>
          </a:p>
          <a:p>
            <a:pPr>
              <a:defRPr/>
            </a:pPr>
            <a:r>
              <a:rPr lang="nl-NL" dirty="0"/>
              <a:t>-Now in addition to the spatial variables x,y, orientation variable \theta, we have the frequency variable \omega and the phase variable \phi. Therefore now we are in a 5-dim space and we will see that it is associtaed to a 5-dim sR-geometry which contains SE(2), the sR-geometry of the Citti-Sarti model at each frequency-phase pair.</a:t>
            </a:r>
          </a:p>
          <a:p>
            <a:pPr>
              <a:defRPr/>
            </a:pPr>
            <a:r>
              <a:rPr lang="nl-NL" dirty="0"/>
              <a:t>-We take the advantage of the versatility of the Gabor functions and introducing the frequency and phase variables in the Gabor functions we find our receptive field model.</a:t>
            </a:r>
          </a:p>
          <a:p>
            <a:pPr>
              <a:defRPr/>
            </a:pPr>
            <a:r>
              <a:rPr lang="nl-NL" dirty="0"/>
              <a:t>-Note that a one form follows directly from the generalized Gabor function.</a:t>
            </a:r>
          </a:p>
          <a:p>
            <a:pPr>
              <a:defRPr/>
            </a:pPr>
            <a:r>
              <a:rPr lang="nl-NL" dirty="0"/>
              <a:t>-This is the main instrument which renders the orientation-frequency selective behavior of simple cells with shifted phases.</a:t>
            </a:r>
          </a:p>
        </p:txBody>
      </p:sp>
    </p:spTree>
    <p:extLst>
      <p:ext uri="{BB962C8B-B14F-4D97-AF65-F5344CB8AC3E}">
        <p14:creationId xmlns:p14="http://schemas.microsoft.com/office/powerpoint/2010/main" val="24488583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-Following the model of Citti-Sarti, we provide an extension of the model, which is selective to only orientation.</a:t>
            </a:r>
          </a:p>
          <a:p>
            <a:pPr>
              <a:defRPr/>
            </a:pPr>
            <a:r>
              <a:rPr lang="nl-NL" dirty="0"/>
              <a:t>-Now the we extend the model of Citti-Sarti in such a way that we can model not only orientation selectivity but also frequency selectivity of simple cells with their shifted phase behavior.</a:t>
            </a:r>
          </a:p>
          <a:p>
            <a:pPr>
              <a:defRPr/>
            </a:pPr>
            <a:r>
              <a:rPr lang="nl-NL" dirty="0"/>
              <a:t>-Now in addition to the spatial variables x,y, orientation variable \theta, we have the frequency variable \omega and the phase variable \phi. Therefore now we are in a 5-dim space and we will see that it is associtaed to a 5-dim sR-geometry which contains SE(2), the sR-geometry of the Citti-Sarti model at each frequency-phase pair.</a:t>
            </a:r>
          </a:p>
          <a:p>
            <a:pPr>
              <a:defRPr/>
            </a:pPr>
            <a:r>
              <a:rPr lang="nl-NL" dirty="0"/>
              <a:t>-We take the advantage of the versatility of the Gabor functions and introducing the frequency and phase variables in the Gabor functions we find our receptive field model.</a:t>
            </a:r>
          </a:p>
          <a:p>
            <a:pPr>
              <a:defRPr/>
            </a:pPr>
            <a:r>
              <a:rPr lang="nl-NL" dirty="0"/>
              <a:t>-Note that a one form follows directly from the generalized Gabor function.</a:t>
            </a:r>
          </a:p>
          <a:p>
            <a:pPr>
              <a:defRPr/>
            </a:pPr>
            <a:r>
              <a:rPr lang="nl-NL" dirty="0"/>
              <a:t>-This is the main instrument which renders the orientation-frequency selective behavior of simple cells with shifted phases.</a:t>
            </a:r>
          </a:p>
        </p:txBody>
      </p:sp>
    </p:spTree>
    <p:extLst>
      <p:ext uri="{BB962C8B-B14F-4D97-AF65-F5344CB8AC3E}">
        <p14:creationId xmlns:p14="http://schemas.microsoft.com/office/powerpoint/2010/main" val="1223534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-Following the model of Citti-Sarti, we provide an extension of the model, which is selective to only orientation.</a:t>
            </a:r>
          </a:p>
          <a:p>
            <a:pPr>
              <a:defRPr/>
            </a:pPr>
            <a:r>
              <a:rPr lang="nl-NL" dirty="0"/>
              <a:t>-Now the we extend the model of Citti-Sarti in such a way that we can model not only orientation selectivity but also frequency selectivity of simple cells with their shifted phase behavior.</a:t>
            </a:r>
          </a:p>
          <a:p>
            <a:pPr>
              <a:defRPr/>
            </a:pPr>
            <a:r>
              <a:rPr lang="nl-NL" dirty="0"/>
              <a:t>-Now in addition to the spatial variables x,y, orientation variable \theta, we have the frequency variable \omega and the phase variable \phi. Therefore now we are in a 5-dim space and we will see that it is associtaed to a 5-dim sR-geometry which contains SE(2), the sR-geometry of the Citti-Sarti model at each frequency-phase pair.</a:t>
            </a:r>
          </a:p>
          <a:p>
            <a:pPr>
              <a:defRPr/>
            </a:pPr>
            <a:r>
              <a:rPr lang="nl-NL" dirty="0"/>
              <a:t>-We take the advantage of the versatility of the Gabor functions and introducing the frequency and phase variables in the Gabor functions we find our receptive field model.</a:t>
            </a:r>
          </a:p>
          <a:p>
            <a:pPr>
              <a:defRPr/>
            </a:pPr>
            <a:r>
              <a:rPr lang="nl-NL" dirty="0"/>
              <a:t>-Note that a one form follows directly from the generalized Gabor function.</a:t>
            </a:r>
          </a:p>
          <a:p>
            <a:pPr>
              <a:defRPr/>
            </a:pPr>
            <a:r>
              <a:rPr lang="nl-NL" dirty="0"/>
              <a:t>-This is the main instrument which renders the orientation-frequency selective behavior of simple cells with shifted phases.</a:t>
            </a:r>
          </a:p>
        </p:txBody>
      </p:sp>
    </p:spTree>
    <p:extLst>
      <p:ext uri="{BB962C8B-B14F-4D97-AF65-F5344CB8AC3E}">
        <p14:creationId xmlns:p14="http://schemas.microsoft.com/office/powerpoint/2010/main" val="3538622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-Following the model of Citti-Sarti, we provide an extension of the model, which is selective to only orientation.</a:t>
            </a:r>
          </a:p>
          <a:p>
            <a:pPr>
              <a:defRPr/>
            </a:pPr>
            <a:r>
              <a:rPr lang="nl-NL" dirty="0"/>
              <a:t>-Now the we extend the model of Citti-Sarti in such a way that we can model not only orientation selectivity but also frequency selectivity of simple cells with their shifted phase behavior.</a:t>
            </a:r>
          </a:p>
          <a:p>
            <a:pPr>
              <a:defRPr/>
            </a:pPr>
            <a:r>
              <a:rPr lang="nl-NL" dirty="0"/>
              <a:t>-Now in addition to the spatial variables x,y, orientation variable \theta, we have the frequency variable \omega and the phase variable \phi. Therefore now we are in a 5-dim space and we will see that it is associtaed to a 5-dim sR-geometry which contains SE(2), the sR-geometry of the Citti-Sarti model at each frequency-phase pair.</a:t>
            </a:r>
          </a:p>
          <a:p>
            <a:pPr>
              <a:defRPr/>
            </a:pPr>
            <a:r>
              <a:rPr lang="nl-NL" dirty="0"/>
              <a:t>-We take the advantage of the versatility of the Gabor functions and introducing the frequency and phase variables in the Gabor functions we find our receptive field model.</a:t>
            </a:r>
          </a:p>
          <a:p>
            <a:pPr>
              <a:defRPr/>
            </a:pPr>
            <a:r>
              <a:rPr lang="nl-NL" dirty="0"/>
              <a:t>-Note that a one form follows directly from the generalized Gabor function.</a:t>
            </a:r>
          </a:p>
          <a:p>
            <a:pPr>
              <a:defRPr/>
            </a:pPr>
            <a:r>
              <a:rPr lang="nl-NL" dirty="0"/>
              <a:t>-This is the main instrument which renders the orientation-frequency selective behavior of simple cells with shifted phases.</a:t>
            </a:r>
          </a:p>
        </p:txBody>
      </p:sp>
    </p:spTree>
    <p:extLst>
      <p:ext uri="{BB962C8B-B14F-4D97-AF65-F5344CB8AC3E}">
        <p14:creationId xmlns:p14="http://schemas.microsoft.com/office/powerpoint/2010/main" val="3912982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-Following the model of Citti-Sarti, we provide an extension of the model, which is selective to only orientation.</a:t>
            </a:r>
          </a:p>
          <a:p>
            <a:pPr>
              <a:defRPr/>
            </a:pPr>
            <a:r>
              <a:rPr lang="nl-NL" dirty="0"/>
              <a:t>-Now the we extend the model of Citti-Sarti in such a way that we can model not only orientation selectivity but also frequency selectivity of simple cells with their shifted phase behavior.</a:t>
            </a:r>
          </a:p>
          <a:p>
            <a:pPr>
              <a:defRPr/>
            </a:pPr>
            <a:r>
              <a:rPr lang="nl-NL" dirty="0"/>
              <a:t>-Now in addition to the spatial variables x,y, orientation variable \theta, we have the frequency variable \omega and the phase variable \phi. Therefore now we are in a 5-dim space and we will see that it is associtaed to a 5-dim sR-geometry which contains SE(2), the sR-geometry of the Citti-Sarti model at each frequency-phase pair.</a:t>
            </a:r>
          </a:p>
          <a:p>
            <a:pPr>
              <a:defRPr/>
            </a:pPr>
            <a:r>
              <a:rPr lang="nl-NL" dirty="0"/>
              <a:t>-We take the advantage of the versatility of the Gabor functions and introducing the frequency and phase variables in the Gabor functions we find our receptive field model.</a:t>
            </a:r>
          </a:p>
          <a:p>
            <a:pPr>
              <a:defRPr/>
            </a:pPr>
            <a:r>
              <a:rPr lang="nl-NL" dirty="0"/>
              <a:t>-Note that a one form follows directly from the generalized Gabor function.</a:t>
            </a:r>
          </a:p>
          <a:p>
            <a:pPr>
              <a:defRPr/>
            </a:pPr>
            <a:r>
              <a:rPr lang="nl-NL" dirty="0"/>
              <a:t>-This is the main instrument which renders the orientation-frequency selective behavior of simple cells with shifted phases.</a:t>
            </a:r>
          </a:p>
        </p:txBody>
      </p:sp>
    </p:spTree>
    <p:extLst>
      <p:ext uri="{BB962C8B-B14F-4D97-AF65-F5344CB8AC3E}">
        <p14:creationId xmlns:p14="http://schemas.microsoft.com/office/powerpoint/2010/main" val="2816686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-Following the model of Citti-Sarti, we provide an extension of the model, which is selective to only orientation.</a:t>
            </a:r>
          </a:p>
          <a:p>
            <a:pPr>
              <a:defRPr/>
            </a:pPr>
            <a:r>
              <a:rPr lang="nl-NL" dirty="0"/>
              <a:t>-Now the we extend the model of Citti-Sarti in such a way that we can model not only orientation selectivity but also frequency selectivity of simple cells with their shifted phase behavior.</a:t>
            </a:r>
          </a:p>
          <a:p>
            <a:pPr>
              <a:defRPr/>
            </a:pPr>
            <a:r>
              <a:rPr lang="nl-NL" dirty="0"/>
              <a:t>-Now in addition to the spatial variables x,y, orientation variable \theta, we have the frequency variable \omega and the phase variable \phi. Therefore now we are in a 5-dim space and we will see that it is associtaed to a 5-dim sR-geometry which contains SE(2), the sR-geometry of the Citti-Sarti model at each frequency-phase pair.</a:t>
            </a:r>
          </a:p>
          <a:p>
            <a:pPr>
              <a:defRPr/>
            </a:pPr>
            <a:r>
              <a:rPr lang="nl-NL" dirty="0"/>
              <a:t>-We take the advantage of the versatility of the Gabor functions and introducing the frequency and phase variables in the Gabor functions we find our receptive field model.</a:t>
            </a:r>
          </a:p>
          <a:p>
            <a:pPr>
              <a:defRPr/>
            </a:pPr>
            <a:r>
              <a:rPr lang="nl-NL" dirty="0"/>
              <a:t>-Note that a one form follows directly from the generalized Gabor function.</a:t>
            </a:r>
          </a:p>
          <a:p>
            <a:pPr>
              <a:defRPr/>
            </a:pPr>
            <a:r>
              <a:rPr lang="nl-NL" dirty="0"/>
              <a:t>-This is the main instrument which renders the orientation-frequency selective behavior of simple cells with shifted phases.</a:t>
            </a:r>
          </a:p>
        </p:txBody>
      </p:sp>
    </p:spTree>
    <p:extLst>
      <p:ext uri="{BB962C8B-B14F-4D97-AF65-F5344CB8AC3E}">
        <p14:creationId xmlns:p14="http://schemas.microsoft.com/office/powerpoint/2010/main" val="612964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-One-form induces the horizontal distribution/generators of the model geometry since the horizontal distribution is defined as the kernel of the one-form.</a:t>
            </a:r>
          </a:p>
          <a:p>
            <a:pPr>
              <a:defRPr/>
            </a:pPr>
            <a:r>
              <a:rPr lang="nl-NL" dirty="0"/>
              <a:t>-</a:t>
            </a:r>
          </a:p>
        </p:txBody>
      </p:sp>
    </p:spTree>
    <p:extLst>
      <p:ext uri="{BB962C8B-B14F-4D97-AF65-F5344CB8AC3E}">
        <p14:creationId xmlns:p14="http://schemas.microsoft.com/office/powerpoint/2010/main" val="4184337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-Note that the generators are non-commutative.</a:t>
            </a:r>
          </a:p>
          <a:p>
            <a:pPr>
              <a:defRPr/>
            </a:pPr>
            <a:endParaRPr lang="nl-NL" dirty="0"/>
          </a:p>
        </p:txBody>
      </p:sp>
    </p:spTree>
    <p:extLst>
      <p:ext uri="{BB962C8B-B14F-4D97-AF65-F5344CB8AC3E}">
        <p14:creationId xmlns:p14="http://schemas.microsoft.com/office/powerpoint/2010/main" val="37670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a:lstStyle/>
          <a:p>
            <a:pPr eaLnBrk="1" hangingPunct="1"/>
            <a:r>
              <a:rPr lang="nl-NL" dirty="0"/>
              <a:t>-THANKS TO THE ORIENTATION WE DISTINGUISH</a:t>
            </a:r>
          </a:p>
          <a:p>
            <a:pPr eaLnBrk="1" hangingPunct="1"/>
            <a:endParaRPr lang="nl-NL" dirty="0"/>
          </a:p>
        </p:txBody>
      </p:sp>
    </p:spTree>
    <p:extLst>
      <p:ext uri="{BB962C8B-B14F-4D97-AF65-F5344CB8AC3E}">
        <p14:creationId xmlns:p14="http://schemas.microsoft.com/office/powerpoint/2010/main" val="30291548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-Thanks to non-commutativity Hormander condition is satisfied and the connectivity in the whole space is guaranteed.</a:t>
            </a:r>
          </a:p>
        </p:txBody>
      </p:sp>
    </p:spTree>
    <p:extLst>
      <p:ext uri="{BB962C8B-B14F-4D97-AF65-F5344CB8AC3E}">
        <p14:creationId xmlns:p14="http://schemas.microsoft.com/office/powerpoint/2010/main" val="20567616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-Now we have the manifold M</a:t>
            </a:r>
          </a:p>
          <a:p>
            <a:pPr>
              <a:defRPr/>
            </a:pPr>
            <a:r>
              <a:rPr lang="nl-NL" dirty="0"/>
              <a:t>-The horizontal distribution, the kernel of the one form \lambda</a:t>
            </a:r>
          </a:p>
          <a:p>
            <a:pPr>
              <a:defRPr/>
            </a:pPr>
            <a:r>
              <a:rPr lang="nl-NL" dirty="0"/>
              <a:t>-The horizontal distribution induces the corresponding metric tensor g, where \chi represents the co-vectors of the horizontal vector fields.</a:t>
            </a:r>
          </a:p>
          <a:p>
            <a:pPr>
              <a:defRPr/>
            </a:pPr>
            <a:r>
              <a:rPr lang="nl-NL" dirty="0"/>
              <a:t>-Finally we can recognize our model as the sub-Riemannia structure, given as the following triple here.</a:t>
            </a:r>
          </a:p>
          <a:p>
            <a:pPr>
              <a:defRPr/>
            </a:pPr>
            <a:r>
              <a:rPr lang="nl-NL" dirty="0"/>
              <a:t>-Note that by exploiting the geometry arising from this model we can perform different image processing applications, which employ for example mean curvature flow, or Laplace-Beltrami flow.</a:t>
            </a:r>
          </a:p>
          <a:p>
            <a:pPr>
              <a:defRPr/>
            </a:pPr>
            <a:r>
              <a:rPr lang="nl-NL" dirty="0"/>
              <a:t>-Those two flows are associated to each other.</a:t>
            </a:r>
          </a:p>
          <a:p>
            <a:pPr>
              <a:defRPr/>
            </a:pPr>
            <a:r>
              <a:rPr lang="nl-NL" dirty="0"/>
              <a:t>-At this point I would like to mention about the uniqueness issue of sub-Riemannian mean curvature flow solution.</a:t>
            </a:r>
          </a:p>
          <a:p>
            <a:pPr>
              <a:defRPr/>
            </a:pPr>
            <a:endParaRPr lang="nl-NL" dirty="0"/>
          </a:p>
        </p:txBody>
      </p:sp>
    </p:spTree>
    <p:extLst>
      <p:ext uri="{BB962C8B-B14F-4D97-AF65-F5344CB8AC3E}">
        <p14:creationId xmlns:p14="http://schemas.microsoft.com/office/powerpoint/2010/main" val="1852381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-Now we have the manifold M</a:t>
            </a:r>
          </a:p>
          <a:p>
            <a:pPr>
              <a:defRPr/>
            </a:pPr>
            <a:r>
              <a:rPr lang="nl-NL" dirty="0"/>
              <a:t>-The horizontal distribution, the kernel of the one form \lambda</a:t>
            </a:r>
          </a:p>
          <a:p>
            <a:pPr>
              <a:defRPr/>
            </a:pPr>
            <a:r>
              <a:rPr lang="nl-NL" dirty="0"/>
              <a:t>-The horizontal distribution induces the corresponding metric tensor g, where \chi represents the co-vectors of the horizontal vector fields.</a:t>
            </a:r>
          </a:p>
          <a:p>
            <a:pPr>
              <a:defRPr/>
            </a:pPr>
            <a:r>
              <a:rPr lang="nl-NL" dirty="0"/>
              <a:t>-Finally we can recognize our model as the sub-Riemannia structure, given as the following triple here.</a:t>
            </a:r>
          </a:p>
          <a:p>
            <a:pPr>
              <a:defRPr/>
            </a:pPr>
            <a:r>
              <a:rPr lang="nl-NL" dirty="0"/>
              <a:t>-Note that by exploiting the geometry arising from this model we can perform different image processing applications, which employ for example mean curvature flow, or Laplace-Beltrami flow.</a:t>
            </a:r>
          </a:p>
          <a:p>
            <a:pPr>
              <a:defRPr/>
            </a:pPr>
            <a:r>
              <a:rPr lang="nl-NL" dirty="0"/>
              <a:t>-Those two flows are associated to each other.</a:t>
            </a:r>
          </a:p>
          <a:p>
            <a:pPr>
              <a:defRPr/>
            </a:pPr>
            <a:r>
              <a:rPr lang="nl-NL" dirty="0"/>
              <a:t>-At this point I would like to mention about the uniqueness issue of sub-Riemannian mean curvature flow solution.</a:t>
            </a:r>
          </a:p>
          <a:p>
            <a:pPr>
              <a:defRPr/>
            </a:pPr>
            <a:endParaRPr lang="nl-NL" dirty="0"/>
          </a:p>
        </p:txBody>
      </p:sp>
    </p:spTree>
    <p:extLst>
      <p:ext uri="{BB962C8B-B14F-4D97-AF65-F5344CB8AC3E}">
        <p14:creationId xmlns:p14="http://schemas.microsoft.com/office/powerpoint/2010/main" val="19721998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-Now we have the manifold M</a:t>
            </a:r>
          </a:p>
          <a:p>
            <a:pPr>
              <a:defRPr/>
            </a:pPr>
            <a:r>
              <a:rPr lang="nl-NL" dirty="0"/>
              <a:t>-The horizontal distribution, the kernel of the one form \lambda</a:t>
            </a:r>
          </a:p>
          <a:p>
            <a:pPr>
              <a:defRPr/>
            </a:pPr>
            <a:r>
              <a:rPr lang="nl-NL" dirty="0"/>
              <a:t>-The horizontal distribution induces the corresponding metric tensor g, where \chi represents the co-vectors of the horizontal vector fields.</a:t>
            </a:r>
          </a:p>
          <a:p>
            <a:pPr>
              <a:defRPr/>
            </a:pPr>
            <a:r>
              <a:rPr lang="nl-NL" dirty="0"/>
              <a:t>-Finally we can recognize our model as the sub-Riemannia structure, given as the following triple here.</a:t>
            </a:r>
          </a:p>
          <a:p>
            <a:pPr>
              <a:defRPr/>
            </a:pPr>
            <a:r>
              <a:rPr lang="nl-NL" dirty="0"/>
              <a:t>-Note that by exploiting the geometry arising from this model we can perform different image processing applications, which employ for example mean curvature flow, or Laplace-Beltrami flow.</a:t>
            </a:r>
          </a:p>
          <a:p>
            <a:pPr>
              <a:defRPr/>
            </a:pPr>
            <a:r>
              <a:rPr lang="nl-NL" dirty="0"/>
              <a:t>-Those two flows are associated to each other.</a:t>
            </a:r>
          </a:p>
          <a:p>
            <a:pPr>
              <a:defRPr/>
            </a:pPr>
            <a:r>
              <a:rPr lang="nl-NL" dirty="0"/>
              <a:t>-At this point I would like to mention about the uniqueness issue of sub-Riemannian mean curvature flow solution.</a:t>
            </a:r>
          </a:p>
          <a:p>
            <a:pPr>
              <a:defRPr/>
            </a:pPr>
            <a:endParaRPr lang="nl-NL" dirty="0"/>
          </a:p>
        </p:txBody>
      </p:sp>
    </p:spTree>
    <p:extLst>
      <p:ext uri="{BB962C8B-B14F-4D97-AF65-F5344CB8AC3E}">
        <p14:creationId xmlns:p14="http://schemas.microsoft.com/office/powerpoint/2010/main" val="39464262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-Now we have the manifold M</a:t>
            </a:r>
          </a:p>
          <a:p>
            <a:pPr>
              <a:defRPr/>
            </a:pPr>
            <a:r>
              <a:rPr lang="nl-NL" dirty="0"/>
              <a:t>-The horizontal distribution, the kernel of the one form \lambda</a:t>
            </a:r>
          </a:p>
          <a:p>
            <a:pPr>
              <a:defRPr/>
            </a:pPr>
            <a:r>
              <a:rPr lang="nl-NL" dirty="0"/>
              <a:t>-The horizontal distribution induces the corresponding metric tensor g, where \chi represents the co-vectors of the horizontal vector fields.</a:t>
            </a:r>
          </a:p>
          <a:p>
            <a:pPr>
              <a:defRPr/>
            </a:pPr>
            <a:r>
              <a:rPr lang="nl-NL" dirty="0"/>
              <a:t>-Finally we can recognize our model as the sub-Riemannia structure, given as the following triple here.</a:t>
            </a:r>
          </a:p>
          <a:p>
            <a:pPr>
              <a:defRPr/>
            </a:pPr>
            <a:r>
              <a:rPr lang="nl-NL" dirty="0"/>
              <a:t>-Note that by exploiting the geometry arising from this model we can perform different image processing applications, which employ for example mean curvature flow, or Laplace-Beltrami flow.</a:t>
            </a:r>
          </a:p>
          <a:p>
            <a:pPr>
              <a:defRPr/>
            </a:pPr>
            <a:r>
              <a:rPr lang="nl-NL" dirty="0"/>
              <a:t>-Those two flows are associated to each other.</a:t>
            </a:r>
          </a:p>
          <a:p>
            <a:pPr>
              <a:defRPr/>
            </a:pPr>
            <a:r>
              <a:rPr lang="nl-NL" dirty="0"/>
              <a:t>-At this point I would like to mention about the uniqueness issue of sub-Riemannian mean curvature flow solution.</a:t>
            </a:r>
          </a:p>
          <a:p>
            <a:pPr>
              <a:defRPr/>
            </a:pPr>
            <a:endParaRPr lang="nl-NL" dirty="0"/>
          </a:p>
        </p:txBody>
      </p:sp>
    </p:spTree>
    <p:extLst>
      <p:ext uri="{BB962C8B-B14F-4D97-AF65-F5344CB8AC3E}">
        <p14:creationId xmlns:p14="http://schemas.microsoft.com/office/powerpoint/2010/main" val="9099133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12685317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27142426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39489124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31150266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-The algorithm starts with finding the simple cell output responses for the whole stimulus on the retinal plane. </a:t>
            </a:r>
          </a:p>
          <a:p>
            <a:pPr>
              <a:defRPr/>
            </a:pPr>
            <a:r>
              <a:rPr lang="nl-NL" dirty="0"/>
              <a:t>-It is found via the classical method of filtering the stimulus with rotated Gabor filter banks of each ferquency-phase pair.</a:t>
            </a:r>
          </a:p>
          <a:p>
            <a:pPr>
              <a:defRPr/>
            </a:pPr>
            <a:r>
              <a:rPr lang="nl-NL" dirty="0"/>
              <a:t>-Note that this transform induces the 5-dimensional sub-Riemannian space \mathcal{M}, that is output is defined on the 5-dim space.</a:t>
            </a:r>
          </a:p>
          <a:p>
            <a:pPr>
              <a:defRPr/>
            </a:pPr>
            <a:r>
              <a:rPr lang="nl-NL" dirty="0"/>
              <a:t>-Enhancement is achieved thanks to a Laplace-Beltrami evolution.</a:t>
            </a:r>
          </a:p>
          <a:p>
            <a:pPr>
              <a:defRPr/>
            </a:pPr>
            <a:r>
              <a:rPr lang="nl-NL" dirty="0"/>
              <a:t>-Finally, since we use all frequency components of the Gabor filtering, it is possible to apply inverse Gabor transfrom and the inverse transform projects the enchanced functions defined in the 5-dim</a:t>
            </a:r>
          </a:p>
          <a:p>
            <a:pPr>
              <a:defRPr/>
            </a:pPr>
            <a:r>
              <a:rPr lang="nl-NL" dirty="0"/>
              <a:t>Space to the image functions defined on the 2-dim retinal plane. </a:t>
            </a:r>
          </a:p>
        </p:txBody>
      </p:sp>
    </p:spTree>
    <p:extLst>
      <p:ext uri="{BB962C8B-B14F-4D97-AF65-F5344CB8AC3E}">
        <p14:creationId xmlns:p14="http://schemas.microsoft.com/office/powerpoint/2010/main" val="376536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-THANKS TO THE ORIENTATION WE DISTINGUISH</a:t>
            </a:r>
          </a:p>
          <a:p>
            <a:pPr eaLnBrk="1" hangingPunct="1"/>
            <a:endParaRPr lang="nl-NL" dirty="0"/>
          </a:p>
        </p:txBody>
      </p:sp>
    </p:spTree>
    <p:extLst>
      <p:ext uri="{BB962C8B-B14F-4D97-AF65-F5344CB8AC3E}">
        <p14:creationId xmlns:p14="http://schemas.microsoft.com/office/powerpoint/2010/main" val="42096930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41202696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-But differently from Kimmel we use MULTI-FREQ. not MULTI-SCALE EVOLUTIONS</a:t>
            </a:r>
          </a:p>
          <a:p>
            <a:pPr>
              <a:defRPr/>
            </a:pPr>
            <a:r>
              <a:rPr lang="nl-NL" dirty="0"/>
              <a:t>-differently from Remco: not Heisenberg-Weyl setting but our MODEL FRAMEWORK</a:t>
            </a:r>
          </a:p>
        </p:txBody>
      </p:sp>
    </p:spTree>
    <p:extLst>
      <p:ext uri="{BB962C8B-B14F-4D97-AF65-F5344CB8AC3E}">
        <p14:creationId xmlns:p14="http://schemas.microsoft.com/office/powerpoint/2010/main" val="29178344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37038085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17201754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17154239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17006481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-we don’t want EXCESSIVE BLURRING-NO DIFFUSION IN IMAGE GRADIENT DIRECTION</a:t>
            </a:r>
          </a:p>
          <a:p>
            <a:pPr>
              <a:defRPr/>
            </a:pPr>
            <a:r>
              <a:rPr lang="nl-NL" dirty="0"/>
              <a:t>-APPROXIMATE THE GEOMETRY AND APPLY THE LAPLACE BELTRAMI IN EACH FREQUENCY CHANNEL!</a:t>
            </a:r>
          </a:p>
          <a:p>
            <a:pPr>
              <a:defRPr/>
            </a:pPr>
            <a:endParaRPr lang="nl-NL" dirty="0"/>
          </a:p>
          <a:p>
            <a:pPr>
              <a:defRPr/>
            </a:pPr>
            <a:r>
              <a:rPr lang="nl-NL" dirty="0"/>
              <a:t>-PHASE NOT IN THE ENHANCEMENT BUT IN COMPLETION HAS ITS ROLE!</a:t>
            </a:r>
          </a:p>
          <a:p>
            <a:pPr>
              <a:defRPr/>
            </a:pPr>
            <a:endParaRPr lang="nl-NL" dirty="0"/>
          </a:p>
        </p:txBody>
      </p:sp>
    </p:spTree>
    <p:extLst>
      <p:ext uri="{BB962C8B-B14F-4D97-AF65-F5344CB8AC3E}">
        <p14:creationId xmlns:p14="http://schemas.microsoft.com/office/powerpoint/2010/main" val="8381343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4244013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Some example results can be sen here.</a:t>
            </a:r>
          </a:p>
        </p:txBody>
      </p:sp>
    </p:spTree>
    <p:extLst>
      <p:ext uri="{BB962C8B-B14F-4D97-AF65-F5344CB8AC3E}">
        <p14:creationId xmlns:p14="http://schemas.microsoft.com/office/powerpoint/2010/main" val="4559129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2647527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-if we restrict ourselves ONLY ORIENTATION SELECTIVE CASE,</a:t>
            </a:r>
          </a:p>
          <a:p>
            <a:pPr>
              <a:defRPr/>
            </a:pPr>
            <a:r>
              <a:rPr lang="nl-NL" dirty="0"/>
              <a:t>-ODD PART OF GABOR MOTHER FCN</a:t>
            </a:r>
          </a:p>
        </p:txBody>
      </p:sp>
    </p:spTree>
    <p:extLst>
      <p:ext uri="{BB962C8B-B14F-4D97-AF65-F5344CB8AC3E}">
        <p14:creationId xmlns:p14="http://schemas.microsoft.com/office/powerpoint/2010/main" val="18392024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30779216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19382554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12965263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-The algorithm starts with finding the simple cell output responses for the whole stimulus on the retinal plane. </a:t>
            </a:r>
          </a:p>
          <a:p>
            <a:pPr>
              <a:defRPr/>
            </a:pPr>
            <a:r>
              <a:rPr lang="nl-NL" dirty="0"/>
              <a:t>-It is found via the classical method of filtering the stimulus with rotated Gabor filter banks of each ferquency-phase pair.</a:t>
            </a:r>
          </a:p>
          <a:p>
            <a:pPr>
              <a:defRPr/>
            </a:pPr>
            <a:r>
              <a:rPr lang="nl-NL" dirty="0"/>
              <a:t>-Note that this transform induces the 5-dimensional sub-Riemannian space \mathcal{M}, that is output is defined on the 5-dim space.</a:t>
            </a:r>
          </a:p>
          <a:p>
            <a:pPr>
              <a:defRPr/>
            </a:pPr>
            <a:r>
              <a:rPr lang="nl-NL" dirty="0"/>
              <a:t>-Enhancement is achieved thanks to a Laplace-Beltrami evolution.</a:t>
            </a:r>
          </a:p>
          <a:p>
            <a:pPr>
              <a:defRPr/>
            </a:pPr>
            <a:r>
              <a:rPr lang="nl-NL" dirty="0"/>
              <a:t>-Finally, since we use all frequency components of the Gabor filtering, it is possible to apply inverse Gabor transfrom and the inverse transform projects the enchanced functions defined in the 5-dim</a:t>
            </a:r>
          </a:p>
          <a:p>
            <a:pPr>
              <a:defRPr/>
            </a:pPr>
            <a:r>
              <a:rPr lang="nl-NL" dirty="0"/>
              <a:t>Space to the image functions defined on the 2-dim retinal plane. </a:t>
            </a:r>
          </a:p>
        </p:txBody>
      </p:sp>
    </p:spTree>
    <p:extLst>
      <p:ext uri="{BB962C8B-B14F-4D97-AF65-F5344CB8AC3E}">
        <p14:creationId xmlns:p14="http://schemas.microsoft.com/office/powerpoint/2010/main" val="1750009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-The algorithm starts with finding the simple cell output responses for the whole stimulus on the retinal plane. </a:t>
            </a:r>
          </a:p>
          <a:p>
            <a:pPr>
              <a:defRPr/>
            </a:pPr>
            <a:r>
              <a:rPr lang="nl-NL" dirty="0"/>
              <a:t>-It is found via the classical method of filtering the stimulus with rotated Gabor filter banks of each ferquency-phase pair.</a:t>
            </a:r>
          </a:p>
          <a:p>
            <a:pPr>
              <a:defRPr/>
            </a:pPr>
            <a:r>
              <a:rPr lang="nl-NL" dirty="0"/>
              <a:t>-Note that this transform induces the 5-dimensional sub-Riemannian space \mathcal{M}, that is output is defined on the 5-dim space.</a:t>
            </a:r>
          </a:p>
          <a:p>
            <a:pPr>
              <a:defRPr/>
            </a:pPr>
            <a:r>
              <a:rPr lang="nl-NL" dirty="0"/>
              <a:t>-Enhancement is achieved thanks to a Laplace-Beltrami evolution.</a:t>
            </a:r>
          </a:p>
          <a:p>
            <a:pPr>
              <a:defRPr/>
            </a:pPr>
            <a:r>
              <a:rPr lang="nl-NL" dirty="0"/>
              <a:t>-Finally, since we use all frequency components of the Gabor filtering, it is possible to apply inverse Gabor transfrom and the inverse transform projects the enchanced functions defined in the 5-dim</a:t>
            </a:r>
          </a:p>
          <a:p>
            <a:pPr>
              <a:defRPr/>
            </a:pPr>
            <a:r>
              <a:rPr lang="nl-NL" dirty="0"/>
              <a:t>Space to the image functions defined on the 2-dim retinal plane. </a:t>
            </a:r>
          </a:p>
        </p:txBody>
      </p:sp>
    </p:spTree>
    <p:extLst>
      <p:ext uri="{BB962C8B-B14F-4D97-AF65-F5344CB8AC3E}">
        <p14:creationId xmlns:p14="http://schemas.microsoft.com/office/powerpoint/2010/main" val="19208469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32211404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7745504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-Here mentione how in real experiments people obtain the orientation preference maps-The integration over fibers is motivated by that technique.</a:t>
            </a:r>
          </a:p>
        </p:txBody>
      </p:sp>
    </p:spTree>
    <p:extLst>
      <p:ext uri="{BB962C8B-B14F-4D97-AF65-F5344CB8AC3E}">
        <p14:creationId xmlns:p14="http://schemas.microsoft.com/office/powerpoint/2010/main" val="34248915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38909388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974356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101102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18192449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22208480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31197008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11343631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37743580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387490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29023933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24157102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37861414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3402104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12807337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-For each orientation angle, the high responsive part shows the region of the cortex where we find the cells SENSITIVE TO THAT ORIENTATIN ANGLE.</a:t>
            </a:r>
          </a:p>
          <a:p>
            <a:pPr>
              <a:defRPr/>
            </a:pPr>
            <a:r>
              <a:rPr lang="nl-NL" dirty="0"/>
              <a:t>-In order to VECTORIZE, they multiply the output response value with the VECTOR/EXPONENTIAL in the same direction as the orientatino angle.</a:t>
            </a:r>
          </a:p>
          <a:p>
            <a:pPr>
              <a:defRPr/>
            </a:pPr>
            <a:r>
              <a:rPr lang="nl-NL" dirty="0"/>
              <a:t>-Then VECTOR SUM.</a:t>
            </a:r>
          </a:p>
          <a:p>
            <a:pPr>
              <a:defRPr/>
            </a:pPr>
            <a:endParaRPr lang="nl-NL" dirty="0"/>
          </a:p>
          <a:p>
            <a:pPr>
              <a:defRPr/>
            </a:pPr>
            <a:endParaRPr lang="nl-NL" dirty="0"/>
          </a:p>
          <a:p>
            <a:pPr>
              <a:defRPr/>
            </a:pPr>
            <a:r>
              <a:rPr lang="nl-NL" dirty="0"/>
              <a:t>-IN ORDER TO VECTORIZE THE RESPONSE MEASUREMENTS THEY MULTIPLY THE MEASURED RESPONSE VALUES WITH THE EXPONENTIAL WITH THE ORIENTATION ANGLE CORRESPONDING TO THE ONE OF THE HIGH RESPONSIVE PART OF THE VISUAL CORTEX.</a:t>
            </a:r>
          </a:p>
        </p:txBody>
      </p:sp>
    </p:spTree>
    <p:extLst>
      <p:ext uri="{BB962C8B-B14F-4D97-AF65-F5344CB8AC3E}">
        <p14:creationId xmlns:p14="http://schemas.microsoft.com/office/powerpoint/2010/main" val="17386401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-So we do not only obtain the orientaiton preference maps, but also able to obtain them in the same way as in the real neurphysiological way. It means that our stimulus choice-noise image-and our receptive profile choice  based on Gabor functions, can produce a close model of simpe cell output responses.</a:t>
            </a:r>
          </a:p>
        </p:txBody>
      </p:sp>
    </p:spTree>
    <p:extLst>
      <p:ext uri="{BB962C8B-B14F-4D97-AF65-F5344CB8AC3E}">
        <p14:creationId xmlns:p14="http://schemas.microsoft.com/office/powerpoint/2010/main" val="14327624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-So we do not only obtain the orientaiton preference maps, but also able to obtain them in the same way as in the real neurphysiological way. It means that our stimulus choice-noise image-and our receptive profile choice  based on Gabor functions, can produce a close model of simpe cell output responses.</a:t>
            </a:r>
          </a:p>
        </p:txBody>
      </p:sp>
    </p:spTree>
    <p:extLst>
      <p:ext uri="{BB962C8B-B14F-4D97-AF65-F5344CB8AC3E}">
        <p14:creationId xmlns:p14="http://schemas.microsoft.com/office/powerpoint/2010/main" val="358632978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-So we do not only obtain the orientaiton preference maps, but also able to obtain them in the same way as in the real neurphysiological way. It means that our stimulus choice-noise image-and our receptive profile choice  based on Gabor functions, can produce a close model of simpe cell output responses.</a:t>
            </a:r>
          </a:p>
        </p:txBody>
      </p:sp>
    </p:spTree>
    <p:extLst>
      <p:ext uri="{BB962C8B-B14F-4D97-AF65-F5344CB8AC3E}">
        <p14:creationId xmlns:p14="http://schemas.microsoft.com/office/powerpoint/2010/main" val="27783666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-The algorithm starts with finding the simple cell output responses for the whole stimulus on the retinal plane. </a:t>
            </a:r>
          </a:p>
          <a:p>
            <a:pPr>
              <a:defRPr/>
            </a:pPr>
            <a:r>
              <a:rPr lang="nl-NL" dirty="0"/>
              <a:t>-It is found via the classical method of filtering the stimulus with rotated Gabor filter banks of each ferquency-phase pair.</a:t>
            </a:r>
          </a:p>
          <a:p>
            <a:pPr>
              <a:defRPr/>
            </a:pPr>
            <a:r>
              <a:rPr lang="nl-NL" dirty="0"/>
              <a:t>-Note that this transform induces the 5-dimensional sub-Riemannian space \mathcal{M}, that is output is defined on the 5-dim space.</a:t>
            </a:r>
          </a:p>
          <a:p>
            <a:pPr>
              <a:defRPr/>
            </a:pPr>
            <a:r>
              <a:rPr lang="nl-NL" dirty="0"/>
              <a:t>-Enhancement is achieved thanks to a Laplace-Beltrami evolution.</a:t>
            </a:r>
          </a:p>
          <a:p>
            <a:pPr>
              <a:defRPr/>
            </a:pPr>
            <a:r>
              <a:rPr lang="nl-NL" dirty="0"/>
              <a:t>-Finally, since we use all frequency components of the Gabor filtering, it is possible to apply inverse Gabor transfrom and the inverse transform projects the enchanced functions defined in the 5-dim</a:t>
            </a:r>
          </a:p>
          <a:p>
            <a:pPr>
              <a:defRPr/>
            </a:pPr>
            <a:r>
              <a:rPr lang="nl-NL" dirty="0"/>
              <a:t>Space to the image functions defined on the 2-dim retinal plane. </a:t>
            </a:r>
          </a:p>
        </p:txBody>
      </p:sp>
    </p:spTree>
    <p:extLst>
      <p:ext uri="{BB962C8B-B14F-4D97-AF65-F5344CB8AC3E}">
        <p14:creationId xmlns:p14="http://schemas.microsoft.com/office/powerpoint/2010/main" val="428704948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-The algorithm starts with finding the simple cell output responses for the whole stimulus on the retinal plane. </a:t>
            </a:r>
          </a:p>
          <a:p>
            <a:pPr>
              <a:defRPr/>
            </a:pPr>
            <a:r>
              <a:rPr lang="nl-NL" dirty="0"/>
              <a:t>-It is found via the classical method of filtering the stimulus with rotated Gabor filter banks of each ferquency-phase pair.</a:t>
            </a:r>
          </a:p>
          <a:p>
            <a:pPr>
              <a:defRPr/>
            </a:pPr>
            <a:r>
              <a:rPr lang="nl-NL" dirty="0"/>
              <a:t>-Note that this transform induces the 5-dimensional sub-Riemannian space \mathcal{M}, that is output is defined on the 5-dim space.</a:t>
            </a:r>
          </a:p>
          <a:p>
            <a:pPr>
              <a:defRPr/>
            </a:pPr>
            <a:r>
              <a:rPr lang="nl-NL" dirty="0"/>
              <a:t>-Enhancement is achieved thanks to a Laplace-Beltrami evolution.</a:t>
            </a:r>
          </a:p>
          <a:p>
            <a:pPr>
              <a:defRPr/>
            </a:pPr>
            <a:r>
              <a:rPr lang="nl-NL" dirty="0"/>
              <a:t>-Finally, since we use all frequency components of the Gabor filtering, it is possible to apply inverse Gabor transfrom and the inverse transform projects the enchanced functions defined in the 5-dim</a:t>
            </a:r>
          </a:p>
          <a:p>
            <a:pPr>
              <a:defRPr/>
            </a:pPr>
            <a:r>
              <a:rPr lang="nl-NL" dirty="0"/>
              <a:t>Space to the image functions defined on the 2-dim retinal plane. </a:t>
            </a:r>
          </a:p>
        </p:txBody>
      </p:sp>
    </p:spTree>
    <p:extLst>
      <p:ext uri="{BB962C8B-B14F-4D97-AF65-F5344CB8AC3E}">
        <p14:creationId xmlns:p14="http://schemas.microsoft.com/office/powerpoint/2010/main" val="424002692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nl-NL" dirty="0"/>
              <a:t>-The algorithm starts with finding the simple cell output responses for the whole stimulus on the retinal plane. </a:t>
            </a:r>
          </a:p>
          <a:p>
            <a:pPr>
              <a:defRPr/>
            </a:pPr>
            <a:r>
              <a:rPr lang="nl-NL" dirty="0"/>
              <a:t>-It is found via the classical method of filtering the stimulus with rotated Gabor filter banks of each ferquency-phase pair.</a:t>
            </a:r>
          </a:p>
          <a:p>
            <a:pPr>
              <a:defRPr/>
            </a:pPr>
            <a:r>
              <a:rPr lang="nl-NL" dirty="0"/>
              <a:t>-Note that this transform induces the 5-dimensional sub-Riemannian space \mathcal{M}, that is output is defined on the 5-dim space.</a:t>
            </a:r>
          </a:p>
          <a:p>
            <a:pPr>
              <a:defRPr/>
            </a:pPr>
            <a:r>
              <a:rPr lang="nl-NL" dirty="0"/>
              <a:t>-Enhancement is achieved thanks to a Laplace-Beltrami evolution.</a:t>
            </a:r>
          </a:p>
          <a:p>
            <a:pPr>
              <a:defRPr/>
            </a:pPr>
            <a:r>
              <a:rPr lang="nl-NL" dirty="0"/>
              <a:t>-Finally, since we use all frequency components of the Gabor filtering, it is possible to apply inverse Gabor transfrom and the inverse transform projects the enchanced functions defined in the 5-dim</a:t>
            </a:r>
          </a:p>
          <a:p>
            <a:pPr>
              <a:defRPr/>
            </a:pPr>
            <a:r>
              <a:rPr lang="nl-NL" dirty="0"/>
              <a:t>Space to the image functions defined on the 2-dim retinal plane. </a:t>
            </a:r>
          </a:p>
        </p:txBody>
      </p:sp>
    </p:spTree>
    <p:extLst>
      <p:ext uri="{BB962C8B-B14F-4D97-AF65-F5344CB8AC3E}">
        <p14:creationId xmlns:p14="http://schemas.microsoft.com/office/powerpoint/2010/main" val="4018672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22749137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1032368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nl-NL" dirty="0"/>
          </a:p>
        </p:txBody>
      </p:sp>
    </p:spTree>
    <p:extLst>
      <p:ext uri="{BB962C8B-B14F-4D97-AF65-F5344CB8AC3E}">
        <p14:creationId xmlns:p14="http://schemas.microsoft.com/office/powerpoint/2010/main" val="2519431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sp>
        <p:nvSpPr>
          <p:cNvPr id="4" name="Date Placeholder 3"/>
          <p:cNvSpPr>
            <a:spLocks noGrp="1"/>
          </p:cNvSpPr>
          <p:nvPr>
            <p:ph type="dt" sz="half" idx="10"/>
          </p:nvPr>
        </p:nvSpPr>
        <p:spPr/>
        <p:txBody>
          <a:bodyPr/>
          <a:lstStyle>
            <a:lvl1pPr>
              <a:defRPr/>
            </a:lvl1pPr>
          </a:lstStyle>
          <a:p>
            <a:pPr>
              <a:defRPr/>
            </a:pPr>
            <a:fld id="{2E53AE51-8081-4E12-8A64-F5A0C1F6B986}" type="datetime1">
              <a:rPr lang="nl-NL" smtClean="0"/>
              <a:t>22-11-2018</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88B1498A-E5CE-47C2-9350-ADDD72E2CF45}" type="slidenum">
              <a:rPr lang="nl-NL"/>
              <a:pPr>
                <a:defRPr/>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pPr>
              <a:defRPr/>
            </a:pPr>
            <a:fld id="{9B04ACC9-7730-4767-A234-6501E01582B3}" type="datetime1">
              <a:rPr lang="nl-NL" smtClean="0"/>
              <a:t>22-11-2018</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89670316-5627-4CC2-89CA-4C2952B9B31A}" type="slidenum">
              <a:rPr lang="nl-NL"/>
              <a:pPr>
                <a:defRPr/>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pPr>
              <a:defRPr/>
            </a:pPr>
            <a:fld id="{9654052A-D11A-4AC2-B2D2-A2B5E3E9DFB1}" type="datetime1">
              <a:rPr lang="nl-NL" smtClean="0"/>
              <a:t>22-11-2018</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767BC1D8-EE75-4B86-915D-F47FFA05F192}" type="slidenum">
              <a:rPr lang="nl-NL"/>
              <a:pPr>
                <a:defRPr/>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pPr>
              <a:defRPr/>
            </a:pPr>
            <a:fld id="{AC8A14DD-702E-43F6-A57D-F660BC64E1AD}" type="datetime1">
              <a:rPr lang="nl-NL" smtClean="0"/>
              <a:t>22-11-2018</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9475BAE1-7E2A-4F92-81A7-804DD379C7AD}" type="slidenum">
              <a:rPr lang="nl-NL"/>
              <a:pPr>
                <a:defRPr/>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CFC3206-D133-4E01-8B58-B1969D2CB0E0}" type="datetime1">
              <a:rPr lang="nl-NL" smtClean="0"/>
              <a:t>22-11-2018</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5314A9AA-8F2B-462B-9AC6-B99AFAB9EB16}" type="slidenum">
              <a:rPr lang="nl-NL"/>
              <a:pPr>
                <a:defRPr/>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3"/>
          <p:cNvSpPr>
            <a:spLocks noGrp="1"/>
          </p:cNvSpPr>
          <p:nvPr>
            <p:ph type="dt" sz="half" idx="10"/>
          </p:nvPr>
        </p:nvSpPr>
        <p:spPr/>
        <p:txBody>
          <a:bodyPr/>
          <a:lstStyle>
            <a:lvl1pPr>
              <a:defRPr/>
            </a:lvl1pPr>
          </a:lstStyle>
          <a:p>
            <a:pPr>
              <a:defRPr/>
            </a:pPr>
            <a:fld id="{B38CCBA2-1ABC-4B3D-9CD7-E4F73357777E}" type="datetime1">
              <a:rPr lang="nl-NL" smtClean="0"/>
              <a:t>22-11-2018</a:t>
            </a:fld>
            <a:endParaRPr 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0B8E47DF-3AC4-4269-BA27-C078E6BBC1FC}" type="slidenum">
              <a:rPr lang="nl-NL"/>
              <a:pPr>
                <a:defRPr/>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3"/>
          <p:cNvSpPr>
            <a:spLocks noGrp="1"/>
          </p:cNvSpPr>
          <p:nvPr>
            <p:ph type="dt" sz="half" idx="10"/>
          </p:nvPr>
        </p:nvSpPr>
        <p:spPr/>
        <p:txBody>
          <a:bodyPr/>
          <a:lstStyle>
            <a:lvl1pPr>
              <a:defRPr/>
            </a:lvl1pPr>
          </a:lstStyle>
          <a:p>
            <a:pPr>
              <a:defRPr/>
            </a:pPr>
            <a:fld id="{EC773FB7-0DD0-4F26-A959-E46531B458AF}" type="datetime1">
              <a:rPr lang="nl-NL" smtClean="0"/>
              <a:t>22-11-2018</a:t>
            </a:fld>
            <a:endParaRPr lang="nl-NL"/>
          </a:p>
        </p:txBody>
      </p:sp>
      <p:sp>
        <p:nvSpPr>
          <p:cNvPr id="8" name="Footer Placeholder 4"/>
          <p:cNvSpPr>
            <a:spLocks noGrp="1"/>
          </p:cNvSpPr>
          <p:nvPr>
            <p:ph type="ftr" sz="quarter" idx="11"/>
          </p:nvPr>
        </p:nvSpPr>
        <p:spPr/>
        <p:txBody>
          <a:bodyPr/>
          <a:lstStyle>
            <a:lvl1pPr>
              <a:defRPr/>
            </a:lvl1pPr>
          </a:lstStyle>
          <a:p>
            <a:pPr>
              <a:defRPr/>
            </a:pPr>
            <a:endParaRPr lang="nl-NL"/>
          </a:p>
        </p:txBody>
      </p:sp>
      <p:sp>
        <p:nvSpPr>
          <p:cNvPr id="9" name="Slide Number Placeholder 5"/>
          <p:cNvSpPr>
            <a:spLocks noGrp="1"/>
          </p:cNvSpPr>
          <p:nvPr>
            <p:ph type="sldNum" sz="quarter" idx="12"/>
          </p:nvPr>
        </p:nvSpPr>
        <p:spPr/>
        <p:txBody>
          <a:bodyPr/>
          <a:lstStyle>
            <a:lvl1pPr>
              <a:defRPr/>
            </a:lvl1pPr>
          </a:lstStyle>
          <a:p>
            <a:pPr>
              <a:defRPr/>
            </a:pPr>
            <a:fld id="{83490E1E-7ECE-4D4C-88BD-703AA7EDAD61}" type="slidenum">
              <a:rPr lang="nl-NL"/>
              <a:pPr>
                <a:defRPr/>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3"/>
          <p:cNvSpPr>
            <a:spLocks noGrp="1"/>
          </p:cNvSpPr>
          <p:nvPr>
            <p:ph type="dt" sz="half" idx="10"/>
          </p:nvPr>
        </p:nvSpPr>
        <p:spPr/>
        <p:txBody>
          <a:bodyPr/>
          <a:lstStyle>
            <a:lvl1pPr>
              <a:defRPr/>
            </a:lvl1pPr>
          </a:lstStyle>
          <a:p>
            <a:pPr>
              <a:defRPr/>
            </a:pPr>
            <a:fld id="{0218878A-AD8A-4FB8-B18A-A2B8F97FCCBF}" type="datetime1">
              <a:rPr lang="nl-NL" smtClean="0"/>
              <a:t>22-11-2018</a:t>
            </a:fld>
            <a:endParaRPr lang="nl-NL"/>
          </a:p>
        </p:txBody>
      </p:sp>
      <p:sp>
        <p:nvSpPr>
          <p:cNvPr id="4" name="Footer Placeholder 4"/>
          <p:cNvSpPr>
            <a:spLocks noGrp="1"/>
          </p:cNvSpPr>
          <p:nvPr>
            <p:ph type="ftr" sz="quarter" idx="11"/>
          </p:nvPr>
        </p:nvSpPr>
        <p:spPr/>
        <p:txBody>
          <a:bodyPr/>
          <a:lstStyle>
            <a:lvl1pPr>
              <a:defRPr/>
            </a:lvl1pPr>
          </a:lstStyle>
          <a:p>
            <a:pPr>
              <a:defRPr/>
            </a:pPr>
            <a:endParaRPr lang="nl-NL"/>
          </a:p>
        </p:txBody>
      </p:sp>
      <p:sp>
        <p:nvSpPr>
          <p:cNvPr id="5" name="Slide Number Placeholder 5"/>
          <p:cNvSpPr>
            <a:spLocks noGrp="1"/>
          </p:cNvSpPr>
          <p:nvPr>
            <p:ph type="sldNum" sz="quarter" idx="12"/>
          </p:nvPr>
        </p:nvSpPr>
        <p:spPr/>
        <p:txBody>
          <a:bodyPr/>
          <a:lstStyle>
            <a:lvl1pPr>
              <a:defRPr/>
            </a:lvl1pPr>
          </a:lstStyle>
          <a:p>
            <a:pPr>
              <a:defRPr/>
            </a:pPr>
            <a:fld id="{1371E6AC-2CDE-4362-A199-F383AA00A0B8}" type="slidenum">
              <a:rPr lang="nl-NL"/>
              <a:pPr>
                <a:defRPr/>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A784C4-252E-45E5-BA59-977015C11615}" type="datetime1">
              <a:rPr lang="nl-NL" smtClean="0"/>
              <a:t>22-11-2018</a:t>
            </a:fld>
            <a:endParaRPr lang="nl-NL"/>
          </a:p>
        </p:txBody>
      </p:sp>
      <p:sp>
        <p:nvSpPr>
          <p:cNvPr id="3" name="Footer Placeholder 4"/>
          <p:cNvSpPr>
            <a:spLocks noGrp="1"/>
          </p:cNvSpPr>
          <p:nvPr>
            <p:ph type="ftr" sz="quarter" idx="11"/>
          </p:nvPr>
        </p:nvSpPr>
        <p:spPr/>
        <p:txBody>
          <a:bodyPr/>
          <a:lstStyle>
            <a:lvl1pPr>
              <a:defRPr/>
            </a:lvl1pPr>
          </a:lstStyle>
          <a:p>
            <a:pPr>
              <a:defRPr/>
            </a:pPr>
            <a:endParaRPr lang="nl-NL"/>
          </a:p>
        </p:txBody>
      </p:sp>
      <p:sp>
        <p:nvSpPr>
          <p:cNvPr id="4" name="Slide Number Placeholder 5"/>
          <p:cNvSpPr>
            <a:spLocks noGrp="1"/>
          </p:cNvSpPr>
          <p:nvPr>
            <p:ph type="sldNum" sz="quarter" idx="12"/>
          </p:nvPr>
        </p:nvSpPr>
        <p:spPr/>
        <p:txBody>
          <a:bodyPr/>
          <a:lstStyle>
            <a:lvl1pPr>
              <a:defRPr/>
            </a:lvl1pPr>
          </a:lstStyle>
          <a:p>
            <a:pPr>
              <a:defRPr/>
            </a:pPr>
            <a:fld id="{9CD1CDB8-EC3E-47ED-989F-4EA6DFFB24B5}" type="slidenum">
              <a:rPr lang="nl-NL"/>
              <a:pPr>
                <a:defRPr/>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25CEB33-0182-4DF1-A642-A20A3A40BF9A}" type="datetime1">
              <a:rPr lang="nl-NL" smtClean="0"/>
              <a:t>22-11-2018</a:t>
            </a:fld>
            <a:endParaRPr 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F0E21896-F0CB-4620-BD9D-12DB7E5B10ED}" type="slidenum">
              <a:rPr lang="nl-NL"/>
              <a:pPr>
                <a:defRPr/>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A5E9142-4392-4725-80E3-FA5B6211D1FD}" type="datetime1">
              <a:rPr lang="nl-NL" smtClean="0"/>
              <a:t>22-11-2018</a:t>
            </a:fld>
            <a:endParaRPr 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60FB5761-5A94-45B3-99A5-72811BA142D0}" type="slidenum">
              <a:rPr lang="nl-NL"/>
              <a:pPr>
                <a:defRPr/>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nl-NL"/>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07412D7-B842-458D-8D96-0B1255B5629B}" type="datetime1">
              <a:rPr lang="nl-NL" smtClean="0"/>
              <a:t>22-11-2018</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Slide Number Placeholder 5"/>
          <p:cNvSpPr>
            <a:spLocks noGrp="1"/>
          </p:cNvSpPr>
          <p:nvPr>
            <p:ph type="sldNum" sz="quarter" idx="4"/>
          </p:nvPr>
        </p:nvSpPr>
        <p:spPr>
          <a:xfrm>
            <a:off x="6830888" y="6356350"/>
            <a:ext cx="2133600" cy="365125"/>
          </a:xfrm>
          <a:prstGeom prst="rect">
            <a:avLst/>
          </a:prstGeom>
        </p:spPr>
        <p:txBody>
          <a:bodyPr vert="horz" lIns="91440" tIns="45720" rIns="91440" bIns="45720" rtlCol="0" anchor="ctr"/>
          <a:lstStyle>
            <a:lvl1pPr algn="r" fontAlgn="auto">
              <a:spcBef>
                <a:spcPts val="0"/>
              </a:spcBef>
              <a:spcAft>
                <a:spcPts val="0"/>
              </a:spcAft>
              <a:defRPr sz="1800">
                <a:solidFill>
                  <a:schemeClr val="tx1">
                    <a:tint val="75000"/>
                  </a:schemeClr>
                </a:solidFill>
                <a:latin typeface="+mn-lt"/>
                <a:cs typeface="+mn-cs"/>
              </a:defRPr>
            </a:lvl1pPr>
          </a:lstStyle>
          <a:p>
            <a:pPr>
              <a:defRPr/>
            </a:pPr>
            <a:fld id="{E75078C4-3B13-4DFB-BA0F-0350E9F2EBB6}" type="slidenum">
              <a:rPr lang="nl-NL" smtClean="0"/>
              <a:pPr>
                <a:defRPr/>
              </a:pPr>
              <a:t>‹#›</a:t>
            </a:fld>
            <a:endParaRPr lang="nl-N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image" Target="../media/image27.png"/><Relationship Id="rId26" Type="http://schemas.openxmlformats.org/officeDocument/2006/relationships/image" Target="../media/image19.jpg"/><Relationship Id="rId3" Type="http://schemas.openxmlformats.org/officeDocument/2006/relationships/tags" Target="../tags/tag29.xml"/><Relationship Id="rId21" Type="http://schemas.openxmlformats.org/officeDocument/2006/relationships/image" Target="../media/image30.png"/><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image" Target="../media/image26.png"/><Relationship Id="rId25" Type="http://schemas.openxmlformats.org/officeDocument/2006/relationships/image" Target="../media/image18.jpg"/><Relationship Id="rId2" Type="http://schemas.openxmlformats.org/officeDocument/2006/relationships/tags" Target="../tags/tag28.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23.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image" Target="../media/image33.png"/><Relationship Id="rId5" Type="http://schemas.openxmlformats.org/officeDocument/2006/relationships/tags" Target="../tags/tag31.xml"/><Relationship Id="rId15" Type="http://schemas.openxmlformats.org/officeDocument/2006/relationships/notesSlide" Target="../notesSlides/notesSlide10.xml"/><Relationship Id="rId23" Type="http://schemas.openxmlformats.org/officeDocument/2006/relationships/image" Target="../media/image32.png"/><Relationship Id="rId28" Type="http://schemas.openxmlformats.org/officeDocument/2006/relationships/image" Target="../media/image22.png"/><Relationship Id="rId10" Type="http://schemas.openxmlformats.org/officeDocument/2006/relationships/tags" Target="../tags/tag36.xml"/><Relationship Id="rId19" Type="http://schemas.openxmlformats.org/officeDocument/2006/relationships/image" Target="../media/image28.png"/><Relationship Id="rId31" Type="http://schemas.openxmlformats.org/officeDocument/2006/relationships/image" Target="../media/image21.png"/><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slideLayout" Target="../slideLayouts/slideLayout2.xml"/><Relationship Id="rId22" Type="http://schemas.openxmlformats.org/officeDocument/2006/relationships/image" Target="../media/image31.png"/><Relationship Id="rId27" Type="http://schemas.openxmlformats.org/officeDocument/2006/relationships/image" Target="../media/image20.png"/><Relationship Id="rId30"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notesSlide" Target="../notesSlides/notesSlide11.xml"/><Relationship Id="rId18" Type="http://schemas.openxmlformats.org/officeDocument/2006/relationships/image" Target="../media/image29.png"/><Relationship Id="rId3" Type="http://schemas.openxmlformats.org/officeDocument/2006/relationships/tags" Target="../tags/tag42.xml"/><Relationship Id="rId21" Type="http://schemas.openxmlformats.org/officeDocument/2006/relationships/image" Target="../media/image32.png"/><Relationship Id="rId7" Type="http://schemas.openxmlformats.org/officeDocument/2006/relationships/tags" Target="../tags/tag46.xml"/><Relationship Id="rId12" Type="http://schemas.openxmlformats.org/officeDocument/2006/relationships/slideLayout" Target="../slideLayouts/slideLayout2.xml"/><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tags" Target="../tags/tag41.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24" Type="http://schemas.openxmlformats.org/officeDocument/2006/relationships/image" Target="../media/image35.png"/><Relationship Id="rId5" Type="http://schemas.openxmlformats.org/officeDocument/2006/relationships/tags" Target="../tags/tag44.xml"/><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tags" Target="../tags/tag49.xml"/><Relationship Id="rId19" Type="http://schemas.openxmlformats.org/officeDocument/2006/relationships/image" Target="../media/image30.png"/><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image" Target="../media/image25.png"/><Relationship Id="rId22"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notesSlide" Target="../notesSlides/notesSlide12.xml"/><Relationship Id="rId18" Type="http://schemas.openxmlformats.org/officeDocument/2006/relationships/image" Target="../media/image29.png"/><Relationship Id="rId3" Type="http://schemas.openxmlformats.org/officeDocument/2006/relationships/tags" Target="../tags/tag53.xml"/><Relationship Id="rId21" Type="http://schemas.openxmlformats.org/officeDocument/2006/relationships/image" Target="../media/image32.png"/><Relationship Id="rId7" Type="http://schemas.openxmlformats.org/officeDocument/2006/relationships/tags" Target="../tags/tag57.xml"/><Relationship Id="rId12" Type="http://schemas.openxmlformats.org/officeDocument/2006/relationships/slideLayout" Target="../slideLayouts/slideLayout2.xml"/><Relationship Id="rId17" Type="http://schemas.openxmlformats.org/officeDocument/2006/relationships/image" Target="../media/image28.png"/><Relationship Id="rId25" Type="http://schemas.openxmlformats.org/officeDocument/2006/relationships/image" Target="../media/image37.png"/><Relationship Id="rId2" Type="http://schemas.openxmlformats.org/officeDocument/2006/relationships/tags" Target="../tags/tag52.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24" Type="http://schemas.openxmlformats.org/officeDocument/2006/relationships/image" Target="../media/image35.png"/><Relationship Id="rId5" Type="http://schemas.openxmlformats.org/officeDocument/2006/relationships/tags" Target="../tags/tag55.xml"/><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tags" Target="../tags/tag60.xml"/><Relationship Id="rId19" Type="http://schemas.openxmlformats.org/officeDocument/2006/relationships/image" Target="../media/image30.png"/><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image" Target="../media/image25.png"/><Relationship Id="rId22"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65.xml"/><Relationship Id="rId7" Type="http://schemas.openxmlformats.org/officeDocument/2006/relationships/image" Target="../media/image38.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39.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jpg"/><Relationship Id="rId3" Type="http://schemas.openxmlformats.org/officeDocument/2006/relationships/tags" Target="../tags/tag68.xml"/><Relationship Id="rId7" Type="http://schemas.openxmlformats.org/officeDocument/2006/relationships/image" Target="../media/image38.png"/><Relationship Id="rId12" Type="http://schemas.openxmlformats.org/officeDocument/2006/relationships/image" Target="../media/image43.jp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39.png"/><Relationship Id="rId11" Type="http://schemas.openxmlformats.org/officeDocument/2006/relationships/image" Target="../media/image42.jpg"/><Relationship Id="rId5" Type="http://schemas.openxmlformats.org/officeDocument/2006/relationships/notesSlide" Target="../notesSlides/notesSlide15.xml"/><Relationship Id="rId10" Type="http://schemas.openxmlformats.org/officeDocument/2006/relationships/image" Target="../media/image41.jpg"/><Relationship Id="rId4" Type="http://schemas.openxmlformats.org/officeDocument/2006/relationships/slideLayout" Target="../slideLayouts/slideLayout2.xml"/><Relationship Id="rId9" Type="http://schemas.openxmlformats.org/officeDocument/2006/relationships/image" Target="../media/image19.jp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71.xml"/><Relationship Id="rId7" Type="http://schemas.openxmlformats.org/officeDocument/2006/relationships/image" Target="../media/image38.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39.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6.png"/><Relationship Id="rId3" Type="http://schemas.openxmlformats.org/officeDocument/2006/relationships/tags" Target="../tags/tag74.xml"/><Relationship Id="rId7" Type="http://schemas.openxmlformats.org/officeDocument/2006/relationships/notesSlide" Target="../notesSlides/notesSlide17.xml"/><Relationship Id="rId12" Type="http://schemas.openxmlformats.org/officeDocument/2006/relationships/image" Target="../media/image45.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2.xml"/><Relationship Id="rId11" Type="http://schemas.openxmlformats.org/officeDocument/2006/relationships/image" Target="../media/image43.jpg"/><Relationship Id="rId5" Type="http://schemas.openxmlformats.org/officeDocument/2006/relationships/tags" Target="../tags/tag76.xml"/><Relationship Id="rId10" Type="http://schemas.openxmlformats.org/officeDocument/2006/relationships/image" Target="../media/image40.png"/><Relationship Id="rId4" Type="http://schemas.openxmlformats.org/officeDocument/2006/relationships/tags" Target="../tags/tag75.xml"/><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13" Type="http://schemas.openxmlformats.org/officeDocument/2006/relationships/image" Target="../media/image40.png"/><Relationship Id="rId3" Type="http://schemas.openxmlformats.org/officeDocument/2006/relationships/tags" Target="../tags/tag79.xml"/><Relationship Id="rId7" Type="http://schemas.openxmlformats.org/officeDocument/2006/relationships/slideLayout" Target="../slideLayouts/slideLayout2.xml"/><Relationship Id="rId12" Type="http://schemas.openxmlformats.org/officeDocument/2006/relationships/image" Target="../media/image43.jpg"/><Relationship Id="rId2" Type="http://schemas.openxmlformats.org/officeDocument/2006/relationships/tags" Target="../tags/tag78.xml"/><Relationship Id="rId16" Type="http://schemas.openxmlformats.org/officeDocument/2006/relationships/image" Target="../media/image46.png"/><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image" Target="../media/image42.jpg"/><Relationship Id="rId5" Type="http://schemas.openxmlformats.org/officeDocument/2006/relationships/tags" Target="../tags/tag81.xml"/><Relationship Id="rId15" Type="http://schemas.openxmlformats.org/officeDocument/2006/relationships/image" Target="../media/image47.png"/><Relationship Id="rId10" Type="http://schemas.openxmlformats.org/officeDocument/2006/relationships/image" Target="../media/image38.png"/><Relationship Id="rId4" Type="http://schemas.openxmlformats.org/officeDocument/2006/relationships/tags" Target="../tags/tag80.xml"/><Relationship Id="rId9" Type="http://schemas.openxmlformats.org/officeDocument/2006/relationships/image" Target="../media/image39.png"/><Relationship Id="rId1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2.jpg"/><Relationship Id="rId18" Type="http://schemas.openxmlformats.org/officeDocument/2006/relationships/image" Target="../media/image46.png"/><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image" Target="../media/image44.jpg"/><Relationship Id="rId17" Type="http://schemas.openxmlformats.org/officeDocument/2006/relationships/image" Target="../media/image47.png"/><Relationship Id="rId2" Type="http://schemas.openxmlformats.org/officeDocument/2006/relationships/tags" Target="../tags/tag84.xml"/><Relationship Id="rId16" Type="http://schemas.openxmlformats.org/officeDocument/2006/relationships/image" Target="../media/image45.png"/><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image" Target="../media/image38.png"/><Relationship Id="rId5" Type="http://schemas.openxmlformats.org/officeDocument/2006/relationships/tags" Target="../tags/tag87.xml"/><Relationship Id="rId15" Type="http://schemas.openxmlformats.org/officeDocument/2006/relationships/image" Target="../media/image40.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tags" Target="../tags/tag86.xml"/><Relationship Id="rId9" Type="http://schemas.openxmlformats.org/officeDocument/2006/relationships/notesSlide" Target="../notesSlides/notesSlide19.xml"/><Relationship Id="rId1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2.png"/><Relationship Id="rId17" Type="http://schemas.openxmlformats.org/officeDocument/2006/relationships/image" Target="../media/image7.png"/><Relationship Id="rId2" Type="http://schemas.openxmlformats.org/officeDocument/2006/relationships/tags" Target="../tags/tag4.xml"/><Relationship Id="rId16" Type="http://schemas.openxmlformats.org/officeDocument/2006/relationships/image" Target="../media/image6.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1.png"/><Relationship Id="rId5" Type="http://schemas.openxmlformats.org/officeDocument/2006/relationships/tags" Target="../tags/tag7.xml"/><Relationship Id="rId15" Type="http://schemas.openxmlformats.org/officeDocument/2006/relationships/image" Target="../media/image5.png"/><Relationship Id="rId10" Type="http://schemas.openxmlformats.org/officeDocument/2006/relationships/notesSlide" Target="../notesSlides/notesSlide2.xml"/><Relationship Id="rId4" Type="http://schemas.openxmlformats.org/officeDocument/2006/relationships/tags" Target="../tags/tag6.xml"/><Relationship Id="rId9" Type="http://schemas.openxmlformats.org/officeDocument/2006/relationships/slideLayout" Target="../slideLayouts/slideLayout2.xml"/><Relationship Id="rId1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image" Target="../media/image41.jpg"/><Relationship Id="rId18" Type="http://schemas.openxmlformats.org/officeDocument/2006/relationships/image" Target="../media/image45.png"/><Relationship Id="rId3" Type="http://schemas.openxmlformats.org/officeDocument/2006/relationships/tags" Target="../tags/tag92.xml"/><Relationship Id="rId21" Type="http://schemas.openxmlformats.org/officeDocument/2006/relationships/image" Target="../media/image46.png"/><Relationship Id="rId7" Type="http://schemas.openxmlformats.org/officeDocument/2006/relationships/tags" Target="../tags/tag96.xml"/><Relationship Id="rId12" Type="http://schemas.openxmlformats.org/officeDocument/2006/relationships/image" Target="../media/image38.png"/><Relationship Id="rId17" Type="http://schemas.openxmlformats.org/officeDocument/2006/relationships/image" Target="../media/image40.png"/><Relationship Id="rId2" Type="http://schemas.openxmlformats.org/officeDocument/2006/relationships/tags" Target="../tags/tag91.xml"/><Relationship Id="rId16" Type="http://schemas.openxmlformats.org/officeDocument/2006/relationships/image" Target="../media/image43.jpg"/><Relationship Id="rId20" Type="http://schemas.openxmlformats.org/officeDocument/2006/relationships/image" Target="../media/image49.png"/><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image" Target="../media/image39.png"/><Relationship Id="rId5" Type="http://schemas.openxmlformats.org/officeDocument/2006/relationships/tags" Target="../tags/tag94.xml"/><Relationship Id="rId15" Type="http://schemas.openxmlformats.org/officeDocument/2006/relationships/image" Target="../media/image42.jpg"/><Relationship Id="rId10" Type="http://schemas.openxmlformats.org/officeDocument/2006/relationships/notesSlide" Target="../notesSlides/notesSlide20.xml"/><Relationship Id="rId19" Type="http://schemas.openxmlformats.org/officeDocument/2006/relationships/image" Target="../media/image47.png"/><Relationship Id="rId4" Type="http://schemas.openxmlformats.org/officeDocument/2006/relationships/tags" Target="../tags/tag93.xml"/><Relationship Id="rId9" Type="http://schemas.openxmlformats.org/officeDocument/2006/relationships/slideLayout" Target="../slideLayouts/slideLayout2.xml"/><Relationship Id="rId14" Type="http://schemas.openxmlformats.org/officeDocument/2006/relationships/image" Target="../media/image44.jpg"/><Relationship Id="rId22"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image" Target="../media/image38.png"/><Relationship Id="rId18" Type="http://schemas.openxmlformats.org/officeDocument/2006/relationships/image" Target="../media/image43.jpg"/><Relationship Id="rId3" Type="http://schemas.openxmlformats.org/officeDocument/2006/relationships/tags" Target="../tags/tag100.xml"/><Relationship Id="rId21" Type="http://schemas.openxmlformats.org/officeDocument/2006/relationships/image" Target="../media/image47.png"/><Relationship Id="rId7" Type="http://schemas.openxmlformats.org/officeDocument/2006/relationships/tags" Target="../tags/tag104.xml"/><Relationship Id="rId12" Type="http://schemas.openxmlformats.org/officeDocument/2006/relationships/image" Target="../media/image39.png"/><Relationship Id="rId17" Type="http://schemas.openxmlformats.org/officeDocument/2006/relationships/image" Target="../media/image42.jpg"/><Relationship Id="rId25" Type="http://schemas.openxmlformats.org/officeDocument/2006/relationships/image" Target="../media/image48.png"/><Relationship Id="rId2" Type="http://schemas.openxmlformats.org/officeDocument/2006/relationships/tags" Target="../tags/tag99.xml"/><Relationship Id="rId16" Type="http://schemas.openxmlformats.org/officeDocument/2006/relationships/image" Target="../media/image44.jpg"/><Relationship Id="rId20" Type="http://schemas.openxmlformats.org/officeDocument/2006/relationships/image" Target="../media/image45.png"/><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notesSlide" Target="../notesSlides/notesSlide21.xml"/><Relationship Id="rId24" Type="http://schemas.openxmlformats.org/officeDocument/2006/relationships/image" Target="../media/image50.png"/><Relationship Id="rId5" Type="http://schemas.openxmlformats.org/officeDocument/2006/relationships/tags" Target="../tags/tag102.xml"/><Relationship Id="rId15" Type="http://schemas.openxmlformats.org/officeDocument/2006/relationships/image" Target="../media/image41.jpg"/><Relationship Id="rId23" Type="http://schemas.openxmlformats.org/officeDocument/2006/relationships/image" Target="../media/image46.png"/><Relationship Id="rId10" Type="http://schemas.openxmlformats.org/officeDocument/2006/relationships/slideLayout" Target="../slideLayouts/slideLayout2.xml"/><Relationship Id="rId19" Type="http://schemas.openxmlformats.org/officeDocument/2006/relationships/image" Target="../media/image40.png"/><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image" Target="../media/image19.jpg"/><Relationship Id="rId22"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tags" Target="../tags/tag109.xml"/><Relationship Id="rId7" Type="http://schemas.openxmlformats.org/officeDocument/2006/relationships/image" Target="../media/image51.jp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22.xml"/><Relationship Id="rId11" Type="http://schemas.openxmlformats.org/officeDocument/2006/relationships/image" Target="../media/image55.png"/><Relationship Id="rId5" Type="http://schemas.openxmlformats.org/officeDocument/2006/relationships/slideLayout" Target="../slideLayouts/slideLayout2.xml"/><Relationship Id="rId10" Type="http://schemas.openxmlformats.org/officeDocument/2006/relationships/image" Target="../media/image54.png"/><Relationship Id="rId4" Type="http://schemas.openxmlformats.org/officeDocument/2006/relationships/tags" Target="../tags/tag110.xml"/><Relationship Id="rId9"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13" Type="http://schemas.openxmlformats.org/officeDocument/2006/relationships/image" Target="../media/image55.png"/><Relationship Id="rId3" Type="http://schemas.openxmlformats.org/officeDocument/2006/relationships/tags" Target="../tags/tag113.xml"/><Relationship Id="rId7" Type="http://schemas.openxmlformats.org/officeDocument/2006/relationships/slideLayout" Target="../slideLayouts/slideLayout2.xml"/><Relationship Id="rId12" Type="http://schemas.openxmlformats.org/officeDocument/2006/relationships/image" Target="../media/image54.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53.png"/><Relationship Id="rId5" Type="http://schemas.openxmlformats.org/officeDocument/2006/relationships/tags" Target="../tags/tag115.xml"/><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tags" Target="../tags/tag114.xml"/><Relationship Id="rId9" Type="http://schemas.openxmlformats.org/officeDocument/2006/relationships/image" Target="../media/image51.jpg"/><Relationship Id="rId14" Type="http://schemas.openxmlformats.org/officeDocument/2006/relationships/image" Target="../media/image56.pn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58.png"/><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image" Target="../media/image53.png"/><Relationship Id="rId17" Type="http://schemas.openxmlformats.org/officeDocument/2006/relationships/image" Target="../media/image59.png"/><Relationship Id="rId2" Type="http://schemas.openxmlformats.org/officeDocument/2006/relationships/tags" Target="../tags/tag118.xml"/><Relationship Id="rId16" Type="http://schemas.openxmlformats.org/officeDocument/2006/relationships/image" Target="../media/image57.png"/><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image" Target="../media/image52.png"/><Relationship Id="rId5" Type="http://schemas.openxmlformats.org/officeDocument/2006/relationships/tags" Target="../tags/tag121.xml"/><Relationship Id="rId15" Type="http://schemas.openxmlformats.org/officeDocument/2006/relationships/image" Target="../media/image56.png"/><Relationship Id="rId10" Type="http://schemas.openxmlformats.org/officeDocument/2006/relationships/image" Target="../media/image51.jpg"/><Relationship Id="rId4" Type="http://schemas.openxmlformats.org/officeDocument/2006/relationships/tags" Target="../tags/tag120.xml"/><Relationship Id="rId9" Type="http://schemas.openxmlformats.org/officeDocument/2006/relationships/notesSlide" Target="../notesSlides/notesSlide24.xml"/><Relationship Id="rId14" Type="http://schemas.openxmlformats.org/officeDocument/2006/relationships/image" Target="../media/image55.pn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61.png"/><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image" Target="../media/image60.png"/><Relationship Id="rId17" Type="http://schemas.openxmlformats.org/officeDocument/2006/relationships/image" Target="../media/image59.png"/><Relationship Id="rId2" Type="http://schemas.openxmlformats.org/officeDocument/2006/relationships/tags" Target="../tags/tag125.xml"/><Relationship Id="rId16" Type="http://schemas.openxmlformats.org/officeDocument/2006/relationships/image" Target="../media/image57.png"/><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image" Target="../media/image52.png"/><Relationship Id="rId5" Type="http://schemas.openxmlformats.org/officeDocument/2006/relationships/tags" Target="../tags/tag128.xml"/><Relationship Id="rId15" Type="http://schemas.openxmlformats.org/officeDocument/2006/relationships/image" Target="../media/image56.png"/><Relationship Id="rId10" Type="http://schemas.openxmlformats.org/officeDocument/2006/relationships/image" Target="../media/image51.jpg"/><Relationship Id="rId4" Type="http://schemas.openxmlformats.org/officeDocument/2006/relationships/tags" Target="../tags/tag127.xml"/><Relationship Id="rId9" Type="http://schemas.openxmlformats.org/officeDocument/2006/relationships/notesSlide" Target="../notesSlides/notesSlide25.xml"/><Relationship Id="rId14" Type="http://schemas.openxmlformats.org/officeDocument/2006/relationships/image" Target="../media/image62.png"/></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61.png"/><Relationship Id="rId3" Type="http://schemas.openxmlformats.org/officeDocument/2006/relationships/tags" Target="../tags/tag133.xml"/><Relationship Id="rId7" Type="http://schemas.openxmlformats.org/officeDocument/2006/relationships/tags" Target="../tags/tag137.xml"/><Relationship Id="rId12" Type="http://schemas.openxmlformats.org/officeDocument/2006/relationships/image" Target="../media/image60.png"/><Relationship Id="rId17" Type="http://schemas.openxmlformats.org/officeDocument/2006/relationships/image" Target="../media/image59.png"/><Relationship Id="rId2" Type="http://schemas.openxmlformats.org/officeDocument/2006/relationships/tags" Target="../tags/tag132.xml"/><Relationship Id="rId16" Type="http://schemas.openxmlformats.org/officeDocument/2006/relationships/image" Target="../media/image57.png"/><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image" Target="../media/image52.png"/><Relationship Id="rId5" Type="http://schemas.openxmlformats.org/officeDocument/2006/relationships/tags" Target="../tags/tag135.xml"/><Relationship Id="rId15" Type="http://schemas.openxmlformats.org/officeDocument/2006/relationships/image" Target="../media/image56.png"/><Relationship Id="rId10" Type="http://schemas.openxmlformats.org/officeDocument/2006/relationships/image" Target="../media/image51.jpg"/><Relationship Id="rId4" Type="http://schemas.openxmlformats.org/officeDocument/2006/relationships/tags" Target="../tags/tag134.xml"/><Relationship Id="rId9" Type="http://schemas.openxmlformats.org/officeDocument/2006/relationships/notesSlide" Target="../notesSlides/notesSlide26.xml"/><Relationship Id="rId14" Type="http://schemas.openxmlformats.org/officeDocument/2006/relationships/image" Target="../media/image62.png"/></Relationships>
</file>

<file path=ppt/slides/_rels/slide27.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image" Target="../media/image11.png"/><Relationship Id="rId18" Type="http://schemas.openxmlformats.org/officeDocument/2006/relationships/image" Target="../media/image8.png"/><Relationship Id="rId3" Type="http://schemas.openxmlformats.org/officeDocument/2006/relationships/tags" Target="../tags/tag140.xml"/><Relationship Id="rId7" Type="http://schemas.openxmlformats.org/officeDocument/2006/relationships/tags" Target="../tags/tag144.xml"/><Relationship Id="rId12" Type="http://schemas.openxmlformats.org/officeDocument/2006/relationships/image" Target="../media/image10.png"/><Relationship Id="rId17" Type="http://schemas.openxmlformats.org/officeDocument/2006/relationships/image" Target="../media/image7.png"/><Relationship Id="rId2" Type="http://schemas.openxmlformats.org/officeDocument/2006/relationships/tags" Target="../tags/tag139.xml"/><Relationship Id="rId16" Type="http://schemas.openxmlformats.org/officeDocument/2006/relationships/image" Target="../media/image14.png"/><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image" Target="../media/image9.png"/><Relationship Id="rId5" Type="http://schemas.openxmlformats.org/officeDocument/2006/relationships/tags" Target="../tags/tag142.xml"/><Relationship Id="rId15" Type="http://schemas.openxmlformats.org/officeDocument/2006/relationships/image" Target="../media/image13.png"/><Relationship Id="rId10" Type="http://schemas.openxmlformats.org/officeDocument/2006/relationships/notesSlide" Target="../notesSlides/notesSlide27.xml"/><Relationship Id="rId4" Type="http://schemas.openxmlformats.org/officeDocument/2006/relationships/tags" Target="../tags/tag141.xml"/><Relationship Id="rId9" Type="http://schemas.openxmlformats.org/officeDocument/2006/relationships/slideLayout" Target="../slideLayouts/slideLayout2.xml"/><Relationship Id="rId14" Type="http://schemas.openxmlformats.org/officeDocument/2006/relationships/image" Target="../media/image12.png"/></Relationships>
</file>

<file path=ppt/slides/_rels/slide28.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image" Target="../media/image11.png"/><Relationship Id="rId18" Type="http://schemas.openxmlformats.org/officeDocument/2006/relationships/image" Target="../media/image8.png"/><Relationship Id="rId3" Type="http://schemas.openxmlformats.org/officeDocument/2006/relationships/tags" Target="../tags/tag148.xml"/><Relationship Id="rId7" Type="http://schemas.openxmlformats.org/officeDocument/2006/relationships/tags" Target="../tags/tag152.xml"/><Relationship Id="rId12" Type="http://schemas.openxmlformats.org/officeDocument/2006/relationships/image" Target="../media/image10.png"/><Relationship Id="rId17" Type="http://schemas.openxmlformats.org/officeDocument/2006/relationships/image" Target="../media/image7.png"/><Relationship Id="rId2" Type="http://schemas.openxmlformats.org/officeDocument/2006/relationships/tags" Target="../tags/tag147.xml"/><Relationship Id="rId16" Type="http://schemas.openxmlformats.org/officeDocument/2006/relationships/image" Target="../media/image6.png"/><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image" Target="../media/image9.png"/><Relationship Id="rId5" Type="http://schemas.openxmlformats.org/officeDocument/2006/relationships/tags" Target="../tags/tag150.xml"/><Relationship Id="rId15" Type="http://schemas.openxmlformats.org/officeDocument/2006/relationships/image" Target="../media/image5.png"/><Relationship Id="rId10" Type="http://schemas.openxmlformats.org/officeDocument/2006/relationships/notesSlide" Target="../notesSlides/notesSlide28.xml"/><Relationship Id="rId4" Type="http://schemas.openxmlformats.org/officeDocument/2006/relationships/tags" Target="../tags/tag149.xml"/><Relationship Id="rId9" Type="http://schemas.openxmlformats.org/officeDocument/2006/relationships/slideLayout" Target="../slideLayouts/slideLayout2.xml"/><Relationship Id="rId1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54.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11.png"/><Relationship Id="rId18" Type="http://schemas.openxmlformats.org/officeDocument/2006/relationships/image" Target="../media/image8.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10.png"/><Relationship Id="rId17" Type="http://schemas.openxmlformats.org/officeDocument/2006/relationships/image" Target="../media/image7.png"/><Relationship Id="rId2" Type="http://schemas.openxmlformats.org/officeDocument/2006/relationships/tags" Target="../tags/tag12.xml"/><Relationship Id="rId16" Type="http://schemas.openxmlformats.org/officeDocument/2006/relationships/image" Target="../media/image14.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9.png"/><Relationship Id="rId5" Type="http://schemas.openxmlformats.org/officeDocument/2006/relationships/tags" Target="../tags/tag15.xml"/><Relationship Id="rId15" Type="http://schemas.openxmlformats.org/officeDocument/2006/relationships/image" Target="../media/image13.png"/><Relationship Id="rId10" Type="http://schemas.openxmlformats.org/officeDocument/2006/relationships/notesSlide" Target="../notesSlides/notesSlide3.xml"/><Relationship Id="rId4" Type="http://schemas.openxmlformats.org/officeDocument/2006/relationships/tags" Target="../tags/tag14.xml"/><Relationship Id="rId9" Type="http://schemas.openxmlformats.org/officeDocument/2006/relationships/slideLayout" Target="../slideLayouts/slideLayout2.xml"/><Relationship Id="rId1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63.png"/><Relationship Id="rId5" Type="http://schemas.openxmlformats.org/officeDocument/2006/relationships/image" Target="../media/image64.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159.xml"/><Relationship Id="rId7" Type="http://schemas.openxmlformats.org/officeDocument/2006/relationships/image" Target="../media/image64.pn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65.png"/><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tags" Target="../tags/tag162.xml"/><Relationship Id="rId7" Type="http://schemas.openxmlformats.org/officeDocument/2006/relationships/image" Target="../media/image66.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notesSlide" Target="../notesSlides/notesSlide32.xml"/><Relationship Id="rId5" Type="http://schemas.openxmlformats.org/officeDocument/2006/relationships/slideLayout" Target="../slideLayouts/slideLayout2.xml"/><Relationship Id="rId10" Type="http://schemas.openxmlformats.org/officeDocument/2006/relationships/image" Target="../media/image63.png"/><Relationship Id="rId4" Type="http://schemas.openxmlformats.org/officeDocument/2006/relationships/tags" Target="../tags/tag163.xml"/><Relationship Id="rId9"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68.png"/><Relationship Id="rId5" Type="http://schemas.openxmlformats.org/officeDocument/2006/relationships/image" Target="../media/image63.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tags" Target="../tags/tag168.xml"/><Relationship Id="rId7" Type="http://schemas.openxmlformats.org/officeDocument/2006/relationships/image" Target="../media/image69.png"/><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image" Target="../media/image63.png"/><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tags" Target="../tags/tag171.xml"/><Relationship Id="rId7" Type="http://schemas.openxmlformats.org/officeDocument/2006/relationships/image" Target="../media/image63.pn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notesSlide" Target="../notesSlides/notesSlide35.xml"/><Relationship Id="rId5" Type="http://schemas.openxmlformats.org/officeDocument/2006/relationships/slideLayout" Target="../slideLayouts/slideLayout2.xml"/><Relationship Id="rId10" Type="http://schemas.openxmlformats.org/officeDocument/2006/relationships/image" Target="../media/image70.png"/><Relationship Id="rId4" Type="http://schemas.openxmlformats.org/officeDocument/2006/relationships/tags" Target="../tags/tag172.xml"/><Relationship Id="rId9" Type="http://schemas.openxmlformats.org/officeDocument/2006/relationships/image" Target="../media/image68.png"/></Relationships>
</file>

<file path=ppt/slides/_rels/slide3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175.xml"/><Relationship Id="rId7" Type="http://schemas.openxmlformats.org/officeDocument/2006/relationships/notesSlide" Target="../notesSlides/notesSlide36.xml"/><Relationship Id="rId12" Type="http://schemas.openxmlformats.org/officeDocument/2006/relationships/image" Target="../media/image68.pn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2.xml"/><Relationship Id="rId11" Type="http://schemas.openxmlformats.org/officeDocument/2006/relationships/image" Target="../media/image69.png"/><Relationship Id="rId5" Type="http://schemas.openxmlformats.org/officeDocument/2006/relationships/tags" Target="../tags/tag177.xml"/><Relationship Id="rId10" Type="http://schemas.openxmlformats.org/officeDocument/2006/relationships/image" Target="../media/image71.png"/><Relationship Id="rId4" Type="http://schemas.openxmlformats.org/officeDocument/2006/relationships/tags" Target="../tags/tag176.xml"/><Relationship Id="rId9"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78.xml"/><Relationship Id="rId5" Type="http://schemas.openxmlformats.org/officeDocument/2006/relationships/image" Target="../media/image73.png"/><Relationship Id="rId4" Type="http://schemas.openxmlformats.org/officeDocument/2006/relationships/image" Target="../media/image72.png"/></Relationships>
</file>

<file path=ppt/slides/_rels/slide3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tags" Target="../tags/tag181.xml"/><Relationship Id="rId7" Type="http://schemas.openxmlformats.org/officeDocument/2006/relationships/notesSlide" Target="../notesSlides/notesSlide38.xml"/><Relationship Id="rId12" Type="http://schemas.openxmlformats.org/officeDocument/2006/relationships/image" Target="../media/image76.pn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slideLayout" Target="../slideLayouts/slideLayout2.xml"/><Relationship Id="rId11" Type="http://schemas.openxmlformats.org/officeDocument/2006/relationships/image" Target="../media/image75.png"/><Relationship Id="rId5" Type="http://schemas.openxmlformats.org/officeDocument/2006/relationships/tags" Target="../tags/tag183.xml"/><Relationship Id="rId10" Type="http://schemas.openxmlformats.org/officeDocument/2006/relationships/image" Target="../media/image74.png"/><Relationship Id="rId4" Type="http://schemas.openxmlformats.org/officeDocument/2006/relationships/tags" Target="../tags/tag182.xml"/><Relationship Id="rId9" Type="http://schemas.openxmlformats.org/officeDocument/2006/relationships/image" Target="../media/image55.png"/></Relationships>
</file>

<file path=ppt/slides/_rels/slide39.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image" Target="../media/image74.png"/><Relationship Id="rId18" Type="http://schemas.openxmlformats.org/officeDocument/2006/relationships/image" Target="../media/image79.png"/><Relationship Id="rId3" Type="http://schemas.openxmlformats.org/officeDocument/2006/relationships/tags" Target="../tags/tag186.xml"/><Relationship Id="rId7" Type="http://schemas.openxmlformats.org/officeDocument/2006/relationships/tags" Target="../tags/tag190.xml"/><Relationship Id="rId12" Type="http://schemas.openxmlformats.org/officeDocument/2006/relationships/image" Target="../media/image55.png"/><Relationship Id="rId17" Type="http://schemas.openxmlformats.org/officeDocument/2006/relationships/image" Target="../media/image78.png"/><Relationship Id="rId2" Type="http://schemas.openxmlformats.org/officeDocument/2006/relationships/tags" Target="../tags/tag185.xml"/><Relationship Id="rId16" Type="http://schemas.openxmlformats.org/officeDocument/2006/relationships/image" Target="../media/image77.png"/><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image" Target="../media/image54.png"/><Relationship Id="rId5" Type="http://schemas.openxmlformats.org/officeDocument/2006/relationships/tags" Target="../tags/tag188.xml"/><Relationship Id="rId15" Type="http://schemas.openxmlformats.org/officeDocument/2006/relationships/image" Target="../media/image76.png"/><Relationship Id="rId10" Type="http://schemas.openxmlformats.org/officeDocument/2006/relationships/notesSlide" Target="../notesSlides/notesSlide39.xml"/><Relationship Id="rId4" Type="http://schemas.openxmlformats.org/officeDocument/2006/relationships/tags" Target="../tags/tag187.xml"/><Relationship Id="rId9" Type="http://schemas.openxmlformats.org/officeDocument/2006/relationships/slideLayout" Target="../slideLayouts/slideLayout2.xml"/><Relationship Id="rId14" Type="http://schemas.openxmlformats.org/officeDocument/2006/relationships/image" Target="../media/image75.png"/></Relationships>
</file>

<file path=ppt/slides/_rels/slide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7.gif"/><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image" Target="../media/image82.png"/><Relationship Id="rId18" Type="http://schemas.openxmlformats.org/officeDocument/2006/relationships/image" Target="../media/image76.png"/><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image" Target="../media/image81.png"/><Relationship Id="rId17" Type="http://schemas.openxmlformats.org/officeDocument/2006/relationships/image" Target="../media/image79.png"/><Relationship Id="rId2" Type="http://schemas.openxmlformats.org/officeDocument/2006/relationships/tags" Target="../tags/tag193.xml"/><Relationship Id="rId16" Type="http://schemas.openxmlformats.org/officeDocument/2006/relationships/image" Target="../media/image78.png"/><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image" Target="../media/image80.png"/><Relationship Id="rId5" Type="http://schemas.openxmlformats.org/officeDocument/2006/relationships/tags" Target="../tags/tag196.xml"/><Relationship Id="rId15" Type="http://schemas.openxmlformats.org/officeDocument/2006/relationships/image" Target="../media/image84.png"/><Relationship Id="rId10" Type="http://schemas.openxmlformats.org/officeDocument/2006/relationships/notesSlide" Target="../notesSlides/notesSlide40.xml"/><Relationship Id="rId4" Type="http://schemas.openxmlformats.org/officeDocument/2006/relationships/tags" Target="../tags/tag195.xml"/><Relationship Id="rId9" Type="http://schemas.openxmlformats.org/officeDocument/2006/relationships/slideLayout" Target="../slideLayouts/slideLayout2.xml"/><Relationship Id="rId14" Type="http://schemas.openxmlformats.org/officeDocument/2006/relationships/image" Target="../media/image83.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200.xml"/><Relationship Id="rId4" Type="http://schemas.openxmlformats.org/officeDocument/2006/relationships/image" Target="../media/image85.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image" Target="../media/image85.png"/><Relationship Id="rId5" Type="http://schemas.openxmlformats.org/officeDocument/2006/relationships/image" Target="../media/image76.pn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tags" Target="../tags/tag205.xml"/><Relationship Id="rId7" Type="http://schemas.openxmlformats.org/officeDocument/2006/relationships/image" Target="../media/image85.png"/><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image" Target="../media/image76.png"/><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tags" Target="../tags/tag208.xml"/><Relationship Id="rId7" Type="http://schemas.openxmlformats.org/officeDocument/2006/relationships/image" Target="../media/image76.png"/><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notesSlide" Target="../notesSlides/notesSlide44.xml"/><Relationship Id="rId5" Type="http://schemas.openxmlformats.org/officeDocument/2006/relationships/slideLayout" Target="../slideLayouts/slideLayout2.xml"/><Relationship Id="rId10" Type="http://schemas.openxmlformats.org/officeDocument/2006/relationships/image" Target="../media/image86.png"/><Relationship Id="rId4" Type="http://schemas.openxmlformats.org/officeDocument/2006/relationships/tags" Target="../tags/tag209.xml"/><Relationship Id="rId9" Type="http://schemas.openxmlformats.org/officeDocument/2006/relationships/image" Target="../media/image87.png"/></Relationships>
</file>

<file path=ppt/slides/_rels/slide45.xml.rels><?xml version="1.0" encoding="UTF-8" standalone="yes"?>
<Relationships xmlns="http://schemas.openxmlformats.org/package/2006/relationships"><Relationship Id="rId8" Type="http://schemas.openxmlformats.org/officeDocument/2006/relationships/tags" Target="../tags/tag217.xml"/><Relationship Id="rId13" Type="http://schemas.openxmlformats.org/officeDocument/2006/relationships/image" Target="../media/image11.png"/><Relationship Id="rId18" Type="http://schemas.openxmlformats.org/officeDocument/2006/relationships/image" Target="../media/image8.png"/><Relationship Id="rId3" Type="http://schemas.openxmlformats.org/officeDocument/2006/relationships/tags" Target="../tags/tag212.xml"/><Relationship Id="rId7" Type="http://schemas.openxmlformats.org/officeDocument/2006/relationships/tags" Target="../tags/tag216.xml"/><Relationship Id="rId12" Type="http://schemas.openxmlformats.org/officeDocument/2006/relationships/image" Target="../media/image10.png"/><Relationship Id="rId17" Type="http://schemas.openxmlformats.org/officeDocument/2006/relationships/image" Target="../media/image7.png"/><Relationship Id="rId2" Type="http://schemas.openxmlformats.org/officeDocument/2006/relationships/tags" Target="../tags/tag211.xml"/><Relationship Id="rId16" Type="http://schemas.openxmlformats.org/officeDocument/2006/relationships/image" Target="../media/image6.png"/><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image" Target="../media/image9.png"/><Relationship Id="rId5" Type="http://schemas.openxmlformats.org/officeDocument/2006/relationships/tags" Target="../tags/tag214.xml"/><Relationship Id="rId15" Type="http://schemas.openxmlformats.org/officeDocument/2006/relationships/image" Target="../media/image5.png"/><Relationship Id="rId10" Type="http://schemas.openxmlformats.org/officeDocument/2006/relationships/notesSlide" Target="../notesSlides/notesSlide45.xml"/><Relationship Id="rId4" Type="http://schemas.openxmlformats.org/officeDocument/2006/relationships/tags" Target="../tags/tag213.xml"/><Relationship Id="rId9" Type="http://schemas.openxmlformats.org/officeDocument/2006/relationships/slideLayout" Target="../slideLayouts/slideLayout2.xml"/><Relationship Id="rId14" Type="http://schemas.openxmlformats.org/officeDocument/2006/relationships/image" Target="../media/image12.png"/></Relationships>
</file>

<file path=ppt/slides/_rels/slide46.xml.rels><?xml version="1.0" encoding="UTF-8" standalone="yes"?>
<Relationships xmlns="http://schemas.openxmlformats.org/package/2006/relationships"><Relationship Id="rId8" Type="http://schemas.openxmlformats.org/officeDocument/2006/relationships/tags" Target="../tags/tag225.xml"/><Relationship Id="rId13" Type="http://schemas.openxmlformats.org/officeDocument/2006/relationships/image" Target="../media/image11.png"/><Relationship Id="rId18" Type="http://schemas.openxmlformats.org/officeDocument/2006/relationships/image" Target="../media/image8.png"/><Relationship Id="rId3" Type="http://schemas.openxmlformats.org/officeDocument/2006/relationships/tags" Target="../tags/tag220.xml"/><Relationship Id="rId7" Type="http://schemas.openxmlformats.org/officeDocument/2006/relationships/tags" Target="../tags/tag224.xml"/><Relationship Id="rId12" Type="http://schemas.openxmlformats.org/officeDocument/2006/relationships/image" Target="../media/image2.png"/><Relationship Id="rId17" Type="http://schemas.openxmlformats.org/officeDocument/2006/relationships/image" Target="../media/image7.png"/><Relationship Id="rId2" Type="http://schemas.openxmlformats.org/officeDocument/2006/relationships/tags" Target="../tags/tag219.xml"/><Relationship Id="rId16" Type="http://schemas.openxmlformats.org/officeDocument/2006/relationships/image" Target="../media/image6.png"/><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image" Target="../media/image1.png"/><Relationship Id="rId5" Type="http://schemas.openxmlformats.org/officeDocument/2006/relationships/tags" Target="../tags/tag222.xml"/><Relationship Id="rId15" Type="http://schemas.openxmlformats.org/officeDocument/2006/relationships/image" Target="../media/image5.png"/><Relationship Id="rId10" Type="http://schemas.openxmlformats.org/officeDocument/2006/relationships/notesSlide" Target="../notesSlides/notesSlide46.xml"/><Relationship Id="rId4" Type="http://schemas.openxmlformats.org/officeDocument/2006/relationships/tags" Target="../tags/tag221.xml"/><Relationship Id="rId9" Type="http://schemas.openxmlformats.org/officeDocument/2006/relationships/slideLayout" Target="../slideLayouts/slideLayout2.xml"/><Relationship Id="rId1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226.xml"/><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image" Target="../media/image89.png"/><Relationship Id="rId5" Type="http://schemas.openxmlformats.org/officeDocument/2006/relationships/image" Target="../media/image70.png"/><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gif"/><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tags" Target="../tags/tag231.xml"/><Relationship Id="rId7" Type="http://schemas.openxmlformats.org/officeDocument/2006/relationships/image" Target="../media/image70.png"/><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image" Target="../media/image90.png"/><Relationship Id="rId5" Type="http://schemas.openxmlformats.org/officeDocument/2006/relationships/notesSlide" Target="../notesSlides/notesSlide50.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236.xml"/><Relationship Id="rId7" Type="http://schemas.openxmlformats.org/officeDocument/2006/relationships/image" Target="../media/image54.png"/><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notesSlide" Target="../notesSlides/notesSlide52.xml"/><Relationship Id="rId5" Type="http://schemas.openxmlformats.org/officeDocument/2006/relationships/slideLayout" Target="../slideLayouts/slideLayout2.xml"/><Relationship Id="rId10" Type="http://schemas.openxmlformats.org/officeDocument/2006/relationships/image" Target="../media/image93.png"/><Relationship Id="rId4" Type="http://schemas.openxmlformats.org/officeDocument/2006/relationships/tags" Target="../tags/tag237.xml"/><Relationship Id="rId9" Type="http://schemas.openxmlformats.org/officeDocument/2006/relationships/image" Target="../media/image74.png"/></Relationships>
</file>

<file path=ppt/slides/_rels/slide53.xml.rels><?xml version="1.0" encoding="UTF-8" standalone="yes"?>
<Relationships xmlns="http://schemas.openxmlformats.org/package/2006/relationships"><Relationship Id="rId8" Type="http://schemas.openxmlformats.org/officeDocument/2006/relationships/notesSlide" Target="../notesSlides/notesSlide53.xml"/><Relationship Id="rId13" Type="http://schemas.openxmlformats.org/officeDocument/2006/relationships/image" Target="../media/image94.png"/><Relationship Id="rId3" Type="http://schemas.openxmlformats.org/officeDocument/2006/relationships/tags" Target="../tags/tag240.xml"/><Relationship Id="rId7" Type="http://schemas.openxmlformats.org/officeDocument/2006/relationships/slideLayout" Target="../slideLayouts/slideLayout2.xml"/><Relationship Id="rId12" Type="http://schemas.openxmlformats.org/officeDocument/2006/relationships/image" Target="../media/image93.png"/><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image" Target="../media/image74.png"/><Relationship Id="rId5" Type="http://schemas.openxmlformats.org/officeDocument/2006/relationships/tags" Target="../tags/tag242.xml"/><Relationship Id="rId10" Type="http://schemas.openxmlformats.org/officeDocument/2006/relationships/image" Target="../media/image55.png"/><Relationship Id="rId4" Type="http://schemas.openxmlformats.org/officeDocument/2006/relationships/tags" Target="../tags/tag241.xml"/><Relationship Id="rId9" Type="http://schemas.openxmlformats.org/officeDocument/2006/relationships/image" Target="../media/image54.png"/><Relationship Id="rId14" Type="http://schemas.openxmlformats.org/officeDocument/2006/relationships/image" Target="../media/image95.png"/></Relationships>
</file>

<file path=ppt/slides/_rels/slide5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93.png"/><Relationship Id="rId3" Type="http://schemas.openxmlformats.org/officeDocument/2006/relationships/tags" Target="../tags/tag246.xml"/><Relationship Id="rId7" Type="http://schemas.openxmlformats.org/officeDocument/2006/relationships/tags" Target="../tags/tag250.xml"/><Relationship Id="rId12" Type="http://schemas.openxmlformats.org/officeDocument/2006/relationships/image" Target="../media/image74.png"/><Relationship Id="rId2" Type="http://schemas.openxmlformats.org/officeDocument/2006/relationships/tags" Target="../tags/tag245.xml"/><Relationship Id="rId16" Type="http://schemas.openxmlformats.org/officeDocument/2006/relationships/image" Target="../media/image95.png"/><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image" Target="../media/image55.png"/><Relationship Id="rId5" Type="http://schemas.openxmlformats.org/officeDocument/2006/relationships/tags" Target="../tags/tag248.xml"/><Relationship Id="rId15" Type="http://schemas.openxmlformats.org/officeDocument/2006/relationships/image" Target="../media/image96.png"/><Relationship Id="rId10" Type="http://schemas.openxmlformats.org/officeDocument/2006/relationships/image" Target="../media/image58.png"/><Relationship Id="rId4" Type="http://schemas.openxmlformats.org/officeDocument/2006/relationships/tags" Target="../tags/tag247.xml"/><Relationship Id="rId9" Type="http://schemas.openxmlformats.org/officeDocument/2006/relationships/notesSlide" Target="../notesSlides/notesSlide54.xml"/><Relationship Id="rId14" Type="http://schemas.openxmlformats.org/officeDocument/2006/relationships/image" Target="../media/image94.png"/></Relationships>
</file>

<file path=ppt/slides/_rels/slide5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93.png"/><Relationship Id="rId3" Type="http://schemas.openxmlformats.org/officeDocument/2006/relationships/tags" Target="../tags/tag253.xml"/><Relationship Id="rId7" Type="http://schemas.openxmlformats.org/officeDocument/2006/relationships/tags" Target="../tags/tag257.xml"/><Relationship Id="rId12" Type="http://schemas.openxmlformats.org/officeDocument/2006/relationships/image" Target="../media/image74.png"/><Relationship Id="rId2" Type="http://schemas.openxmlformats.org/officeDocument/2006/relationships/tags" Target="../tags/tag252.xml"/><Relationship Id="rId16" Type="http://schemas.openxmlformats.org/officeDocument/2006/relationships/image" Target="../media/image97.png"/><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image" Target="../media/image62.png"/><Relationship Id="rId5" Type="http://schemas.openxmlformats.org/officeDocument/2006/relationships/tags" Target="../tags/tag255.xml"/><Relationship Id="rId15" Type="http://schemas.openxmlformats.org/officeDocument/2006/relationships/image" Target="../media/image96.png"/><Relationship Id="rId10" Type="http://schemas.openxmlformats.org/officeDocument/2006/relationships/image" Target="../media/image61.png"/><Relationship Id="rId4" Type="http://schemas.openxmlformats.org/officeDocument/2006/relationships/tags" Target="../tags/tag254.xml"/><Relationship Id="rId9" Type="http://schemas.openxmlformats.org/officeDocument/2006/relationships/notesSlide" Target="../notesSlides/notesSlide55.xml"/><Relationship Id="rId14" Type="http://schemas.openxmlformats.org/officeDocument/2006/relationships/image" Target="../media/image94.png"/></Relationships>
</file>

<file path=ppt/slides/_rels/slide5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93.png"/><Relationship Id="rId3" Type="http://schemas.openxmlformats.org/officeDocument/2006/relationships/tags" Target="../tags/tag260.xml"/><Relationship Id="rId7" Type="http://schemas.openxmlformats.org/officeDocument/2006/relationships/tags" Target="../tags/tag264.xml"/><Relationship Id="rId12" Type="http://schemas.openxmlformats.org/officeDocument/2006/relationships/image" Target="../media/image74.png"/><Relationship Id="rId2" Type="http://schemas.openxmlformats.org/officeDocument/2006/relationships/tags" Target="../tags/tag259.xml"/><Relationship Id="rId16" Type="http://schemas.openxmlformats.org/officeDocument/2006/relationships/image" Target="../media/image97.png"/><Relationship Id="rId1" Type="http://schemas.openxmlformats.org/officeDocument/2006/relationships/tags" Target="../tags/tag258.xml"/><Relationship Id="rId6" Type="http://schemas.openxmlformats.org/officeDocument/2006/relationships/tags" Target="../tags/tag263.xml"/><Relationship Id="rId11" Type="http://schemas.openxmlformats.org/officeDocument/2006/relationships/image" Target="../media/image62.png"/><Relationship Id="rId5" Type="http://schemas.openxmlformats.org/officeDocument/2006/relationships/tags" Target="../tags/tag262.xml"/><Relationship Id="rId15" Type="http://schemas.openxmlformats.org/officeDocument/2006/relationships/image" Target="../media/image98.png"/><Relationship Id="rId10" Type="http://schemas.openxmlformats.org/officeDocument/2006/relationships/image" Target="../media/image61.png"/><Relationship Id="rId4" Type="http://schemas.openxmlformats.org/officeDocument/2006/relationships/tags" Target="../tags/tag261.xml"/><Relationship Id="rId9" Type="http://schemas.openxmlformats.org/officeDocument/2006/relationships/notesSlide" Target="../notesSlides/notesSlide56.xml"/><Relationship Id="rId14" Type="http://schemas.openxmlformats.org/officeDocument/2006/relationships/image" Target="../media/image94.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265.xml"/><Relationship Id="rId4" Type="http://schemas.openxmlformats.org/officeDocument/2006/relationships/image" Target="../media/image99.png"/></Relationships>
</file>

<file path=ppt/slides/_rels/slide5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1.png"/></Relationships>
</file>

<file path=ppt/slides/_rels/slide59.xml.rels><?xml version="1.0" encoding="UTF-8" standalone="yes"?>
<Relationships xmlns="http://schemas.openxmlformats.org/package/2006/relationships"><Relationship Id="rId8" Type="http://schemas.openxmlformats.org/officeDocument/2006/relationships/tags" Target="../tags/tag273.xml"/><Relationship Id="rId13" Type="http://schemas.openxmlformats.org/officeDocument/2006/relationships/image" Target="../media/image11.png"/><Relationship Id="rId18" Type="http://schemas.openxmlformats.org/officeDocument/2006/relationships/image" Target="../media/image8.png"/><Relationship Id="rId3" Type="http://schemas.openxmlformats.org/officeDocument/2006/relationships/tags" Target="../tags/tag268.xml"/><Relationship Id="rId7" Type="http://schemas.openxmlformats.org/officeDocument/2006/relationships/tags" Target="../tags/tag272.xml"/><Relationship Id="rId12" Type="http://schemas.openxmlformats.org/officeDocument/2006/relationships/image" Target="../media/image2.png"/><Relationship Id="rId17" Type="http://schemas.openxmlformats.org/officeDocument/2006/relationships/image" Target="../media/image7.png"/><Relationship Id="rId2" Type="http://schemas.openxmlformats.org/officeDocument/2006/relationships/tags" Target="../tags/tag267.xml"/><Relationship Id="rId16" Type="http://schemas.openxmlformats.org/officeDocument/2006/relationships/image" Target="../media/image6.png"/><Relationship Id="rId1" Type="http://schemas.openxmlformats.org/officeDocument/2006/relationships/tags" Target="../tags/tag266.xml"/><Relationship Id="rId6" Type="http://schemas.openxmlformats.org/officeDocument/2006/relationships/tags" Target="../tags/tag271.xml"/><Relationship Id="rId11" Type="http://schemas.openxmlformats.org/officeDocument/2006/relationships/image" Target="../media/image1.png"/><Relationship Id="rId5" Type="http://schemas.openxmlformats.org/officeDocument/2006/relationships/tags" Target="../tags/tag270.xml"/><Relationship Id="rId15" Type="http://schemas.openxmlformats.org/officeDocument/2006/relationships/image" Target="../media/image5.png"/><Relationship Id="rId10" Type="http://schemas.openxmlformats.org/officeDocument/2006/relationships/notesSlide" Target="../notesSlides/notesSlide59.xml"/><Relationship Id="rId4" Type="http://schemas.openxmlformats.org/officeDocument/2006/relationships/tags" Target="../tags/tag269.xml"/><Relationship Id="rId9" Type="http://schemas.openxmlformats.org/officeDocument/2006/relationships/slideLayout" Target="../slideLayouts/slideLayout2.xml"/><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60.xml.rels><?xml version="1.0" encoding="UTF-8" standalone="yes"?>
<Relationships xmlns="http://schemas.openxmlformats.org/package/2006/relationships"><Relationship Id="rId8" Type="http://schemas.openxmlformats.org/officeDocument/2006/relationships/tags" Target="../tags/tag281.xm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tags" Target="../tags/tag276.xml"/><Relationship Id="rId7" Type="http://schemas.openxmlformats.org/officeDocument/2006/relationships/tags" Target="../tags/tag280.xml"/><Relationship Id="rId12" Type="http://schemas.openxmlformats.org/officeDocument/2006/relationships/image" Target="../media/image2.png"/><Relationship Id="rId17" Type="http://schemas.openxmlformats.org/officeDocument/2006/relationships/image" Target="../media/image7.png"/><Relationship Id="rId2" Type="http://schemas.openxmlformats.org/officeDocument/2006/relationships/tags" Target="../tags/tag275.xml"/><Relationship Id="rId16" Type="http://schemas.openxmlformats.org/officeDocument/2006/relationships/image" Target="../media/image6.png"/><Relationship Id="rId1" Type="http://schemas.openxmlformats.org/officeDocument/2006/relationships/tags" Target="../tags/tag274.xml"/><Relationship Id="rId6" Type="http://schemas.openxmlformats.org/officeDocument/2006/relationships/tags" Target="../tags/tag279.xml"/><Relationship Id="rId11" Type="http://schemas.openxmlformats.org/officeDocument/2006/relationships/image" Target="../media/image1.png"/><Relationship Id="rId5" Type="http://schemas.openxmlformats.org/officeDocument/2006/relationships/tags" Target="../tags/tag278.xml"/><Relationship Id="rId15" Type="http://schemas.openxmlformats.org/officeDocument/2006/relationships/image" Target="../media/image5.png"/><Relationship Id="rId10" Type="http://schemas.openxmlformats.org/officeDocument/2006/relationships/notesSlide" Target="../notesSlides/notesSlide60.xml"/><Relationship Id="rId4" Type="http://schemas.openxmlformats.org/officeDocument/2006/relationships/tags" Target="../tags/tag277.xml"/><Relationship Id="rId9" Type="http://schemas.openxmlformats.org/officeDocument/2006/relationships/slideLayout" Target="../slideLayouts/slideLayout2.xml"/><Relationship Id="rId1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04.jpg"/></Relationships>
</file>

<file path=ppt/slides/_rels/slide63.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tags" Target="../tags/tag284.xml"/><Relationship Id="rId7" Type="http://schemas.openxmlformats.org/officeDocument/2006/relationships/image" Target="../media/image106.png"/><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image" Target="../media/image105.png"/><Relationship Id="rId5" Type="http://schemas.openxmlformats.org/officeDocument/2006/relationships/notesSlide" Target="../notesSlides/notesSlide63.xml"/><Relationship Id="rId4"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tags" Target="../tags/tag287.xml"/><Relationship Id="rId7" Type="http://schemas.openxmlformats.org/officeDocument/2006/relationships/image" Target="../media/image106.png"/><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image" Target="../media/image105.png"/><Relationship Id="rId5" Type="http://schemas.openxmlformats.org/officeDocument/2006/relationships/notesSlide" Target="../notesSlides/notesSlide64.xml"/><Relationship Id="rId4"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288.xml"/><Relationship Id="rId4" Type="http://schemas.openxmlformats.org/officeDocument/2006/relationships/image" Target="../media/image108.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tags" Target="../tags/tag293.xml"/><Relationship Id="rId7" Type="http://schemas.openxmlformats.org/officeDocument/2006/relationships/image" Target="../media/image111.png"/><Relationship Id="rId2" Type="http://schemas.openxmlformats.org/officeDocument/2006/relationships/tags" Target="../tags/tag292.xml"/><Relationship Id="rId1" Type="http://schemas.openxmlformats.org/officeDocument/2006/relationships/tags" Target="../tags/tag291.xml"/><Relationship Id="rId6" Type="http://schemas.openxmlformats.org/officeDocument/2006/relationships/image" Target="../media/image110.jpg"/><Relationship Id="rId5" Type="http://schemas.openxmlformats.org/officeDocument/2006/relationships/notesSlide" Target="../notesSlides/notesSlide67.xml"/><Relationship Id="rId4" Type="http://schemas.openxmlformats.org/officeDocument/2006/relationships/slideLayout" Target="../slideLayouts/slideLayout2.xml"/><Relationship Id="rId9" Type="http://schemas.openxmlformats.org/officeDocument/2006/relationships/image" Target="../media/image109.png"/></Relationships>
</file>

<file path=ppt/slides/_rels/slide68.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tags" Target="../tags/tag296.xml"/><Relationship Id="rId7" Type="http://schemas.openxmlformats.org/officeDocument/2006/relationships/image" Target="../media/image112.png"/><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notesSlide" Target="../notesSlides/notesSlide68.xml"/><Relationship Id="rId11" Type="http://schemas.openxmlformats.org/officeDocument/2006/relationships/image" Target="../media/image109.png"/><Relationship Id="rId5" Type="http://schemas.openxmlformats.org/officeDocument/2006/relationships/slideLayout" Target="../slideLayouts/slideLayout2.xml"/><Relationship Id="rId10" Type="http://schemas.openxmlformats.org/officeDocument/2006/relationships/image" Target="../media/image108.png"/><Relationship Id="rId4" Type="http://schemas.openxmlformats.org/officeDocument/2006/relationships/tags" Target="../tags/tag297.xml"/><Relationship Id="rId9" Type="http://schemas.openxmlformats.org/officeDocument/2006/relationships/image" Target="../media/image114.png"/></Relationships>
</file>

<file path=ppt/slides/_rels/slide69.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tags" Target="../tags/tag300.xml"/><Relationship Id="rId7" Type="http://schemas.openxmlformats.org/officeDocument/2006/relationships/image" Target="../media/image112.png"/><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notesSlide" Target="../notesSlides/notesSlide69.xml"/><Relationship Id="rId11" Type="http://schemas.openxmlformats.org/officeDocument/2006/relationships/image" Target="../media/image109.png"/><Relationship Id="rId5" Type="http://schemas.openxmlformats.org/officeDocument/2006/relationships/slideLayout" Target="../slideLayouts/slideLayout2.xml"/><Relationship Id="rId10" Type="http://schemas.openxmlformats.org/officeDocument/2006/relationships/image" Target="../media/image108.png"/><Relationship Id="rId4" Type="http://schemas.openxmlformats.org/officeDocument/2006/relationships/tags" Target="../tags/tag301.xml"/><Relationship Id="rId9" Type="http://schemas.openxmlformats.org/officeDocument/2006/relationships/image" Target="../media/image1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70.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tags" Target="../tags/tag304.xml"/><Relationship Id="rId7" Type="http://schemas.openxmlformats.org/officeDocument/2006/relationships/image" Target="../media/image112.png"/><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notesSlide" Target="../notesSlides/notesSlide70.xml"/><Relationship Id="rId11" Type="http://schemas.openxmlformats.org/officeDocument/2006/relationships/image" Target="../media/image109.png"/><Relationship Id="rId5" Type="http://schemas.openxmlformats.org/officeDocument/2006/relationships/slideLayout" Target="../slideLayouts/slideLayout2.xml"/><Relationship Id="rId10" Type="http://schemas.openxmlformats.org/officeDocument/2006/relationships/image" Target="../media/image108.png"/><Relationship Id="rId4" Type="http://schemas.openxmlformats.org/officeDocument/2006/relationships/tags" Target="../tags/tag305.xml"/><Relationship Id="rId9" Type="http://schemas.openxmlformats.org/officeDocument/2006/relationships/image" Target="../media/image114.png"/></Relationships>
</file>

<file path=ppt/slides/_rels/slide71.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tags" Target="../tags/tag308.xml"/><Relationship Id="rId7" Type="http://schemas.openxmlformats.org/officeDocument/2006/relationships/notesSlide" Target="../notesSlides/notesSlide71.xml"/><Relationship Id="rId12" Type="http://schemas.openxmlformats.org/officeDocument/2006/relationships/image" Target="../media/image109.png"/><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slideLayout" Target="../slideLayouts/slideLayout2.xml"/><Relationship Id="rId11" Type="http://schemas.openxmlformats.org/officeDocument/2006/relationships/image" Target="../media/image108.png"/><Relationship Id="rId5" Type="http://schemas.openxmlformats.org/officeDocument/2006/relationships/tags" Target="../tags/tag310.xml"/><Relationship Id="rId10" Type="http://schemas.openxmlformats.org/officeDocument/2006/relationships/image" Target="../media/image115.png"/><Relationship Id="rId4" Type="http://schemas.openxmlformats.org/officeDocument/2006/relationships/tags" Target="../tags/tag309.xml"/><Relationship Id="rId9" Type="http://schemas.openxmlformats.org/officeDocument/2006/relationships/image" Target="../media/image114.png"/></Relationships>
</file>

<file path=ppt/slides/_rels/slide72.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tags" Target="../tags/tag313.xml"/><Relationship Id="rId7" Type="http://schemas.openxmlformats.org/officeDocument/2006/relationships/image" Target="../media/image108.png"/><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image" Target="../media/image116.png"/><Relationship Id="rId5" Type="http://schemas.openxmlformats.org/officeDocument/2006/relationships/notesSlide" Target="../notesSlides/notesSlide72.xml"/><Relationship Id="rId4"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tags" Target="../tags/tag316.xml"/><Relationship Id="rId7" Type="http://schemas.openxmlformats.org/officeDocument/2006/relationships/image" Target="../media/image116.png"/><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notesSlide" Target="../notesSlides/notesSlide73.xml"/><Relationship Id="rId5" Type="http://schemas.openxmlformats.org/officeDocument/2006/relationships/slideLayout" Target="../slideLayouts/slideLayout2.xml"/><Relationship Id="rId10" Type="http://schemas.openxmlformats.org/officeDocument/2006/relationships/image" Target="../media/image117.png"/><Relationship Id="rId4" Type="http://schemas.openxmlformats.org/officeDocument/2006/relationships/tags" Target="../tags/tag317.xml"/><Relationship Id="rId9" Type="http://schemas.openxmlformats.org/officeDocument/2006/relationships/image" Target="../media/image109.png"/></Relationships>
</file>

<file path=ppt/slides/_rels/slide7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119.png"/></Relationships>
</file>

<file path=ppt/slides/_rels/slide75.xml.rels><?xml version="1.0" encoding="UTF-8" standalone="yes"?>
<Relationships xmlns="http://schemas.openxmlformats.org/package/2006/relationships"><Relationship Id="rId8" Type="http://schemas.openxmlformats.org/officeDocument/2006/relationships/tags" Target="../tags/tag325.xm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tags" Target="../tags/tag320.xml"/><Relationship Id="rId7" Type="http://schemas.openxmlformats.org/officeDocument/2006/relationships/tags" Target="../tags/tag324.xml"/><Relationship Id="rId12" Type="http://schemas.openxmlformats.org/officeDocument/2006/relationships/image" Target="../media/image2.png"/><Relationship Id="rId17" Type="http://schemas.openxmlformats.org/officeDocument/2006/relationships/image" Target="../media/image7.png"/><Relationship Id="rId2" Type="http://schemas.openxmlformats.org/officeDocument/2006/relationships/tags" Target="../tags/tag319.xml"/><Relationship Id="rId16" Type="http://schemas.openxmlformats.org/officeDocument/2006/relationships/image" Target="../media/image6.png"/><Relationship Id="rId1" Type="http://schemas.openxmlformats.org/officeDocument/2006/relationships/tags" Target="../tags/tag318.xml"/><Relationship Id="rId6" Type="http://schemas.openxmlformats.org/officeDocument/2006/relationships/tags" Target="../tags/tag323.xml"/><Relationship Id="rId11" Type="http://schemas.openxmlformats.org/officeDocument/2006/relationships/image" Target="../media/image1.png"/><Relationship Id="rId5" Type="http://schemas.openxmlformats.org/officeDocument/2006/relationships/tags" Target="../tags/tag322.xml"/><Relationship Id="rId15" Type="http://schemas.openxmlformats.org/officeDocument/2006/relationships/image" Target="../media/image5.png"/><Relationship Id="rId10" Type="http://schemas.openxmlformats.org/officeDocument/2006/relationships/notesSlide" Target="../notesSlides/notesSlide75.xml"/><Relationship Id="rId4" Type="http://schemas.openxmlformats.org/officeDocument/2006/relationships/tags" Target="../tags/tag321.xml"/><Relationship Id="rId9" Type="http://schemas.openxmlformats.org/officeDocument/2006/relationships/slideLayout" Target="../slideLayouts/slideLayout2.xml"/><Relationship Id="rId14" Type="http://schemas.openxmlformats.org/officeDocument/2006/relationships/image" Target="../media/image4.png"/></Relationships>
</file>

<file path=ppt/slides/_rels/slide76.xml.rels><?xml version="1.0" encoding="UTF-8" standalone="yes"?>
<Relationships xmlns="http://schemas.openxmlformats.org/package/2006/relationships"><Relationship Id="rId8" Type="http://schemas.openxmlformats.org/officeDocument/2006/relationships/tags" Target="../tags/tag333.xml"/><Relationship Id="rId13" Type="http://schemas.openxmlformats.org/officeDocument/2006/relationships/image" Target="../media/image2.png"/><Relationship Id="rId18" Type="http://schemas.openxmlformats.org/officeDocument/2006/relationships/image" Target="../media/image7.png"/><Relationship Id="rId3" Type="http://schemas.openxmlformats.org/officeDocument/2006/relationships/tags" Target="../tags/tag328.xml"/><Relationship Id="rId7" Type="http://schemas.openxmlformats.org/officeDocument/2006/relationships/tags" Target="../tags/tag332.xml"/><Relationship Id="rId12" Type="http://schemas.openxmlformats.org/officeDocument/2006/relationships/image" Target="../media/image1.png"/><Relationship Id="rId17" Type="http://schemas.openxmlformats.org/officeDocument/2006/relationships/image" Target="../media/image6.png"/><Relationship Id="rId2" Type="http://schemas.openxmlformats.org/officeDocument/2006/relationships/tags" Target="../tags/tag327.xml"/><Relationship Id="rId16" Type="http://schemas.openxmlformats.org/officeDocument/2006/relationships/image" Target="../media/image5.png"/><Relationship Id="rId20" Type="http://schemas.openxmlformats.org/officeDocument/2006/relationships/image" Target="../media/image121.png"/><Relationship Id="rId1" Type="http://schemas.openxmlformats.org/officeDocument/2006/relationships/tags" Target="../tags/tag326.xml"/><Relationship Id="rId6" Type="http://schemas.openxmlformats.org/officeDocument/2006/relationships/tags" Target="../tags/tag331.xml"/><Relationship Id="rId11" Type="http://schemas.openxmlformats.org/officeDocument/2006/relationships/notesSlide" Target="../notesSlides/notesSlide76.xml"/><Relationship Id="rId5" Type="http://schemas.openxmlformats.org/officeDocument/2006/relationships/tags" Target="../tags/tag330.xml"/><Relationship Id="rId15" Type="http://schemas.openxmlformats.org/officeDocument/2006/relationships/image" Target="../media/image4.png"/><Relationship Id="rId10" Type="http://schemas.openxmlformats.org/officeDocument/2006/relationships/slideLayout" Target="../slideLayouts/slideLayout2.xml"/><Relationship Id="rId19" Type="http://schemas.openxmlformats.org/officeDocument/2006/relationships/image" Target="../media/image8.png"/><Relationship Id="rId4" Type="http://schemas.openxmlformats.org/officeDocument/2006/relationships/tags" Target="../tags/tag329.xml"/><Relationship Id="rId9" Type="http://schemas.openxmlformats.org/officeDocument/2006/relationships/tags" Target="../tags/tag334.xml"/><Relationship Id="rId14" Type="http://schemas.openxmlformats.org/officeDocument/2006/relationships/image" Target="../media/image3.png"/></Relationships>
</file>

<file path=ppt/slides/_rels/slide77.xml.rels><?xml version="1.0" encoding="UTF-8" standalone="yes"?>
<Relationships xmlns="http://schemas.openxmlformats.org/package/2006/relationships"><Relationship Id="rId8" Type="http://schemas.openxmlformats.org/officeDocument/2006/relationships/tags" Target="../tags/tag342.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tags" Target="../tags/tag337.xml"/><Relationship Id="rId21" Type="http://schemas.openxmlformats.org/officeDocument/2006/relationships/image" Target="../media/image121.png"/><Relationship Id="rId7" Type="http://schemas.openxmlformats.org/officeDocument/2006/relationships/tags" Target="../tags/tag341.xml"/><Relationship Id="rId12" Type="http://schemas.openxmlformats.org/officeDocument/2006/relationships/notesSlide" Target="../notesSlides/notesSlide77.xml"/><Relationship Id="rId17" Type="http://schemas.openxmlformats.org/officeDocument/2006/relationships/image" Target="../media/image5.png"/><Relationship Id="rId2" Type="http://schemas.openxmlformats.org/officeDocument/2006/relationships/tags" Target="../tags/tag336.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tags" Target="../tags/tag335.xml"/><Relationship Id="rId6" Type="http://schemas.openxmlformats.org/officeDocument/2006/relationships/tags" Target="../tags/tag340.xml"/><Relationship Id="rId11" Type="http://schemas.openxmlformats.org/officeDocument/2006/relationships/slideLayout" Target="../slideLayouts/slideLayout2.xml"/><Relationship Id="rId5" Type="http://schemas.openxmlformats.org/officeDocument/2006/relationships/tags" Target="../tags/tag339.xml"/><Relationship Id="rId15" Type="http://schemas.openxmlformats.org/officeDocument/2006/relationships/image" Target="../media/image3.png"/><Relationship Id="rId10" Type="http://schemas.openxmlformats.org/officeDocument/2006/relationships/tags" Target="../tags/tag344.xml"/><Relationship Id="rId19" Type="http://schemas.openxmlformats.org/officeDocument/2006/relationships/image" Target="../media/image7.png"/><Relationship Id="rId4" Type="http://schemas.openxmlformats.org/officeDocument/2006/relationships/tags" Target="../tags/tag338.xml"/><Relationship Id="rId9" Type="http://schemas.openxmlformats.org/officeDocument/2006/relationships/tags" Target="../tags/tag343.xml"/><Relationship Id="rId14" Type="http://schemas.openxmlformats.org/officeDocument/2006/relationships/image" Target="../media/image2.png"/><Relationship Id="rId22" Type="http://schemas.openxmlformats.org/officeDocument/2006/relationships/image" Target="../media/image12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0.png"/><Relationship Id="rId4" Type="http://schemas.openxmlformats.org/officeDocument/2006/relationships/image" Target="../media/image119.png"/></Relationships>
</file>

<file path=ppt/slides/_rels/slide81.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slideLayout" Target="../slideLayouts/slideLayout2.xml"/><Relationship Id="rId7" Type="http://schemas.openxmlformats.org/officeDocument/2006/relationships/image" Target="../media/image17.gif"/><Relationship Id="rId2" Type="http://schemas.openxmlformats.org/officeDocument/2006/relationships/tags" Target="../tags/tag346.xml"/><Relationship Id="rId1" Type="http://schemas.openxmlformats.org/officeDocument/2006/relationships/tags" Target="../tags/tag345.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notesSlide" Target="../notesSlides/notesSlide79.xml"/><Relationship Id="rId9" Type="http://schemas.openxmlformats.org/officeDocument/2006/relationships/image" Target="../media/image109.png"/></Relationships>
</file>

<file path=ppt/slides/_rels/slide82.xml.rels><?xml version="1.0" encoding="UTF-8" standalone="yes"?>
<Relationships xmlns="http://schemas.openxmlformats.org/package/2006/relationships"><Relationship Id="rId8" Type="http://schemas.openxmlformats.org/officeDocument/2006/relationships/tags" Target="../tags/tag354.xml"/><Relationship Id="rId13" Type="http://schemas.openxmlformats.org/officeDocument/2006/relationships/image" Target="../media/image108.png"/><Relationship Id="rId18" Type="http://schemas.openxmlformats.org/officeDocument/2006/relationships/image" Target="../media/image127.png"/><Relationship Id="rId3" Type="http://schemas.openxmlformats.org/officeDocument/2006/relationships/tags" Target="../tags/tag349.xml"/><Relationship Id="rId21" Type="http://schemas.openxmlformats.org/officeDocument/2006/relationships/image" Target="../media/image130.png"/><Relationship Id="rId7" Type="http://schemas.openxmlformats.org/officeDocument/2006/relationships/tags" Target="../tags/tag353.xml"/><Relationship Id="rId12" Type="http://schemas.openxmlformats.org/officeDocument/2006/relationships/notesSlide" Target="../notesSlides/notesSlide80.xml"/><Relationship Id="rId17" Type="http://schemas.openxmlformats.org/officeDocument/2006/relationships/image" Target="../media/image126.png"/><Relationship Id="rId2" Type="http://schemas.openxmlformats.org/officeDocument/2006/relationships/tags" Target="../tags/tag348.xml"/><Relationship Id="rId16" Type="http://schemas.openxmlformats.org/officeDocument/2006/relationships/image" Target="../media/image125.png"/><Relationship Id="rId20" Type="http://schemas.openxmlformats.org/officeDocument/2006/relationships/image" Target="../media/image129.png"/><Relationship Id="rId1" Type="http://schemas.openxmlformats.org/officeDocument/2006/relationships/tags" Target="../tags/tag347.xml"/><Relationship Id="rId6" Type="http://schemas.openxmlformats.org/officeDocument/2006/relationships/tags" Target="../tags/tag352.xml"/><Relationship Id="rId11" Type="http://schemas.openxmlformats.org/officeDocument/2006/relationships/slideLayout" Target="../slideLayouts/slideLayout2.xml"/><Relationship Id="rId5" Type="http://schemas.openxmlformats.org/officeDocument/2006/relationships/tags" Target="../tags/tag351.xml"/><Relationship Id="rId15" Type="http://schemas.openxmlformats.org/officeDocument/2006/relationships/image" Target="../media/image124.png"/><Relationship Id="rId23" Type="http://schemas.openxmlformats.org/officeDocument/2006/relationships/image" Target="../media/image132.png"/><Relationship Id="rId10" Type="http://schemas.openxmlformats.org/officeDocument/2006/relationships/tags" Target="../tags/tag356.xml"/><Relationship Id="rId19" Type="http://schemas.openxmlformats.org/officeDocument/2006/relationships/image" Target="../media/image128.png"/><Relationship Id="rId4" Type="http://schemas.openxmlformats.org/officeDocument/2006/relationships/tags" Target="../tags/tag350.xml"/><Relationship Id="rId9" Type="http://schemas.openxmlformats.org/officeDocument/2006/relationships/tags" Target="../tags/tag355.xml"/><Relationship Id="rId14" Type="http://schemas.openxmlformats.org/officeDocument/2006/relationships/image" Target="../media/image109.png"/><Relationship Id="rId22" Type="http://schemas.openxmlformats.org/officeDocument/2006/relationships/image" Target="../media/image131.png"/></Relationships>
</file>

<file path=ppt/slides/_rels/slide83.xml.rels><?xml version="1.0" encoding="UTF-8" standalone="yes"?>
<Relationships xmlns="http://schemas.openxmlformats.org/package/2006/relationships"><Relationship Id="rId13" Type="http://schemas.openxmlformats.org/officeDocument/2006/relationships/tags" Target="../tags/tag369.xml"/><Relationship Id="rId18" Type="http://schemas.openxmlformats.org/officeDocument/2006/relationships/tags" Target="../tags/tag374.xml"/><Relationship Id="rId26" Type="http://schemas.openxmlformats.org/officeDocument/2006/relationships/image" Target="../media/image127.png"/><Relationship Id="rId39" Type="http://schemas.openxmlformats.org/officeDocument/2006/relationships/image" Target="../media/image141.png"/><Relationship Id="rId21" Type="http://schemas.openxmlformats.org/officeDocument/2006/relationships/image" Target="../media/image108.png"/><Relationship Id="rId34" Type="http://schemas.openxmlformats.org/officeDocument/2006/relationships/image" Target="../media/image136.png"/><Relationship Id="rId7" Type="http://schemas.openxmlformats.org/officeDocument/2006/relationships/tags" Target="../tags/tag363.xml"/><Relationship Id="rId12" Type="http://schemas.openxmlformats.org/officeDocument/2006/relationships/tags" Target="../tags/tag368.xml"/><Relationship Id="rId17" Type="http://schemas.openxmlformats.org/officeDocument/2006/relationships/tags" Target="../tags/tag373.xml"/><Relationship Id="rId25" Type="http://schemas.openxmlformats.org/officeDocument/2006/relationships/image" Target="../media/image126.png"/><Relationship Id="rId33" Type="http://schemas.openxmlformats.org/officeDocument/2006/relationships/image" Target="../media/image135.png"/><Relationship Id="rId38" Type="http://schemas.openxmlformats.org/officeDocument/2006/relationships/image" Target="../media/image140.png"/><Relationship Id="rId2" Type="http://schemas.openxmlformats.org/officeDocument/2006/relationships/tags" Target="../tags/tag358.xml"/><Relationship Id="rId16" Type="http://schemas.openxmlformats.org/officeDocument/2006/relationships/tags" Target="../tags/tag372.xml"/><Relationship Id="rId20" Type="http://schemas.openxmlformats.org/officeDocument/2006/relationships/notesSlide" Target="../notesSlides/notesSlide81.xml"/><Relationship Id="rId29" Type="http://schemas.openxmlformats.org/officeDocument/2006/relationships/image" Target="../media/image130.png"/><Relationship Id="rId1" Type="http://schemas.openxmlformats.org/officeDocument/2006/relationships/tags" Target="../tags/tag357.xml"/><Relationship Id="rId6" Type="http://schemas.openxmlformats.org/officeDocument/2006/relationships/tags" Target="../tags/tag362.xml"/><Relationship Id="rId11" Type="http://schemas.openxmlformats.org/officeDocument/2006/relationships/tags" Target="../tags/tag367.xml"/><Relationship Id="rId24" Type="http://schemas.openxmlformats.org/officeDocument/2006/relationships/image" Target="../media/image125.png"/><Relationship Id="rId32" Type="http://schemas.openxmlformats.org/officeDocument/2006/relationships/image" Target="../media/image134.png"/><Relationship Id="rId37" Type="http://schemas.openxmlformats.org/officeDocument/2006/relationships/image" Target="../media/image139.png"/><Relationship Id="rId5" Type="http://schemas.openxmlformats.org/officeDocument/2006/relationships/tags" Target="../tags/tag361.xml"/><Relationship Id="rId15" Type="http://schemas.openxmlformats.org/officeDocument/2006/relationships/tags" Target="../tags/tag371.xml"/><Relationship Id="rId23" Type="http://schemas.openxmlformats.org/officeDocument/2006/relationships/image" Target="../media/image124.png"/><Relationship Id="rId28" Type="http://schemas.openxmlformats.org/officeDocument/2006/relationships/image" Target="../media/image129.png"/><Relationship Id="rId36" Type="http://schemas.openxmlformats.org/officeDocument/2006/relationships/image" Target="../media/image138.png"/><Relationship Id="rId10" Type="http://schemas.openxmlformats.org/officeDocument/2006/relationships/tags" Target="../tags/tag366.xml"/><Relationship Id="rId19" Type="http://schemas.openxmlformats.org/officeDocument/2006/relationships/slideLayout" Target="../slideLayouts/slideLayout2.xml"/><Relationship Id="rId31" Type="http://schemas.openxmlformats.org/officeDocument/2006/relationships/image" Target="../media/image132.png"/><Relationship Id="rId4" Type="http://schemas.openxmlformats.org/officeDocument/2006/relationships/tags" Target="../tags/tag360.xml"/><Relationship Id="rId9" Type="http://schemas.openxmlformats.org/officeDocument/2006/relationships/tags" Target="../tags/tag365.xml"/><Relationship Id="rId14" Type="http://schemas.openxmlformats.org/officeDocument/2006/relationships/tags" Target="../tags/tag370.xml"/><Relationship Id="rId22" Type="http://schemas.openxmlformats.org/officeDocument/2006/relationships/image" Target="../media/image109.png"/><Relationship Id="rId27" Type="http://schemas.openxmlformats.org/officeDocument/2006/relationships/image" Target="../media/image128.png"/><Relationship Id="rId30" Type="http://schemas.openxmlformats.org/officeDocument/2006/relationships/image" Target="../media/image133.png"/><Relationship Id="rId35" Type="http://schemas.openxmlformats.org/officeDocument/2006/relationships/image" Target="../media/image137.png"/><Relationship Id="rId8" Type="http://schemas.openxmlformats.org/officeDocument/2006/relationships/tags" Target="../tags/tag364.xml"/><Relationship Id="rId3" Type="http://schemas.openxmlformats.org/officeDocument/2006/relationships/tags" Target="../tags/tag359.xml"/></Relationships>
</file>

<file path=ppt/slides/_rels/slide84.xml.rels><?xml version="1.0" encoding="UTF-8" standalone="yes"?>
<Relationships xmlns="http://schemas.openxmlformats.org/package/2006/relationships"><Relationship Id="rId8" Type="http://schemas.openxmlformats.org/officeDocument/2006/relationships/tags" Target="../tags/tag382.xml"/><Relationship Id="rId13" Type="http://schemas.openxmlformats.org/officeDocument/2006/relationships/image" Target="../media/image108.png"/><Relationship Id="rId18" Type="http://schemas.openxmlformats.org/officeDocument/2006/relationships/image" Target="../media/image127.png"/><Relationship Id="rId3" Type="http://schemas.openxmlformats.org/officeDocument/2006/relationships/tags" Target="../tags/tag377.xml"/><Relationship Id="rId21" Type="http://schemas.openxmlformats.org/officeDocument/2006/relationships/image" Target="../media/image130.png"/><Relationship Id="rId7" Type="http://schemas.openxmlformats.org/officeDocument/2006/relationships/tags" Target="../tags/tag381.xml"/><Relationship Id="rId12" Type="http://schemas.openxmlformats.org/officeDocument/2006/relationships/notesSlide" Target="../notesSlides/notesSlide82.xml"/><Relationship Id="rId17" Type="http://schemas.openxmlformats.org/officeDocument/2006/relationships/image" Target="../media/image126.png"/><Relationship Id="rId2" Type="http://schemas.openxmlformats.org/officeDocument/2006/relationships/tags" Target="../tags/tag376.xml"/><Relationship Id="rId16" Type="http://schemas.openxmlformats.org/officeDocument/2006/relationships/image" Target="../media/image125.png"/><Relationship Id="rId20" Type="http://schemas.openxmlformats.org/officeDocument/2006/relationships/image" Target="../media/image129.png"/><Relationship Id="rId1" Type="http://schemas.openxmlformats.org/officeDocument/2006/relationships/tags" Target="../tags/tag375.xml"/><Relationship Id="rId6" Type="http://schemas.openxmlformats.org/officeDocument/2006/relationships/tags" Target="../tags/tag380.xml"/><Relationship Id="rId11" Type="http://schemas.openxmlformats.org/officeDocument/2006/relationships/slideLayout" Target="../slideLayouts/slideLayout2.xml"/><Relationship Id="rId5" Type="http://schemas.openxmlformats.org/officeDocument/2006/relationships/tags" Target="../tags/tag379.xml"/><Relationship Id="rId15" Type="http://schemas.openxmlformats.org/officeDocument/2006/relationships/image" Target="../media/image124.png"/><Relationship Id="rId23" Type="http://schemas.openxmlformats.org/officeDocument/2006/relationships/image" Target="../media/image132.png"/><Relationship Id="rId10" Type="http://schemas.openxmlformats.org/officeDocument/2006/relationships/tags" Target="../tags/tag384.xml"/><Relationship Id="rId19" Type="http://schemas.openxmlformats.org/officeDocument/2006/relationships/image" Target="../media/image128.png"/><Relationship Id="rId4" Type="http://schemas.openxmlformats.org/officeDocument/2006/relationships/tags" Target="../tags/tag378.xml"/><Relationship Id="rId9" Type="http://schemas.openxmlformats.org/officeDocument/2006/relationships/tags" Target="../tags/tag383.xml"/><Relationship Id="rId14" Type="http://schemas.openxmlformats.org/officeDocument/2006/relationships/image" Target="../media/image109.png"/><Relationship Id="rId22" Type="http://schemas.openxmlformats.org/officeDocument/2006/relationships/image" Target="../media/image133.pn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4.png"/><Relationship Id="rId2" Type="http://schemas.openxmlformats.org/officeDocument/2006/relationships/tags" Target="../tags/tag386.xml"/><Relationship Id="rId1" Type="http://schemas.openxmlformats.org/officeDocument/2006/relationships/tags" Target="../tags/tag385.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notesSlide" Target="../notesSlides/notesSlide83.xml"/></Relationships>
</file>

<file path=ppt/slides/_rels/slide86.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tags" Target="../tags/tag389.xml"/><Relationship Id="rId7" Type="http://schemas.openxmlformats.org/officeDocument/2006/relationships/image" Target="../media/image106.png"/><Relationship Id="rId2" Type="http://schemas.openxmlformats.org/officeDocument/2006/relationships/tags" Target="../tags/tag388.xml"/><Relationship Id="rId1" Type="http://schemas.openxmlformats.org/officeDocument/2006/relationships/tags" Target="../tags/tag387.xml"/><Relationship Id="rId6" Type="http://schemas.openxmlformats.org/officeDocument/2006/relationships/image" Target="../media/image105.png"/><Relationship Id="rId5" Type="http://schemas.openxmlformats.org/officeDocument/2006/relationships/notesSlide" Target="../notesSlides/notesSlide84.xml"/><Relationship Id="rId4"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tags" Target="../tags/tag392.xml"/><Relationship Id="rId7" Type="http://schemas.openxmlformats.org/officeDocument/2006/relationships/image" Target="../media/image106.png"/><Relationship Id="rId2" Type="http://schemas.openxmlformats.org/officeDocument/2006/relationships/tags" Target="../tags/tag391.xml"/><Relationship Id="rId1" Type="http://schemas.openxmlformats.org/officeDocument/2006/relationships/tags" Target="../tags/tag390.xml"/><Relationship Id="rId6" Type="http://schemas.openxmlformats.org/officeDocument/2006/relationships/image" Target="../media/image105.png"/><Relationship Id="rId5" Type="http://schemas.openxmlformats.org/officeDocument/2006/relationships/notesSlide" Target="../notesSlides/notesSlide85.xml"/><Relationship Id="rId4"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tags" Target="../tags/tag400.xml"/><Relationship Id="rId13" Type="http://schemas.openxmlformats.org/officeDocument/2006/relationships/image" Target="../media/image144.png"/><Relationship Id="rId18" Type="http://schemas.openxmlformats.org/officeDocument/2006/relationships/image" Target="../media/image149.png"/><Relationship Id="rId3" Type="http://schemas.openxmlformats.org/officeDocument/2006/relationships/tags" Target="../tags/tag395.xml"/><Relationship Id="rId7" Type="http://schemas.openxmlformats.org/officeDocument/2006/relationships/tags" Target="../tags/tag399.xml"/><Relationship Id="rId12" Type="http://schemas.openxmlformats.org/officeDocument/2006/relationships/image" Target="../media/image143.png"/><Relationship Id="rId17" Type="http://schemas.openxmlformats.org/officeDocument/2006/relationships/image" Target="../media/image148.png"/><Relationship Id="rId2" Type="http://schemas.openxmlformats.org/officeDocument/2006/relationships/tags" Target="../tags/tag394.xml"/><Relationship Id="rId16" Type="http://schemas.openxmlformats.org/officeDocument/2006/relationships/image" Target="../media/image147.png"/><Relationship Id="rId1" Type="http://schemas.openxmlformats.org/officeDocument/2006/relationships/tags" Target="../tags/tag393.xml"/><Relationship Id="rId6" Type="http://schemas.openxmlformats.org/officeDocument/2006/relationships/tags" Target="../tags/tag398.xml"/><Relationship Id="rId11" Type="http://schemas.openxmlformats.org/officeDocument/2006/relationships/image" Target="../media/image142.png"/><Relationship Id="rId5" Type="http://schemas.openxmlformats.org/officeDocument/2006/relationships/tags" Target="../tags/tag397.xml"/><Relationship Id="rId15" Type="http://schemas.openxmlformats.org/officeDocument/2006/relationships/image" Target="../media/image146.png"/><Relationship Id="rId10" Type="http://schemas.openxmlformats.org/officeDocument/2006/relationships/notesSlide" Target="../notesSlides/notesSlide86.xml"/><Relationship Id="rId4" Type="http://schemas.openxmlformats.org/officeDocument/2006/relationships/tags" Target="../tags/tag396.xml"/><Relationship Id="rId9" Type="http://schemas.openxmlformats.org/officeDocument/2006/relationships/slideLayout" Target="../slideLayouts/slideLayout2.xml"/><Relationship Id="rId14" Type="http://schemas.openxmlformats.org/officeDocument/2006/relationships/image" Target="../media/image145.png"/></Relationships>
</file>

<file path=ppt/slides/_rels/slide8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53.png"/><Relationship Id="rId3" Type="http://schemas.openxmlformats.org/officeDocument/2006/relationships/tags" Target="../tags/tag403.xml"/><Relationship Id="rId7" Type="http://schemas.openxmlformats.org/officeDocument/2006/relationships/tags" Target="../tags/tag407.xml"/><Relationship Id="rId12" Type="http://schemas.openxmlformats.org/officeDocument/2006/relationships/image" Target="../media/image152.png"/><Relationship Id="rId2" Type="http://schemas.openxmlformats.org/officeDocument/2006/relationships/tags" Target="../tags/tag402.xml"/><Relationship Id="rId16" Type="http://schemas.openxmlformats.org/officeDocument/2006/relationships/image" Target="../media/image155.png"/><Relationship Id="rId1" Type="http://schemas.openxmlformats.org/officeDocument/2006/relationships/tags" Target="../tags/tag401.xml"/><Relationship Id="rId6" Type="http://schemas.openxmlformats.org/officeDocument/2006/relationships/tags" Target="../tags/tag406.xml"/><Relationship Id="rId11" Type="http://schemas.openxmlformats.org/officeDocument/2006/relationships/image" Target="../media/image151.png"/><Relationship Id="rId5" Type="http://schemas.openxmlformats.org/officeDocument/2006/relationships/tags" Target="../tags/tag405.xml"/><Relationship Id="rId15" Type="http://schemas.openxmlformats.org/officeDocument/2006/relationships/image" Target="../media/image154.png"/><Relationship Id="rId10" Type="http://schemas.openxmlformats.org/officeDocument/2006/relationships/image" Target="../media/image150.png"/><Relationship Id="rId4" Type="http://schemas.openxmlformats.org/officeDocument/2006/relationships/tags" Target="../tags/tag404.xml"/><Relationship Id="rId9" Type="http://schemas.openxmlformats.org/officeDocument/2006/relationships/notesSlide" Target="../notesSlides/notesSlide87.xml"/><Relationship Id="rId1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24.png"/><Relationship Id="rId3" Type="http://schemas.openxmlformats.org/officeDocument/2006/relationships/tags" Target="../tags/tag24.xml"/><Relationship Id="rId7" Type="http://schemas.openxmlformats.org/officeDocument/2006/relationships/notesSlide" Target="../notesSlides/notesSlide9.xml"/><Relationship Id="rId12" Type="http://schemas.openxmlformats.org/officeDocument/2006/relationships/image" Target="../media/image23.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xml"/><Relationship Id="rId11" Type="http://schemas.openxmlformats.org/officeDocument/2006/relationships/image" Target="../media/image22.png"/><Relationship Id="rId5" Type="http://schemas.openxmlformats.org/officeDocument/2006/relationships/tags" Target="../tags/tag26.xml"/><Relationship Id="rId10" Type="http://schemas.openxmlformats.org/officeDocument/2006/relationships/image" Target="../media/image20.png"/><Relationship Id="rId4" Type="http://schemas.openxmlformats.org/officeDocument/2006/relationships/tags" Target="../tags/tag25.xml"/><Relationship Id="rId9" Type="http://schemas.openxmlformats.org/officeDocument/2006/relationships/image" Target="../media/image19.jpg"/><Relationship Id="rId14" Type="http://schemas.openxmlformats.org/officeDocument/2006/relationships/image" Target="../media/image21.png"/></Relationships>
</file>

<file path=ppt/slides/_rels/slide90.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slideLayout" Target="../slideLayouts/slideLayout2.xml"/><Relationship Id="rId7" Type="http://schemas.openxmlformats.org/officeDocument/2006/relationships/image" Target="../media/image158.jpg"/><Relationship Id="rId2" Type="http://schemas.openxmlformats.org/officeDocument/2006/relationships/tags" Target="../tags/tag409.xml"/><Relationship Id="rId1" Type="http://schemas.openxmlformats.org/officeDocument/2006/relationships/tags" Target="../tags/tag408.xml"/><Relationship Id="rId6" Type="http://schemas.openxmlformats.org/officeDocument/2006/relationships/image" Target="../media/image157.jpeg"/><Relationship Id="rId5" Type="http://schemas.openxmlformats.org/officeDocument/2006/relationships/image" Target="../media/image156.jpeg"/><Relationship Id="rId4" Type="http://schemas.openxmlformats.org/officeDocument/2006/relationships/notesSlide" Target="../notesSlides/notesSlide88.xml"/><Relationship Id="rId9" Type="http://schemas.openxmlformats.org/officeDocument/2006/relationships/image" Target="../media/image1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507529" y="5629274"/>
            <a:ext cx="8055446" cy="383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p>
        </p:txBody>
      </p:sp>
      <p:sp>
        <p:nvSpPr>
          <p:cNvPr id="15362" name="Rectangle 51"/>
          <p:cNvSpPr>
            <a:spLocks noChangeArrowheads="1"/>
          </p:cNvSpPr>
          <p:nvPr/>
        </p:nvSpPr>
        <p:spPr bwMode="auto">
          <a:xfrm>
            <a:off x="-63000" y="954000"/>
            <a:ext cx="9175899" cy="868362"/>
          </a:xfrm>
          <a:prstGeom prst="rect">
            <a:avLst/>
          </a:prstGeom>
          <a:noFill/>
          <a:ln w="9525">
            <a:noFill/>
            <a:miter lim="800000"/>
            <a:headEnd/>
            <a:tailEnd/>
          </a:ln>
        </p:spPr>
        <p:txBody>
          <a:bodyPr anchor="ctr"/>
          <a:lstStyle/>
          <a:p>
            <a:pPr algn="ctr">
              <a:spcAft>
                <a:spcPts val="600"/>
              </a:spcAft>
            </a:pPr>
            <a:r>
              <a:rPr lang="en-US" sz="3200" b="1" dirty="0">
                <a:solidFill>
                  <a:srgbClr val="E46C0A"/>
                </a:solidFill>
                <a:latin typeface="+mj-lt"/>
              </a:rPr>
              <a:t>A sub-Riemannian cortical model with </a:t>
            </a:r>
          </a:p>
          <a:p>
            <a:pPr algn="ctr">
              <a:spcAft>
                <a:spcPts val="600"/>
              </a:spcAft>
            </a:pPr>
            <a:r>
              <a:rPr lang="en-US" sz="3200" b="1" dirty="0">
                <a:solidFill>
                  <a:srgbClr val="E46C0A"/>
                </a:solidFill>
                <a:latin typeface="+mj-lt"/>
              </a:rPr>
              <a:t>frequency-phase and its applications</a:t>
            </a:r>
            <a:r>
              <a:rPr lang="en-US" sz="2800" b="1" dirty="0">
                <a:solidFill>
                  <a:srgbClr val="E46C0A"/>
                </a:solidFill>
              </a:rPr>
              <a:t> </a:t>
            </a:r>
          </a:p>
        </p:txBody>
      </p:sp>
      <p:sp>
        <p:nvSpPr>
          <p:cNvPr id="15364" name="Text Box 31"/>
          <p:cNvSpPr txBox="1">
            <a:spLocks noChangeArrowheads="1"/>
          </p:cNvSpPr>
          <p:nvPr/>
        </p:nvSpPr>
        <p:spPr bwMode="auto">
          <a:xfrm>
            <a:off x="432000" y="3228003"/>
            <a:ext cx="8244407" cy="830997"/>
          </a:xfrm>
          <a:prstGeom prst="rect">
            <a:avLst/>
          </a:prstGeom>
          <a:noFill/>
          <a:ln w="9525">
            <a:noFill/>
            <a:miter lim="800000"/>
            <a:headEnd/>
            <a:tailEnd/>
          </a:ln>
        </p:spPr>
        <p:txBody>
          <a:bodyPr wrap="square">
            <a:spAutoFit/>
          </a:bodyPr>
          <a:lstStyle/>
          <a:p>
            <a:pPr algn="ctr"/>
            <a:r>
              <a:rPr lang="nl-NL" sz="2800" b="1" dirty="0">
                <a:solidFill>
                  <a:schemeClr val="tx2"/>
                </a:solidFill>
                <a:latin typeface="+mn-lt"/>
              </a:rPr>
              <a:t>Emre Baspinar</a:t>
            </a:r>
          </a:p>
          <a:p>
            <a:pPr algn="ctr"/>
            <a:r>
              <a:rPr lang="nl-NL" sz="2000" dirty="0">
                <a:solidFill>
                  <a:schemeClr val="tx2"/>
                </a:solidFill>
              </a:rPr>
              <a:t>                                           </a:t>
            </a:r>
            <a:endParaRPr lang="en-US" sz="2400" dirty="0">
              <a:solidFill>
                <a:schemeClr val="tx2"/>
              </a:solidFill>
            </a:endParaRPr>
          </a:p>
        </p:txBody>
      </p:sp>
      <p:sp>
        <p:nvSpPr>
          <p:cNvPr id="15371" name="Text Box 30"/>
          <p:cNvSpPr txBox="1">
            <a:spLocks noChangeArrowheads="1"/>
          </p:cNvSpPr>
          <p:nvPr/>
        </p:nvSpPr>
        <p:spPr bwMode="auto">
          <a:xfrm>
            <a:off x="5149850" y="5036666"/>
            <a:ext cx="534988" cy="336550"/>
          </a:xfrm>
          <a:prstGeom prst="rect">
            <a:avLst/>
          </a:prstGeom>
          <a:noFill/>
          <a:ln w="9525">
            <a:noFill/>
            <a:miter lim="800000"/>
            <a:headEnd/>
            <a:tailEnd/>
          </a:ln>
        </p:spPr>
        <p:txBody>
          <a:bodyPr wrap="none">
            <a:spAutoFit/>
          </a:bodyPr>
          <a:lstStyle/>
          <a:p>
            <a:pPr algn="ctr" defTabSz="912813"/>
            <a:r>
              <a:rPr lang="nl-NL" sz="1600">
                <a:solidFill>
                  <a:schemeClr val="bg1"/>
                </a:solidFill>
              </a:rPr>
              <a:t>hart</a:t>
            </a:r>
            <a:endParaRPr lang="en-US" sz="1600" dirty="0">
              <a:solidFill>
                <a:schemeClr val="bg1"/>
              </a:solidFill>
            </a:endParaRPr>
          </a:p>
        </p:txBody>
      </p:sp>
      <p:sp>
        <p:nvSpPr>
          <p:cNvPr id="6" name="Rectangle 51">
            <a:extLst>
              <a:ext uri="{FF2B5EF4-FFF2-40B4-BE49-F238E27FC236}">
                <a16:creationId xmlns:a16="http://schemas.microsoft.com/office/drawing/2014/main" id="{DA4B1719-8F58-40DD-93D1-8DCE0C395EF8}"/>
              </a:ext>
            </a:extLst>
          </p:cNvPr>
          <p:cNvSpPr>
            <a:spLocks noChangeArrowheads="1"/>
          </p:cNvSpPr>
          <p:nvPr/>
        </p:nvSpPr>
        <p:spPr bwMode="auto">
          <a:xfrm>
            <a:off x="117000" y="3100638"/>
            <a:ext cx="9175899" cy="868362"/>
          </a:xfrm>
          <a:prstGeom prst="rect">
            <a:avLst/>
          </a:prstGeom>
          <a:noFill/>
          <a:ln w="9525">
            <a:noFill/>
            <a:miter lim="800000"/>
            <a:headEnd/>
            <a:tailEnd/>
          </a:ln>
        </p:spPr>
        <p:txBody>
          <a:bodyPr anchor="ctr"/>
          <a:lstStyle/>
          <a:p>
            <a:pPr algn="ctr"/>
            <a:r>
              <a:rPr lang="en-US" sz="2800" b="1" dirty="0">
                <a:solidFill>
                  <a:srgbClr val="E46C0A"/>
                </a:solidFill>
              </a:rPr>
              <a:t>  </a:t>
            </a:r>
          </a:p>
        </p:txBody>
      </p:sp>
      <p:sp>
        <p:nvSpPr>
          <p:cNvPr id="7" name="Text Box 31">
            <a:extLst>
              <a:ext uri="{FF2B5EF4-FFF2-40B4-BE49-F238E27FC236}">
                <a16:creationId xmlns:a16="http://schemas.microsoft.com/office/drawing/2014/main" id="{47DAF0E9-AA2D-4CF1-8C5F-8F14EB3A2099}"/>
              </a:ext>
            </a:extLst>
          </p:cNvPr>
          <p:cNvSpPr txBox="1">
            <a:spLocks noChangeArrowheads="1"/>
          </p:cNvSpPr>
          <p:nvPr/>
        </p:nvSpPr>
        <p:spPr bwMode="auto">
          <a:xfrm>
            <a:off x="432000" y="4796229"/>
            <a:ext cx="8244407" cy="1692771"/>
          </a:xfrm>
          <a:prstGeom prst="rect">
            <a:avLst/>
          </a:prstGeom>
          <a:noFill/>
          <a:ln w="9525">
            <a:noFill/>
            <a:miter lim="800000"/>
            <a:headEnd/>
            <a:tailEnd/>
          </a:ln>
        </p:spPr>
        <p:txBody>
          <a:bodyPr wrap="square">
            <a:spAutoFit/>
          </a:bodyPr>
          <a:lstStyle/>
          <a:p>
            <a:pPr algn="ctr"/>
            <a:r>
              <a:rPr lang="nl-NL" sz="2800" b="1" dirty="0">
                <a:solidFill>
                  <a:schemeClr val="tx2"/>
                </a:solidFill>
                <a:latin typeface="+mn-lt"/>
              </a:rPr>
              <a:t>Joint work with</a:t>
            </a:r>
          </a:p>
          <a:p>
            <a:pPr algn="ctr"/>
            <a:r>
              <a:rPr lang="nl-NL" sz="2800" b="1" dirty="0">
                <a:solidFill>
                  <a:schemeClr val="tx2"/>
                </a:solidFill>
                <a:latin typeface="+mn-lt"/>
              </a:rPr>
              <a:t>Giovanna Citti</a:t>
            </a:r>
          </a:p>
          <a:p>
            <a:pPr algn="ctr"/>
            <a:r>
              <a:rPr lang="nl-NL" sz="2800" b="1" dirty="0">
                <a:solidFill>
                  <a:schemeClr val="tx2"/>
                </a:solidFill>
                <a:latin typeface="+mn-lt"/>
              </a:rPr>
              <a:t> Alessandro Sarti</a:t>
            </a:r>
          </a:p>
          <a:p>
            <a:pPr algn="ctr"/>
            <a:r>
              <a:rPr lang="nl-NL" sz="2000" dirty="0">
                <a:solidFill>
                  <a:schemeClr val="tx2"/>
                </a:solidFill>
              </a:rPr>
              <a:t>                                           </a:t>
            </a:r>
            <a:endParaRPr lang="en-US" sz="2400" dirty="0">
              <a:solidFill>
                <a:schemeClr val="tx2"/>
              </a:solidFill>
            </a:endParaRPr>
          </a:p>
        </p:txBody>
      </p:sp>
    </p:spTree>
    <p:custDataLst>
      <p:tags r:id="rId1"/>
    </p:custDataLst>
    <p:extLst>
      <p:ext uri="{BB962C8B-B14F-4D97-AF65-F5344CB8AC3E}">
        <p14:creationId xmlns:p14="http://schemas.microsoft.com/office/powerpoint/2010/main" val="316340437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DA842B15-82E8-4126-A256-00B1C722265B}"/>
              </a:ext>
            </a:extLst>
          </p:cNvPr>
          <p:cNvGrpSpPr/>
          <p:nvPr/>
        </p:nvGrpSpPr>
        <p:grpSpPr>
          <a:xfrm>
            <a:off x="2518248" y="4264682"/>
            <a:ext cx="4123752" cy="2503060"/>
            <a:chOff x="2518248" y="4435940"/>
            <a:chExt cx="4123752" cy="2503060"/>
          </a:xfrm>
        </p:grpSpPr>
        <p:pic>
          <p:nvPicPr>
            <p:cNvPr id="42" name="Picture 41">
              <a:extLst>
                <a:ext uri="{FF2B5EF4-FFF2-40B4-BE49-F238E27FC236}">
                  <a16:creationId xmlns:a16="http://schemas.microsoft.com/office/drawing/2014/main" id="{6625BD3A-5465-489E-A470-9D7A6D687612}"/>
                </a:ext>
              </a:extLst>
            </p:cNvPr>
            <p:cNvPicPr>
              <a:picLocks noChangeAspect="1"/>
            </p:cNvPicPr>
            <p:nvPr/>
          </p:nvPicPr>
          <p:blipFill>
            <a:blip r:embed="rId16"/>
            <a:stretch>
              <a:fillRect/>
            </a:stretch>
          </p:blipFill>
          <p:spPr>
            <a:xfrm>
              <a:off x="2518248" y="4435940"/>
              <a:ext cx="4078752" cy="2503060"/>
            </a:xfrm>
            <a:prstGeom prst="rect">
              <a:avLst/>
            </a:prstGeom>
          </p:spPr>
        </p:pic>
        <p:grpSp>
          <p:nvGrpSpPr>
            <p:cNvPr id="43" name="Group 42">
              <a:extLst>
                <a:ext uri="{FF2B5EF4-FFF2-40B4-BE49-F238E27FC236}">
                  <a16:creationId xmlns:a16="http://schemas.microsoft.com/office/drawing/2014/main" id="{07A644D0-235F-4110-8E70-4C4D60968FF1}"/>
                </a:ext>
              </a:extLst>
            </p:cNvPr>
            <p:cNvGrpSpPr/>
            <p:nvPr/>
          </p:nvGrpSpPr>
          <p:grpSpPr>
            <a:xfrm>
              <a:off x="2760411" y="5638928"/>
              <a:ext cx="3881589" cy="1047764"/>
              <a:chOff x="2760411" y="5638928"/>
              <a:chExt cx="3881589" cy="1047764"/>
            </a:xfrm>
          </p:grpSpPr>
          <p:pic>
            <p:nvPicPr>
              <p:cNvPr id="44" name="Picture 43">
                <a:extLst>
                  <a:ext uri="{FF2B5EF4-FFF2-40B4-BE49-F238E27FC236}">
                    <a16:creationId xmlns:a16="http://schemas.microsoft.com/office/drawing/2014/main" id="{893DE8AA-1A62-47A2-8F76-AB5DC9646955}"/>
                  </a:ext>
                </a:extLst>
              </p:cNvPr>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760411" y="5638928"/>
                <a:ext cx="73523" cy="124727"/>
              </a:xfrm>
              <a:prstGeom prst="rect">
                <a:avLst/>
              </a:prstGeom>
            </p:spPr>
          </p:pic>
          <p:grpSp>
            <p:nvGrpSpPr>
              <p:cNvPr id="45" name="Group 44">
                <a:extLst>
                  <a:ext uri="{FF2B5EF4-FFF2-40B4-BE49-F238E27FC236}">
                    <a16:creationId xmlns:a16="http://schemas.microsoft.com/office/drawing/2014/main" id="{303C0458-EABC-4202-9DD8-77DFE34D94B8}"/>
                  </a:ext>
                </a:extLst>
              </p:cNvPr>
              <p:cNvGrpSpPr/>
              <p:nvPr/>
            </p:nvGrpSpPr>
            <p:grpSpPr>
              <a:xfrm>
                <a:off x="2801217" y="5728496"/>
                <a:ext cx="370494" cy="416630"/>
                <a:chOff x="4218994" y="4261923"/>
                <a:chExt cx="430007" cy="483553"/>
              </a:xfrm>
            </p:grpSpPr>
            <p:pic>
              <p:nvPicPr>
                <p:cNvPr id="56" name="Picture 55">
                  <a:extLst>
                    <a:ext uri="{FF2B5EF4-FFF2-40B4-BE49-F238E27FC236}">
                      <a16:creationId xmlns:a16="http://schemas.microsoft.com/office/drawing/2014/main" id="{4DDB4164-93B7-4899-A5BB-C24AEBD90CAF}"/>
                    </a:ext>
                  </a:extLst>
                </p:cNvPr>
                <p:cNvPicPr>
                  <a:picLocks noChangeAspect="1"/>
                </p:cNvPicPr>
                <p:nvPr>
                  <p:custDataLst>
                    <p:tags r:id="rId12"/>
                  </p:custDataLst>
                </p:nvPr>
              </p:nvPicPr>
              <p:blipFill>
                <a:blip r:embed="rId18" cstate="print">
                  <a:extLst>
                    <a:ext uri="{28A0092B-C50C-407E-A947-70E740481C1C}">
                      <a14:useLocalDpi xmlns:a14="http://schemas.microsoft.com/office/drawing/2010/main" val="0"/>
                    </a:ext>
                  </a:extLst>
                </a:blip>
                <a:stretch>
                  <a:fillRect/>
                </a:stretch>
              </p:blipFill>
              <p:spPr>
                <a:xfrm>
                  <a:off x="4546906" y="4654047"/>
                  <a:ext cx="102095" cy="91429"/>
                </a:xfrm>
                <a:prstGeom prst="rect">
                  <a:avLst/>
                </a:prstGeom>
              </p:spPr>
            </p:pic>
            <p:sp>
              <p:nvSpPr>
                <p:cNvPr id="57" name="Rectangle 56">
                  <a:extLst>
                    <a:ext uri="{FF2B5EF4-FFF2-40B4-BE49-F238E27FC236}">
                      <a16:creationId xmlns:a16="http://schemas.microsoft.com/office/drawing/2014/main" id="{527EB636-321B-4FB3-83D4-C1A952CFF440}"/>
                    </a:ext>
                  </a:extLst>
                </p:cNvPr>
                <p:cNvSpPr/>
                <p:nvPr/>
              </p:nvSpPr>
              <p:spPr>
                <a:xfrm>
                  <a:off x="4225925" y="4295775"/>
                  <a:ext cx="96000" cy="346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ctangle 57">
                  <a:extLst>
                    <a:ext uri="{FF2B5EF4-FFF2-40B4-BE49-F238E27FC236}">
                      <a16:creationId xmlns:a16="http://schemas.microsoft.com/office/drawing/2014/main" id="{4D6FFF99-D9F6-4024-A242-657659F7199C}"/>
                    </a:ext>
                  </a:extLst>
                </p:cNvPr>
                <p:cNvSpPr/>
                <p:nvPr/>
              </p:nvSpPr>
              <p:spPr>
                <a:xfrm>
                  <a:off x="4218994" y="4452469"/>
                  <a:ext cx="333956" cy="145198"/>
                </a:xfrm>
                <a:prstGeom prst="rect">
                  <a:avLst/>
                </a:prstGeom>
                <a:solidFill>
                  <a:schemeClr val="bg1"/>
                </a:solidFill>
                <a:ln>
                  <a:no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9" name="Straight Arrow Connector 58">
                  <a:extLst>
                    <a:ext uri="{FF2B5EF4-FFF2-40B4-BE49-F238E27FC236}">
                      <a16:creationId xmlns:a16="http://schemas.microsoft.com/office/drawing/2014/main" id="{CE992B43-01FF-4807-AB8E-577EE4E1BD7D}"/>
                    </a:ext>
                  </a:extLst>
                </p:cNvPr>
                <p:cNvCxnSpPr>
                  <a:cxnSpLocks/>
                  <a:endCxn id="57" idx="0"/>
                </p:cNvCxnSpPr>
                <p:nvPr/>
              </p:nvCxnSpPr>
              <p:spPr>
                <a:xfrm flipV="1">
                  <a:off x="4273925" y="4295775"/>
                  <a:ext cx="0" cy="3460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F432E7C-C1AE-4D6A-8EB1-7B0F26AEDBFF}"/>
                    </a:ext>
                  </a:extLst>
                </p:cNvPr>
                <p:cNvCxnSpPr>
                  <a:cxnSpLocks/>
                </p:cNvCxnSpPr>
                <p:nvPr/>
              </p:nvCxnSpPr>
              <p:spPr>
                <a:xfrm flipV="1">
                  <a:off x="4268289" y="4459051"/>
                  <a:ext cx="325728" cy="17992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50844247-C46B-4AC4-95DF-A6816928622D}"/>
                    </a:ext>
                  </a:extLst>
                </p:cNvPr>
                <p:cNvCxnSpPr>
                  <a:cxnSpLocks/>
                </p:cNvCxnSpPr>
                <p:nvPr/>
              </p:nvCxnSpPr>
              <p:spPr>
                <a:xfrm>
                  <a:off x="4269883" y="4624616"/>
                  <a:ext cx="274429" cy="7514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62" name="Picture 61">
                  <a:extLst>
                    <a:ext uri="{FF2B5EF4-FFF2-40B4-BE49-F238E27FC236}">
                      <a16:creationId xmlns:a16="http://schemas.microsoft.com/office/drawing/2014/main" id="{60B7C1E7-CB68-4DA1-BE78-61AC2B8044A6}"/>
                    </a:ext>
                  </a:extLst>
                </p:cNvPr>
                <p:cNvPicPr>
                  <a:picLocks noChangeAspect="1"/>
                </p:cNvPicPr>
                <p:nvPr>
                  <p:custDataLst>
                    <p:tags r:id="rId13"/>
                  </p:custDataLst>
                </p:nvPr>
              </p:nvPicPr>
              <p:blipFill>
                <a:blip r:embed="rId19" cstate="print">
                  <a:extLst>
                    <a:ext uri="{28A0092B-C50C-407E-A947-70E740481C1C}">
                      <a14:useLocalDpi xmlns:a14="http://schemas.microsoft.com/office/drawing/2010/main" val="0"/>
                    </a:ext>
                  </a:extLst>
                </a:blip>
                <a:stretch>
                  <a:fillRect/>
                </a:stretch>
              </p:blipFill>
              <p:spPr>
                <a:xfrm>
                  <a:off x="4459343" y="4261923"/>
                  <a:ext cx="96000" cy="131048"/>
                </a:xfrm>
                <a:prstGeom prst="rect">
                  <a:avLst/>
                </a:prstGeom>
              </p:spPr>
            </p:pic>
          </p:grpSp>
          <p:sp>
            <p:nvSpPr>
              <p:cNvPr id="46" name="Oval 45">
                <a:extLst>
                  <a:ext uri="{FF2B5EF4-FFF2-40B4-BE49-F238E27FC236}">
                    <a16:creationId xmlns:a16="http://schemas.microsoft.com/office/drawing/2014/main" id="{0450A3CC-8043-40AA-AE8B-4C1C42B1DDB7}"/>
                  </a:ext>
                </a:extLst>
              </p:cNvPr>
              <p:cNvSpPr/>
              <p:nvPr/>
            </p:nvSpPr>
            <p:spPr>
              <a:xfrm>
                <a:off x="3181495" y="5938339"/>
                <a:ext cx="183431" cy="136253"/>
              </a:xfrm>
              <a:prstGeom prst="ellipse">
                <a:avLst/>
              </a:prstGeom>
              <a:noFill/>
              <a:ln>
                <a:solidFill>
                  <a:srgbClr val="FF0000"/>
                </a:solidFill>
              </a:ln>
              <a:scene3d>
                <a:camera prst="orthographicFront">
                  <a:rot lat="33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7" name="Picture 46">
                <a:extLst>
                  <a:ext uri="{FF2B5EF4-FFF2-40B4-BE49-F238E27FC236}">
                    <a16:creationId xmlns:a16="http://schemas.microsoft.com/office/drawing/2014/main" id="{E2906DDB-518A-4682-81F9-CB7E00C535A5}"/>
                  </a:ext>
                </a:extLst>
              </p:cNvPr>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3379734" y="5807808"/>
                <a:ext cx="274286" cy="215238"/>
              </a:xfrm>
              <a:prstGeom prst="rect">
                <a:avLst/>
              </a:prstGeom>
            </p:spPr>
          </p:pic>
          <p:sp>
            <p:nvSpPr>
              <p:cNvPr id="48" name="Oval 47">
                <a:extLst>
                  <a:ext uri="{FF2B5EF4-FFF2-40B4-BE49-F238E27FC236}">
                    <a16:creationId xmlns:a16="http://schemas.microsoft.com/office/drawing/2014/main" id="{576F6BB6-DBE1-44AD-933B-E6301ADFA1BA}"/>
                  </a:ext>
                </a:extLst>
              </p:cNvPr>
              <p:cNvSpPr/>
              <p:nvPr/>
            </p:nvSpPr>
            <p:spPr>
              <a:xfrm>
                <a:off x="4398960" y="6337735"/>
                <a:ext cx="166756" cy="136253"/>
              </a:xfrm>
              <a:prstGeom prst="ellipse">
                <a:avLst/>
              </a:prstGeom>
              <a:noFill/>
              <a:ln>
                <a:solidFill>
                  <a:schemeClr val="tx1"/>
                </a:solidFill>
              </a:ln>
              <a:scene3d>
                <a:camera prst="orthographicFront">
                  <a:rot lat="33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Oval 48">
                <a:extLst>
                  <a:ext uri="{FF2B5EF4-FFF2-40B4-BE49-F238E27FC236}">
                    <a16:creationId xmlns:a16="http://schemas.microsoft.com/office/drawing/2014/main" id="{9736F72D-5FC7-4EBD-9B0E-9BEE60E5BD18}"/>
                  </a:ext>
                </a:extLst>
              </p:cNvPr>
              <p:cNvSpPr/>
              <p:nvPr/>
            </p:nvSpPr>
            <p:spPr>
              <a:xfrm>
                <a:off x="4393357" y="5964327"/>
                <a:ext cx="183431" cy="136253"/>
              </a:xfrm>
              <a:prstGeom prst="ellipse">
                <a:avLst/>
              </a:prstGeom>
              <a:noFill/>
              <a:ln w="38100">
                <a:solidFill>
                  <a:schemeClr val="accent6">
                    <a:lumMod val="75000"/>
                  </a:schemeClr>
                </a:solidFill>
              </a:ln>
              <a:scene3d>
                <a:camera prst="orthographicFront">
                  <a:rot lat="33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0" name="Straight Arrow Connector 49">
                <a:extLst>
                  <a:ext uri="{FF2B5EF4-FFF2-40B4-BE49-F238E27FC236}">
                    <a16:creationId xmlns:a16="http://schemas.microsoft.com/office/drawing/2014/main" id="{04C5401E-10F6-4079-B41B-B920B5041D34}"/>
                  </a:ext>
                </a:extLst>
              </p:cNvPr>
              <p:cNvCxnSpPr>
                <a:cxnSpLocks/>
              </p:cNvCxnSpPr>
              <p:nvPr/>
            </p:nvCxnSpPr>
            <p:spPr>
              <a:xfrm>
                <a:off x="3322489" y="6039701"/>
                <a:ext cx="1205700" cy="377692"/>
              </a:xfrm>
              <a:prstGeom prst="straightConnector1">
                <a:avLst/>
              </a:prstGeom>
              <a:ln w="38100">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51" name="Freeform: Shape 50">
                <a:extLst>
                  <a:ext uri="{FF2B5EF4-FFF2-40B4-BE49-F238E27FC236}">
                    <a16:creationId xmlns:a16="http://schemas.microsoft.com/office/drawing/2014/main" id="{AEE45414-9196-4696-9E1B-A982552E7650}"/>
                  </a:ext>
                </a:extLst>
              </p:cNvPr>
              <p:cNvSpPr/>
              <p:nvPr/>
            </p:nvSpPr>
            <p:spPr>
              <a:xfrm>
                <a:off x="4534802" y="6028367"/>
                <a:ext cx="274204" cy="382982"/>
              </a:xfrm>
              <a:custGeom>
                <a:avLst/>
                <a:gdLst>
                  <a:gd name="connsiteX0" fmla="*/ 0 w 318250"/>
                  <a:gd name="connsiteY0" fmla="*/ 444500 h 444500"/>
                  <a:gd name="connsiteX1" fmla="*/ 136525 w 318250"/>
                  <a:gd name="connsiteY1" fmla="*/ 415925 h 444500"/>
                  <a:gd name="connsiteX2" fmla="*/ 260350 w 318250"/>
                  <a:gd name="connsiteY2" fmla="*/ 330200 h 444500"/>
                  <a:gd name="connsiteX3" fmla="*/ 307975 w 318250"/>
                  <a:gd name="connsiteY3" fmla="*/ 260350 h 444500"/>
                  <a:gd name="connsiteX4" fmla="*/ 317500 w 318250"/>
                  <a:gd name="connsiteY4" fmla="*/ 200025 h 444500"/>
                  <a:gd name="connsiteX5" fmla="*/ 295275 w 318250"/>
                  <a:gd name="connsiteY5" fmla="*/ 130175 h 444500"/>
                  <a:gd name="connsiteX6" fmla="*/ 244475 w 318250"/>
                  <a:gd name="connsiteY6" fmla="*/ 79375 h 444500"/>
                  <a:gd name="connsiteX7" fmla="*/ 155575 w 318250"/>
                  <a:gd name="connsiteY7" fmla="*/ 31750 h 444500"/>
                  <a:gd name="connsiteX8" fmla="*/ 66675 w 318250"/>
                  <a:gd name="connsiteY8" fmla="*/ 0 h 444500"/>
                  <a:gd name="connsiteX9" fmla="*/ 66675 w 318250"/>
                  <a:gd name="connsiteY9" fmla="*/ 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250" h="444500">
                    <a:moveTo>
                      <a:pt x="0" y="444500"/>
                    </a:moveTo>
                    <a:cubicBezTo>
                      <a:pt x="46566" y="439737"/>
                      <a:pt x="93133" y="434975"/>
                      <a:pt x="136525" y="415925"/>
                    </a:cubicBezTo>
                    <a:cubicBezTo>
                      <a:pt x="179917" y="396875"/>
                      <a:pt x="231775" y="356129"/>
                      <a:pt x="260350" y="330200"/>
                    </a:cubicBezTo>
                    <a:cubicBezTo>
                      <a:pt x="288925" y="304271"/>
                      <a:pt x="298450" y="282046"/>
                      <a:pt x="307975" y="260350"/>
                    </a:cubicBezTo>
                    <a:cubicBezTo>
                      <a:pt x="317500" y="238654"/>
                      <a:pt x="319617" y="221721"/>
                      <a:pt x="317500" y="200025"/>
                    </a:cubicBezTo>
                    <a:cubicBezTo>
                      <a:pt x="315383" y="178329"/>
                      <a:pt x="307446" y="150283"/>
                      <a:pt x="295275" y="130175"/>
                    </a:cubicBezTo>
                    <a:cubicBezTo>
                      <a:pt x="283104" y="110067"/>
                      <a:pt x="267758" y="95779"/>
                      <a:pt x="244475" y="79375"/>
                    </a:cubicBezTo>
                    <a:cubicBezTo>
                      <a:pt x="221192" y="62971"/>
                      <a:pt x="185208" y="44979"/>
                      <a:pt x="155575" y="31750"/>
                    </a:cubicBezTo>
                    <a:cubicBezTo>
                      <a:pt x="125942" y="18521"/>
                      <a:pt x="66675" y="0"/>
                      <a:pt x="66675" y="0"/>
                    </a:cubicBezTo>
                    <a:lnTo>
                      <a:pt x="66675" y="0"/>
                    </a:lnTo>
                  </a:path>
                </a:pathLst>
              </a:custGeom>
              <a:noFill/>
              <a:ln w="38100">
                <a:solidFill>
                  <a:schemeClr val="accent6"/>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2" name="Picture 51">
                <a:extLst>
                  <a:ext uri="{FF2B5EF4-FFF2-40B4-BE49-F238E27FC236}">
                    <a16:creationId xmlns:a16="http://schemas.microsoft.com/office/drawing/2014/main" id="{BF305F99-F333-4426-9693-481151E4FA86}"/>
                  </a:ext>
                </a:extLst>
              </p:cNvPr>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4212000" y="6482502"/>
                <a:ext cx="431238" cy="204190"/>
              </a:xfrm>
              <a:prstGeom prst="rect">
                <a:avLst/>
              </a:prstGeom>
            </p:spPr>
          </p:pic>
          <p:pic>
            <p:nvPicPr>
              <p:cNvPr id="53" name="Picture 52">
                <a:extLst>
                  <a:ext uri="{FF2B5EF4-FFF2-40B4-BE49-F238E27FC236}">
                    <a16:creationId xmlns:a16="http://schemas.microsoft.com/office/drawing/2014/main" id="{57615B6C-9899-4594-8253-EDFC8AD01FBF}"/>
                  </a:ext>
                </a:extLst>
              </p:cNvPr>
              <p:cNvPicPr>
                <a:picLocks noChangeAspect="1"/>
              </p:cNvPicPr>
              <p:nvPr>
                <p:custDataLst>
                  <p:tags r:id="rId9"/>
                </p:custDataLst>
              </p:nvPr>
            </p:nvPicPr>
            <p:blipFill>
              <a:blip r:embed="rId22" cstate="print">
                <a:extLst>
                  <a:ext uri="{28A0092B-C50C-407E-A947-70E740481C1C}">
                    <a14:useLocalDpi xmlns:a14="http://schemas.microsoft.com/office/drawing/2010/main" val="0"/>
                  </a:ext>
                </a:extLst>
              </a:blip>
              <a:stretch>
                <a:fillRect/>
              </a:stretch>
            </p:blipFill>
            <p:spPr>
              <a:xfrm>
                <a:off x="4833421" y="6186407"/>
                <a:ext cx="85333" cy="144762"/>
              </a:xfrm>
              <a:prstGeom prst="rect">
                <a:avLst/>
              </a:prstGeom>
            </p:spPr>
          </p:pic>
          <p:pic>
            <p:nvPicPr>
              <p:cNvPr id="54" name="Picture 53">
                <a:extLst>
                  <a:ext uri="{FF2B5EF4-FFF2-40B4-BE49-F238E27FC236}">
                    <a16:creationId xmlns:a16="http://schemas.microsoft.com/office/drawing/2014/main" id="{A1DBEEE5-D8EA-4DB0-8235-75F6C1B3463A}"/>
                  </a:ext>
                </a:extLst>
              </p:cNvPr>
              <p:cNvPicPr>
                <a:picLocks noChangeAspect="1"/>
              </p:cNvPicPr>
              <p:nvPr>
                <p:custDataLst>
                  <p:tags r:id="rId10"/>
                </p:custDataLst>
              </p:nvPr>
            </p:nvPicPr>
            <p:blipFill>
              <a:blip r:embed="rId23" cstate="print">
                <a:extLst>
                  <a:ext uri="{28A0092B-C50C-407E-A947-70E740481C1C}">
                    <a14:useLocalDpi xmlns:a14="http://schemas.microsoft.com/office/drawing/2010/main" val="0"/>
                  </a:ext>
                </a:extLst>
              </a:blip>
              <a:stretch>
                <a:fillRect/>
              </a:stretch>
            </p:blipFill>
            <p:spPr>
              <a:xfrm>
                <a:off x="3951048" y="5987530"/>
                <a:ext cx="620952" cy="247619"/>
              </a:xfrm>
              <a:prstGeom prst="rect">
                <a:avLst/>
              </a:prstGeom>
            </p:spPr>
          </p:pic>
          <p:pic>
            <p:nvPicPr>
              <p:cNvPr id="55" name="Picture 54">
                <a:extLst>
                  <a:ext uri="{FF2B5EF4-FFF2-40B4-BE49-F238E27FC236}">
                    <a16:creationId xmlns:a16="http://schemas.microsoft.com/office/drawing/2014/main" id="{58D69C31-2953-4951-9578-06996FEF7854}"/>
                  </a:ext>
                </a:extLst>
              </p:cNvPr>
              <p:cNvPicPr>
                <a:picLocks noChangeAspect="1"/>
              </p:cNvPicPr>
              <p:nvPr>
                <p:custDataLst>
                  <p:tags r:id="rId11"/>
                </p:custDataLst>
              </p:nvPr>
            </p:nvPicPr>
            <p:blipFill>
              <a:blip r:embed="rId24" cstate="print">
                <a:extLst>
                  <a:ext uri="{28A0092B-C50C-407E-A947-70E740481C1C}">
                    <a14:useLocalDpi xmlns:a14="http://schemas.microsoft.com/office/drawing/2010/main" val="0"/>
                  </a:ext>
                </a:extLst>
              </a:blip>
              <a:stretch>
                <a:fillRect/>
              </a:stretch>
            </p:blipFill>
            <p:spPr>
              <a:xfrm>
                <a:off x="5767714" y="6393864"/>
                <a:ext cx="874286" cy="211429"/>
              </a:xfrm>
              <a:prstGeom prst="rect">
                <a:avLst/>
              </a:prstGeom>
            </p:spPr>
          </p:pic>
        </p:grpSp>
      </p:grpSp>
      <p:sp>
        <p:nvSpPr>
          <p:cNvPr id="14" name="Rectangle 4"/>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Simple cell receptive profiles: Gabor functions</a:t>
            </a:r>
            <a:endParaRPr lang="en-US" sz="3200" dirty="0">
              <a:solidFill>
                <a:schemeClr val="accent1"/>
              </a:solidFill>
              <a:latin typeface="+mj-lt"/>
            </a:endParaRPr>
          </a:p>
        </p:txBody>
      </p:sp>
      <p:pic>
        <p:nvPicPr>
          <p:cNvPr id="18" name="Picture 17">
            <a:extLst>
              <a:ext uri="{FF2B5EF4-FFF2-40B4-BE49-F238E27FC236}">
                <a16:creationId xmlns:a16="http://schemas.microsoft.com/office/drawing/2014/main" id="{C21333E2-A0CF-4C91-BDA4-C41023DD8169}"/>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t="18566" r="66040" b="40822"/>
          <a:stretch/>
        </p:blipFill>
        <p:spPr>
          <a:xfrm>
            <a:off x="1622663" y="501869"/>
            <a:ext cx="1509177" cy="1512162"/>
          </a:xfrm>
          <a:prstGeom prst="rect">
            <a:avLst/>
          </a:prstGeom>
        </p:spPr>
      </p:pic>
      <p:sp>
        <p:nvSpPr>
          <p:cNvPr id="24" name="TextBox 23">
            <a:extLst>
              <a:ext uri="{FF2B5EF4-FFF2-40B4-BE49-F238E27FC236}">
                <a16:creationId xmlns:a16="http://schemas.microsoft.com/office/drawing/2014/main" id="{C163A623-53A4-4F80-92D6-33F64FE72E08}"/>
              </a:ext>
            </a:extLst>
          </p:cNvPr>
          <p:cNvSpPr txBox="1"/>
          <p:nvPr/>
        </p:nvSpPr>
        <p:spPr>
          <a:xfrm>
            <a:off x="880045" y="1951530"/>
            <a:ext cx="3332322" cy="400110"/>
          </a:xfrm>
          <a:prstGeom prst="rect">
            <a:avLst/>
          </a:prstGeom>
          <a:noFill/>
        </p:spPr>
        <p:txBody>
          <a:bodyPr wrap="none">
            <a:spAutoFit/>
          </a:bodyPr>
          <a:lstStyle/>
          <a:p>
            <a:pPr algn="ctr">
              <a:defRPr/>
            </a:pPr>
            <a:r>
              <a:rPr lang="en-US" sz="2000" dirty="0">
                <a:latin typeface="+mn-lt"/>
              </a:rPr>
              <a:t>Experimental receptive profile</a:t>
            </a:r>
          </a:p>
        </p:txBody>
      </p:sp>
      <p:pic>
        <p:nvPicPr>
          <p:cNvPr id="5" name="Picture 4">
            <a:extLst>
              <a:ext uri="{FF2B5EF4-FFF2-40B4-BE49-F238E27FC236}">
                <a16:creationId xmlns:a16="http://schemas.microsoft.com/office/drawing/2014/main" id="{2645B60F-86AF-4743-BE94-0795092BE42A}"/>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4062" b="4244"/>
          <a:stretch/>
        </p:blipFill>
        <p:spPr>
          <a:xfrm flipH="1">
            <a:off x="6084168" y="549447"/>
            <a:ext cx="1403611" cy="1404840"/>
          </a:xfrm>
          <a:prstGeom prst="rect">
            <a:avLst/>
          </a:prstGeom>
        </p:spPr>
      </p:pic>
      <p:sp>
        <p:nvSpPr>
          <p:cNvPr id="29" name="TextBox 28">
            <a:extLst>
              <a:ext uri="{FF2B5EF4-FFF2-40B4-BE49-F238E27FC236}">
                <a16:creationId xmlns:a16="http://schemas.microsoft.com/office/drawing/2014/main" id="{390C9A6F-84C8-43B7-BF5B-2EB099ACD29C}"/>
              </a:ext>
            </a:extLst>
          </p:cNvPr>
          <p:cNvSpPr txBox="1"/>
          <p:nvPr/>
        </p:nvSpPr>
        <p:spPr>
          <a:xfrm>
            <a:off x="5652120" y="1955603"/>
            <a:ext cx="2377575" cy="707886"/>
          </a:xfrm>
          <a:prstGeom prst="rect">
            <a:avLst/>
          </a:prstGeom>
          <a:noFill/>
        </p:spPr>
        <p:txBody>
          <a:bodyPr wrap="none">
            <a:spAutoFit/>
          </a:bodyPr>
          <a:lstStyle/>
          <a:p>
            <a:pPr algn="ctr">
              <a:defRPr/>
            </a:pPr>
            <a:r>
              <a:rPr lang="en-US" sz="2000" dirty="0">
                <a:latin typeface="+mn-lt"/>
              </a:rPr>
              <a:t>Gabor (odd) function</a:t>
            </a:r>
          </a:p>
          <a:p>
            <a:pPr algn="ctr">
              <a:defRPr/>
            </a:pPr>
            <a:endParaRPr lang="en-GB" sz="2000" dirty="0">
              <a:latin typeface="+mn-lt"/>
            </a:endParaRPr>
          </a:p>
        </p:txBody>
      </p:sp>
      <p:pic>
        <p:nvPicPr>
          <p:cNvPr id="34" name="Picture 33">
            <a:extLst>
              <a:ext uri="{FF2B5EF4-FFF2-40B4-BE49-F238E27FC236}">
                <a16:creationId xmlns:a16="http://schemas.microsoft.com/office/drawing/2014/main" id="{3F525419-6D9C-41A0-A150-438400B846CA}"/>
              </a:ext>
            </a:extLst>
          </p:cNvPr>
          <p:cNvPicPr>
            <a:picLocks noChangeAspect="1"/>
          </p:cNvPicPr>
          <p:nvPr>
            <p:custDataLst>
              <p:tags r:id="rId1"/>
            </p:custDataLst>
          </p:nvPr>
        </p:nvPicPr>
        <p:blipFill>
          <a:blip r:embed="rId27" cstate="print">
            <a:extLst>
              <a:ext uri="{28A0092B-C50C-407E-A947-70E740481C1C}">
                <a14:useLocalDpi xmlns:a14="http://schemas.microsoft.com/office/drawing/2010/main" val="0"/>
              </a:ext>
            </a:extLst>
          </a:blip>
          <a:stretch>
            <a:fillRect/>
          </a:stretch>
        </p:blipFill>
        <p:spPr>
          <a:xfrm>
            <a:off x="2818590" y="2464682"/>
            <a:ext cx="3265578" cy="351204"/>
          </a:xfrm>
          <a:prstGeom prst="rect">
            <a:avLst/>
          </a:prstGeom>
        </p:spPr>
      </p:pic>
      <p:grpSp>
        <p:nvGrpSpPr>
          <p:cNvPr id="35" name="Group 34">
            <a:extLst>
              <a:ext uri="{FF2B5EF4-FFF2-40B4-BE49-F238E27FC236}">
                <a16:creationId xmlns:a16="http://schemas.microsoft.com/office/drawing/2014/main" id="{FF26537A-51D1-4F6A-95B3-1FDD71D90307}"/>
              </a:ext>
            </a:extLst>
          </p:cNvPr>
          <p:cNvGrpSpPr/>
          <p:nvPr/>
        </p:nvGrpSpPr>
        <p:grpSpPr>
          <a:xfrm>
            <a:off x="1623315" y="3506744"/>
            <a:ext cx="5872381" cy="982938"/>
            <a:chOff x="1623315" y="5101062"/>
            <a:chExt cx="5872381" cy="982938"/>
          </a:xfrm>
        </p:grpSpPr>
        <p:pic>
          <p:nvPicPr>
            <p:cNvPr id="36" name="Picture 35">
              <a:extLst>
                <a:ext uri="{FF2B5EF4-FFF2-40B4-BE49-F238E27FC236}">
                  <a16:creationId xmlns:a16="http://schemas.microsoft.com/office/drawing/2014/main" id="{79A2F6F1-8201-4C57-8852-0319ADB57CDC}"/>
                </a:ext>
              </a:extLst>
            </p:cNvPr>
            <p:cNvPicPr>
              <a:picLocks noChangeAspect="1"/>
            </p:cNvPicPr>
            <p:nvPr>
              <p:custDataLst>
                <p:tags r:id="rId3"/>
              </p:custDataLst>
            </p:nvPr>
          </p:nvPicPr>
          <p:blipFill>
            <a:blip r:embed="rId28" cstate="print">
              <a:extLst>
                <a:ext uri="{28A0092B-C50C-407E-A947-70E740481C1C}">
                  <a14:useLocalDpi xmlns:a14="http://schemas.microsoft.com/office/drawing/2010/main" val="0"/>
                </a:ext>
              </a:extLst>
            </a:blip>
            <a:stretch>
              <a:fillRect/>
            </a:stretch>
          </p:blipFill>
          <p:spPr>
            <a:xfrm>
              <a:off x="1623315" y="5101062"/>
              <a:ext cx="5872381" cy="622857"/>
            </a:xfrm>
            <a:prstGeom prst="rect">
              <a:avLst/>
            </a:prstGeom>
          </p:spPr>
        </p:pic>
        <p:pic>
          <p:nvPicPr>
            <p:cNvPr id="37" name="Picture 36">
              <a:extLst>
                <a:ext uri="{FF2B5EF4-FFF2-40B4-BE49-F238E27FC236}">
                  <a16:creationId xmlns:a16="http://schemas.microsoft.com/office/drawing/2014/main" id="{91FC221B-5304-4DDC-A2BE-E4EBA6DE8CDC}"/>
                </a:ext>
              </a:extLst>
            </p:cNvPr>
            <p:cNvPicPr>
              <a:picLocks noChangeAspect="1"/>
            </p:cNvPicPr>
            <p:nvPr>
              <p:custDataLst>
                <p:tags r:id="rId4"/>
              </p:custDataLst>
            </p:nvPr>
          </p:nvPicPr>
          <p:blipFill>
            <a:blip r:embed="rId29" cstate="print">
              <a:extLst>
                <a:ext uri="{28A0092B-C50C-407E-A947-70E740481C1C}">
                  <a14:useLocalDpi xmlns:a14="http://schemas.microsoft.com/office/drawing/2010/main" val="0"/>
                </a:ext>
              </a:extLst>
            </a:blip>
            <a:stretch>
              <a:fillRect/>
            </a:stretch>
          </p:blipFill>
          <p:spPr>
            <a:xfrm>
              <a:off x="5794825" y="5823243"/>
              <a:ext cx="274286" cy="215238"/>
            </a:xfrm>
            <a:prstGeom prst="rect">
              <a:avLst/>
            </a:prstGeom>
          </p:spPr>
        </p:pic>
        <p:pic>
          <p:nvPicPr>
            <p:cNvPr id="38" name="Picture 37">
              <a:extLst>
                <a:ext uri="{FF2B5EF4-FFF2-40B4-BE49-F238E27FC236}">
                  <a16:creationId xmlns:a16="http://schemas.microsoft.com/office/drawing/2014/main" id="{058B653D-14BF-43EF-945A-05784B68FD89}"/>
                </a:ext>
              </a:extLst>
            </p:cNvPr>
            <p:cNvPicPr>
              <a:picLocks noChangeAspect="1"/>
            </p:cNvPicPr>
            <p:nvPr>
              <p:custDataLst>
                <p:tags r:id="rId5"/>
              </p:custDataLst>
            </p:nvPr>
          </p:nvPicPr>
          <p:blipFill>
            <a:blip r:embed="rId30" cstate="print">
              <a:extLst>
                <a:ext uri="{28A0092B-C50C-407E-A947-70E740481C1C}">
                  <a14:useLocalDpi xmlns:a14="http://schemas.microsoft.com/office/drawing/2010/main" val="0"/>
                </a:ext>
              </a:extLst>
            </a:blip>
            <a:stretch>
              <a:fillRect/>
            </a:stretch>
          </p:blipFill>
          <p:spPr>
            <a:xfrm>
              <a:off x="3992433" y="5821143"/>
              <a:ext cx="563810" cy="262857"/>
            </a:xfrm>
            <a:prstGeom prst="rect">
              <a:avLst/>
            </a:prstGeom>
          </p:spPr>
        </p:pic>
      </p:grpSp>
      <p:pic>
        <p:nvPicPr>
          <p:cNvPr id="39" name="Picture 38">
            <a:extLst>
              <a:ext uri="{FF2B5EF4-FFF2-40B4-BE49-F238E27FC236}">
                <a16:creationId xmlns:a16="http://schemas.microsoft.com/office/drawing/2014/main" id="{DF485AA4-3DA4-490F-8417-9A64E7EC371F}"/>
              </a:ext>
            </a:extLst>
          </p:cNvPr>
          <p:cNvPicPr>
            <a:picLocks noChangeAspect="1"/>
          </p:cNvPicPr>
          <p:nvPr>
            <p:custDataLst>
              <p:tags r:id="rId2"/>
            </p:custDataLst>
          </p:nvPr>
        </p:nvPicPr>
        <p:blipFill>
          <a:blip r:embed="rId31" cstate="print">
            <a:extLst>
              <a:ext uri="{28A0092B-C50C-407E-A947-70E740481C1C}">
                <a14:useLocalDpi xmlns:a14="http://schemas.microsoft.com/office/drawing/2010/main" val="0"/>
              </a:ext>
            </a:extLst>
          </a:blip>
          <a:stretch>
            <a:fillRect/>
          </a:stretch>
        </p:blipFill>
        <p:spPr>
          <a:xfrm>
            <a:off x="3185689" y="2914682"/>
            <a:ext cx="2488231" cy="316368"/>
          </a:xfrm>
          <a:prstGeom prst="rect">
            <a:avLst/>
          </a:prstGeom>
        </p:spPr>
      </p:pic>
      <p:sp>
        <p:nvSpPr>
          <p:cNvPr id="40" name="Rectangle 39">
            <a:extLst>
              <a:ext uri="{FF2B5EF4-FFF2-40B4-BE49-F238E27FC236}">
                <a16:creationId xmlns:a16="http://schemas.microsoft.com/office/drawing/2014/main" id="{BCA487C0-FA39-497E-97BB-4CE95EA455EE}"/>
              </a:ext>
            </a:extLst>
          </p:cNvPr>
          <p:cNvSpPr/>
          <p:nvPr/>
        </p:nvSpPr>
        <p:spPr>
          <a:xfrm>
            <a:off x="1288475" y="2351640"/>
            <a:ext cx="6523885" cy="222804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TextBox 62">
            <a:extLst>
              <a:ext uri="{FF2B5EF4-FFF2-40B4-BE49-F238E27FC236}">
                <a16:creationId xmlns:a16="http://schemas.microsoft.com/office/drawing/2014/main" id="{36FA529C-14F3-47A4-97EF-5FA000D524C6}"/>
              </a:ext>
            </a:extLst>
          </p:cNvPr>
          <p:cNvSpPr txBox="1"/>
          <p:nvPr/>
        </p:nvSpPr>
        <p:spPr>
          <a:xfrm>
            <a:off x="440447" y="6059200"/>
            <a:ext cx="2656817" cy="400110"/>
          </a:xfrm>
          <a:prstGeom prst="rect">
            <a:avLst/>
          </a:prstGeom>
          <a:noFill/>
        </p:spPr>
        <p:txBody>
          <a:bodyPr wrap="none">
            <a:spAutoFit/>
          </a:bodyPr>
          <a:lstStyle/>
          <a:p>
            <a:pPr algn="ctr">
              <a:defRPr/>
            </a:pPr>
            <a:r>
              <a:rPr lang="en-US" sz="2000" dirty="0">
                <a:latin typeface="+mn-lt"/>
              </a:rPr>
              <a:t>Set of receptive profiles</a:t>
            </a:r>
          </a:p>
        </p:txBody>
      </p:sp>
    </p:spTree>
    <p:extLst>
      <p:ext uri="{BB962C8B-B14F-4D97-AF65-F5344CB8AC3E}">
        <p14:creationId xmlns:p14="http://schemas.microsoft.com/office/powerpoint/2010/main" val="3990017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9BAB8E5-A010-4700-85E7-6412213542E0}"/>
              </a:ext>
            </a:extLst>
          </p:cNvPr>
          <p:cNvGrpSpPr>
            <a:grpSpLocks noChangeAspect="1"/>
          </p:cNvGrpSpPr>
          <p:nvPr/>
        </p:nvGrpSpPr>
        <p:grpSpPr>
          <a:xfrm>
            <a:off x="1655676" y="3297216"/>
            <a:ext cx="5732651" cy="3479639"/>
            <a:chOff x="2518248" y="4435940"/>
            <a:chExt cx="4123752" cy="2503060"/>
          </a:xfrm>
        </p:grpSpPr>
        <p:pic>
          <p:nvPicPr>
            <p:cNvPr id="142" name="Picture 141">
              <a:extLst>
                <a:ext uri="{FF2B5EF4-FFF2-40B4-BE49-F238E27FC236}">
                  <a16:creationId xmlns:a16="http://schemas.microsoft.com/office/drawing/2014/main" id="{ACC4963C-487C-4CD3-934E-76947DD6B86F}"/>
                </a:ext>
              </a:extLst>
            </p:cNvPr>
            <p:cNvPicPr>
              <a:picLocks noChangeAspect="1"/>
            </p:cNvPicPr>
            <p:nvPr/>
          </p:nvPicPr>
          <p:blipFill>
            <a:blip r:embed="rId14"/>
            <a:stretch>
              <a:fillRect/>
            </a:stretch>
          </p:blipFill>
          <p:spPr>
            <a:xfrm>
              <a:off x="2518248" y="4435940"/>
              <a:ext cx="4078752" cy="2503060"/>
            </a:xfrm>
            <a:prstGeom prst="rect">
              <a:avLst/>
            </a:prstGeom>
          </p:spPr>
        </p:pic>
        <p:grpSp>
          <p:nvGrpSpPr>
            <p:cNvPr id="2" name="Group 1">
              <a:extLst>
                <a:ext uri="{FF2B5EF4-FFF2-40B4-BE49-F238E27FC236}">
                  <a16:creationId xmlns:a16="http://schemas.microsoft.com/office/drawing/2014/main" id="{FC9254A5-260C-4F7F-B290-B601902616CD}"/>
                </a:ext>
              </a:extLst>
            </p:cNvPr>
            <p:cNvGrpSpPr/>
            <p:nvPr/>
          </p:nvGrpSpPr>
          <p:grpSpPr>
            <a:xfrm>
              <a:off x="2760411" y="5638928"/>
              <a:ext cx="3881589" cy="1047764"/>
              <a:chOff x="2760411" y="5638928"/>
              <a:chExt cx="3881589" cy="1047764"/>
            </a:xfrm>
          </p:grpSpPr>
          <p:pic>
            <p:nvPicPr>
              <p:cNvPr id="143" name="Picture 142">
                <a:extLst>
                  <a:ext uri="{FF2B5EF4-FFF2-40B4-BE49-F238E27FC236}">
                    <a16:creationId xmlns:a16="http://schemas.microsoft.com/office/drawing/2014/main" id="{7984C0DC-5F48-457E-982E-3FEE0568F8B5}"/>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760411" y="5638928"/>
                <a:ext cx="73523" cy="124727"/>
              </a:xfrm>
              <a:prstGeom prst="rect">
                <a:avLst/>
              </a:prstGeom>
            </p:spPr>
          </p:pic>
          <p:grpSp>
            <p:nvGrpSpPr>
              <p:cNvPr id="124" name="Group 123">
                <a:extLst>
                  <a:ext uri="{FF2B5EF4-FFF2-40B4-BE49-F238E27FC236}">
                    <a16:creationId xmlns:a16="http://schemas.microsoft.com/office/drawing/2014/main" id="{33BF9599-58DB-4388-AF7C-12EF1EA0F225}"/>
                  </a:ext>
                </a:extLst>
              </p:cNvPr>
              <p:cNvGrpSpPr/>
              <p:nvPr/>
            </p:nvGrpSpPr>
            <p:grpSpPr>
              <a:xfrm>
                <a:off x="2801217" y="5728496"/>
                <a:ext cx="370494" cy="416630"/>
                <a:chOff x="4218994" y="4261923"/>
                <a:chExt cx="430007" cy="483553"/>
              </a:xfrm>
            </p:grpSpPr>
            <p:pic>
              <p:nvPicPr>
                <p:cNvPr id="135" name="Picture 134">
                  <a:extLst>
                    <a:ext uri="{FF2B5EF4-FFF2-40B4-BE49-F238E27FC236}">
                      <a16:creationId xmlns:a16="http://schemas.microsoft.com/office/drawing/2014/main" id="{AE33A820-8CE7-465C-8AD4-A4D26AF38E47}"/>
                    </a:ext>
                  </a:extLst>
                </p:cNvPr>
                <p:cNvPicPr>
                  <a:picLocks noChangeAspect="1"/>
                </p:cNvPicPr>
                <p:nvPr>
                  <p:custDataLst>
                    <p:tags r:id="rId10"/>
                  </p:custDataLst>
                </p:nvPr>
              </p:nvPicPr>
              <p:blipFill>
                <a:blip r:embed="rId16" cstate="print">
                  <a:extLst>
                    <a:ext uri="{28A0092B-C50C-407E-A947-70E740481C1C}">
                      <a14:useLocalDpi xmlns:a14="http://schemas.microsoft.com/office/drawing/2010/main" val="0"/>
                    </a:ext>
                  </a:extLst>
                </a:blip>
                <a:stretch>
                  <a:fillRect/>
                </a:stretch>
              </p:blipFill>
              <p:spPr>
                <a:xfrm>
                  <a:off x="4546906" y="4654047"/>
                  <a:ext cx="102095" cy="91429"/>
                </a:xfrm>
                <a:prstGeom prst="rect">
                  <a:avLst/>
                </a:prstGeom>
              </p:spPr>
            </p:pic>
            <p:sp>
              <p:nvSpPr>
                <p:cNvPr id="136" name="Rectangle 135">
                  <a:extLst>
                    <a:ext uri="{FF2B5EF4-FFF2-40B4-BE49-F238E27FC236}">
                      <a16:creationId xmlns:a16="http://schemas.microsoft.com/office/drawing/2014/main" id="{92C2216A-18DF-4883-9B96-EBB3B393B10C}"/>
                    </a:ext>
                  </a:extLst>
                </p:cNvPr>
                <p:cNvSpPr/>
                <p:nvPr/>
              </p:nvSpPr>
              <p:spPr>
                <a:xfrm>
                  <a:off x="4225925" y="4295775"/>
                  <a:ext cx="96000" cy="346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7" name="Rectangle 136">
                  <a:extLst>
                    <a:ext uri="{FF2B5EF4-FFF2-40B4-BE49-F238E27FC236}">
                      <a16:creationId xmlns:a16="http://schemas.microsoft.com/office/drawing/2014/main" id="{EC44EFF7-062E-47B0-882D-D8CDF377BF0F}"/>
                    </a:ext>
                  </a:extLst>
                </p:cNvPr>
                <p:cNvSpPr/>
                <p:nvPr/>
              </p:nvSpPr>
              <p:spPr>
                <a:xfrm>
                  <a:off x="4218994" y="4452469"/>
                  <a:ext cx="333956" cy="145198"/>
                </a:xfrm>
                <a:prstGeom prst="rect">
                  <a:avLst/>
                </a:prstGeom>
                <a:solidFill>
                  <a:schemeClr val="bg1"/>
                </a:solidFill>
                <a:ln>
                  <a:no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8" name="Straight Arrow Connector 137">
                  <a:extLst>
                    <a:ext uri="{FF2B5EF4-FFF2-40B4-BE49-F238E27FC236}">
                      <a16:creationId xmlns:a16="http://schemas.microsoft.com/office/drawing/2014/main" id="{9183CC2D-9116-4C05-93CF-7F32AB84FD2D}"/>
                    </a:ext>
                  </a:extLst>
                </p:cNvPr>
                <p:cNvCxnSpPr>
                  <a:cxnSpLocks/>
                  <a:endCxn id="136" idx="0"/>
                </p:cNvCxnSpPr>
                <p:nvPr/>
              </p:nvCxnSpPr>
              <p:spPr>
                <a:xfrm flipV="1">
                  <a:off x="4273925" y="4295775"/>
                  <a:ext cx="0" cy="3460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3F28A490-FCA0-4A62-809A-E4906953822C}"/>
                    </a:ext>
                  </a:extLst>
                </p:cNvPr>
                <p:cNvCxnSpPr>
                  <a:cxnSpLocks/>
                </p:cNvCxnSpPr>
                <p:nvPr/>
              </p:nvCxnSpPr>
              <p:spPr>
                <a:xfrm flipV="1">
                  <a:off x="4268289" y="4459051"/>
                  <a:ext cx="325728" cy="17992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20D18C32-88D9-4663-88DC-501D87AD80CD}"/>
                    </a:ext>
                  </a:extLst>
                </p:cNvPr>
                <p:cNvCxnSpPr>
                  <a:cxnSpLocks/>
                </p:cNvCxnSpPr>
                <p:nvPr/>
              </p:nvCxnSpPr>
              <p:spPr>
                <a:xfrm>
                  <a:off x="4269883" y="4624616"/>
                  <a:ext cx="274429" cy="7514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41" name="Picture 140">
                  <a:extLst>
                    <a:ext uri="{FF2B5EF4-FFF2-40B4-BE49-F238E27FC236}">
                      <a16:creationId xmlns:a16="http://schemas.microsoft.com/office/drawing/2014/main" id="{B717EC57-F6FA-4E1A-9A1A-04179BBB6AE9}"/>
                    </a:ext>
                  </a:extLst>
                </p:cNvPr>
                <p:cNvPicPr>
                  <a:picLocks noChangeAspect="1"/>
                </p:cNvPicPr>
                <p:nvPr>
                  <p:custDataLst>
                    <p:tags r:id="rId11"/>
                  </p:custDataLst>
                </p:nvPr>
              </p:nvPicPr>
              <p:blipFill>
                <a:blip r:embed="rId17" cstate="print">
                  <a:extLst>
                    <a:ext uri="{28A0092B-C50C-407E-A947-70E740481C1C}">
                      <a14:useLocalDpi xmlns:a14="http://schemas.microsoft.com/office/drawing/2010/main" val="0"/>
                    </a:ext>
                  </a:extLst>
                </a:blip>
                <a:stretch>
                  <a:fillRect/>
                </a:stretch>
              </p:blipFill>
              <p:spPr>
                <a:xfrm>
                  <a:off x="4459343" y="4261923"/>
                  <a:ext cx="96000" cy="131048"/>
                </a:xfrm>
                <a:prstGeom prst="rect">
                  <a:avLst/>
                </a:prstGeom>
              </p:spPr>
            </p:pic>
          </p:grpSp>
          <p:sp>
            <p:nvSpPr>
              <p:cNvPr id="125" name="Oval 124">
                <a:extLst>
                  <a:ext uri="{FF2B5EF4-FFF2-40B4-BE49-F238E27FC236}">
                    <a16:creationId xmlns:a16="http://schemas.microsoft.com/office/drawing/2014/main" id="{612B356D-1108-427F-A24C-ABA953549D3B}"/>
                  </a:ext>
                </a:extLst>
              </p:cNvPr>
              <p:cNvSpPr/>
              <p:nvPr/>
            </p:nvSpPr>
            <p:spPr>
              <a:xfrm>
                <a:off x="3181495" y="5938339"/>
                <a:ext cx="183431" cy="136253"/>
              </a:xfrm>
              <a:prstGeom prst="ellipse">
                <a:avLst/>
              </a:prstGeom>
              <a:noFill/>
              <a:ln>
                <a:solidFill>
                  <a:srgbClr val="FF0000"/>
                </a:solidFill>
              </a:ln>
              <a:scene3d>
                <a:camera prst="orthographicFront">
                  <a:rot lat="33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9" name="Picture 148">
                <a:extLst>
                  <a:ext uri="{FF2B5EF4-FFF2-40B4-BE49-F238E27FC236}">
                    <a16:creationId xmlns:a16="http://schemas.microsoft.com/office/drawing/2014/main" id="{1B7CD704-933C-4D98-9303-BC579805059E}"/>
                  </a:ext>
                </a:extLst>
              </p:cNvPr>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3379734" y="5807808"/>
                <a:ext cx="274286" cy="215238"/>
              </a:xfrm>
              <a:prstGeom prst="rect">
                <a:avLst/>
              </a:prstGeom>
            </p:spPr>
          </p:pic>
          <p:sp>
            <p:nvSpPr>
              <p:cNvPr id="127" name="Oval 126">
                <a:extLst>
                  <a:ext uri="{FF2B5EF4-FFF2-40B4-BE49-F238E27FC236}">
                    <a16:creationId xmlns:a16="http://schemas.microsoft.com/office/drawing/2014/main" id="{24B8508F-A324-4293-B6A1-59442BB3CE8F}"/>
                  </a:ext>
                </a:extLst>
              </p:cNvPr>
              <p:cNvSpPr/>
              <p:nvPr/>
            </p:nvSpPr>
            <p:spPr>
              <a:xfrm>
                <a:off x="4398960" y="6337735"/>
                <a:ext cx="166756" cy="136253"/>
              </a:xfrm>
              <a:prstGeom prst="ellipse">
                <a:avLst/>
              </a:prstGeom>
              <a:noFill/>
              <a:ln>
                <a:solidFill>
                  <a:schemeClr val="tx1"/>
                </a:solidFill>
              </a:ln>
              <a:scene3d>
                <a:camera prst="orthographicFront">
                  <a:rot lat="33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8" name="Oval 127">
                <a:extLst>
                  <a:ext uri="{FF2B5EF4-FFF2-40B4-BE49-F238E27FC236}">
                    <a16:creationId xmlns:a16="http://schemas.microsoft.com/office/drawing/2014/main" id="{93F3E7ED-E86B-4E45-ADB0-B0C9C6C09296}"/>
                  </a:ext>
                </a:extLst>
              </p:cNvPr>
              <p:cNvSpPr/>
              <p:nvPr/>
            </p:nvSpPr>
            <p:spPr>
              <a:xfrm>
                <a:off x="4393357" y="5964327"/>
                <a:ext cx="183431" cy="136253"/>
              </a:xfrm>
              <a:prstGeom prst="ellipse">
                <a:avLst/>
              </a:prstGeom>
              <a:noFill/>
              <a:ln w="38100">
                <a:solidFill>
                  <a:schemeClr val="accent6">
                    <a:lumMod val="75000"/>
                  </a:schemeClr>
                </a:solidFill>
              </a:ln>
              <a:scene3d>
                <a:camera prst="orthographicFront">
                  <a:rot lat="33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9" name="Straight Arrow Connector 128">
                <a:extLst>
                  <a:ext uri="{FF2B5EF4-FFF2-40B4-BE49-F238E27FC236}">
                    <a16:creationId xmlns:a16="http://schemas.microsoft.com/office/drawing/2014/main" id="{D0722078-4807-4084-B446-82EFA0C53E81}"/>
                  </a:ext>
                </a:extLst>
              </p:cNvPr>
              <p:cNvCxnSpPr>
                <a:cxnSpLocks/>
              </p:cNvCxnSpPr>
              <p:nvPr/>
            </p:nvCxnSpPr>
            <p:spPr>
              <a:xfrm>
                <a:off x="3322489" y="6039701"/>
                <a:ext cx="1205700" cy="377692"/>
              </a:xfrm>
              <a:prstGeom prst="straightConnector1">
                <a:avLst/>
              </a:prstGeom>
              <a:ln w="38100">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1" name="Freeform: Shape 130">
                <a:extLst>
                  <a:ext uri="{FF2B5EF4-FFF2-40B4-BE49-F238E27FC236}">
                    <a16:creationId xmlns:a16="http://schemas.microsoft.com/office/drawing/2014/main" id="{4F3E06C3-69BB-4609-8E07-26DEA92C8B78}"/>
                  </a:ext>
                </a:extLst>
              </p:cNvPr>
              <p:cNvSpPr/>
              <p:nvPr/>
            </p:nvSpPr>
            <p:spPr>
              <a:xfrm>
                <a:off x="4534802" y="6028367"/>
                <a:ext cx="274204" cy="382982"/>
              </a:xfrm>
              <a:custGeom>
                <a:avLst/>
                <a:gdLst>
                  <a:gd name="connsiteX0" fmla="*/ 0 w 318250"/>
                  <a:gd name="connsiteY0" fmla="*/ 444500 h 444500"/>
                  <a:gd name="connsiteX1" fmla="*/ 136525 w 318250"/>
                  <a:gd name="connsiteY1" fmla="*/ 415925 h 444500"/>
                  <a:gd name="connsiteX2" fmla="*/ 260350 w 318250"/>
                  <a:gd name="connsiteY2" fmla="*/ 330200 h 444500"/>
                  <a:gd name="connsiteX3" fmla="*/ 307975 w 318250"/>
                  <a:gd name="connsiteY3" fmla="*/ 260350 h 444500"/>
                  <a:gd name="connsiteX4" fmla="*/ 317500 w 318250"/>
                  <a:gd name="connsiteY4" fmla="*/ 200025 h 444500"/>
                  <a:gd name="connsiteX5" fmla="*/ 295275 w 318250"/>
                  <a:gd name="connsiteY5" fmla="*/ 130175 h 444500"/>
                  <a:gd name="connsiteX6" fmla="*/ 244475 w 318250"/>
                  <a:gd name="connsiteY6" fmla="*/ 79375 h 444500"/>
                  <a:gd name="connsiteX7" fmla="*/ 155575 w 318250"/>
                  <a:gd name="connsiteY7" fmla="*/ 31750 h 444500"/>
                  <a:gd name="connsiteX8" fmla="*/ 66675 w 318250"/>
                  <a:gd name="connsiteY8" fmla="*/ 0 h 444500"/>
                  <a:gd name="connsiteX9" fmla="*/ 66675 w 318250"/>
                  <a:gd name="connsiteY9" fmla="*/ 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250" h="444500">
                    <a:moveTo>
                      <a:pt x="0" y="444500"/>
                    </a:moveTo>
                    <a:cubicBezTo>
                      <a:pt x="46566" y="439737"/>
                      <a:pt x="93133" y="434975"/>
                      <a:pt x="136525" y="415925"/>
                    </a:cubicBezTo>
                    <a:cubicBezTo>
                      <a:pt x="179917" y="396875"/>
                      <a:pt x="231775" y="356129"/>
                      <a:pt x="260350" y="330200"/>
                    </a:cubicBezTo>
                    <a:cubicBezTo>
                      <a:pt x="288925" y="304271"/>
                      <a:pt x="298450" y="282046"/>
                      <a:pt x="307975" y="260350"/>
                    </a:cubicBezTo>
                    <a:cubicBezTo>
                      <a:pt x="317500" y="238654"/>
                      <a:pt x="319617" y="221721"/>
                      <a:pt x="317500" y="200025"/>
                    </a:cubicBezTo>
                    <a:cubicBezTo>
                      <a:pt x="315383" y="178329"/>
                      <a:pt x="307446" y="150283"/>
                      <a:pt x="295275" y="130175"/>
                    </a:cubicBezTo>
                    <a:cubicBezTo>
                      <a:pt x="283104" y="110067"/>
                      <a:pt x="267758" y="95779"/>
                      <a:pt x="244475" y="79375"/>
                    </a:cubicBezTo>
                    <a:cubicBezTo>
                      <a:pt x="221192" y="62971"/>
                      <a:pt x="185208" y="44979"/>
                      <a:pt x="155575" y="31750"/>
                    </a:cubicBezTo>
                    <a:cubicBezTo>
                      <a:pt x="125942" y="18521"/>
                      <a:pt x="66675" y="0"/>
                      <a:pt x="66675" y="0"/>
                    </a:cubicBezTo>
                    <a:lnTo>
                      <a:pt x="66675" y="0"/>
                    </a:lnTo>
                  </a:path>
                </a:pathLst>
              </a:custGeom>
              <a:noFill/>
              <a:ln w="38100">
                <a:solidFill>
                  <a:schemeClr val="accent6"/>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7">
                <a:extLst>
                  <a:ext uri="{FF2B5EF4-FFF2-40B4-BE49-F238E27FC236}">
                    <a16:creationId xmlns:a16="http://schemas.microsoft.com/office/drawing/2014/main" id="{E4B78E9A-3B15-4538-90E0-EE934E54E621}"/>
                  </a:ext>
                </a:extLst>
              </p:cNvPr>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4212000" y="6482502"/>
                <a:ext cx="431238" cy="204190"/>
              </a:xfrm>
              <a:prstGeom prst="rect">
                <a:avLst/>
              </a:prstGeom>
            </p:spPr>
          </p:pic>
          <p:pic>
            <p:nvPicPr>
              <p:cNvPr id="10" name="Picture 9">
                <a:extLst>
                  <a:ext uri="{FF2B5EF4-FFF2-40B4-BE49-F238E27FC236}">
                    <a16:creationId xmlns:a16="http://schemas.microsoft.com/office/drawing/2014/main" id="{07EF8D75-8FB5-4EBA-9E96-92F4824B1639}"/>
                  </a:ext>
                </a:extLst>
              </p:cNvPr>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4833421" y="6186407"/>
                <a:ext cx="85333" cy="144762"/>
              </a:xfrm>
              <a:prstGeom prst="rect">
                <a:avLst/>
              </a:prstGeom>
            </p:spPr>
          </p:pic>
          <p:pic>
            <p:nvPicPr>
              <p:cNvPr id="6" name="Picture 5">
                <a:extLst>
                  <a:ext uri="{FF2B5EF4-FFF2-40B4-BE49-F238E27FC236}">
                    <a16:creationId xmlns:a16="http://schemas.microsoft.com/office/drawing/2014/main" id="{5C6889E4-F32E-41B2-91CF-4602663C962E}"/>
                  </a:ext>
                </a:extLst>
              </p:cNvPr>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3951048" y="5987530"/>
                <a:ext cx="620952" cy="247619"/>
              </a:xfrm>
              <a:prstGeom prst="rect">
                <a:avLst/>
              </a:prstGeom>
            </p:spPr>
          </p:pic>
          <p:pic>
            <p:nvPicPr>
              <p:cNvPr id="3" name="Picture 2">
                <a:extLst>
                  <a:ext uri="{FF2B5EF4-FFF2-40B4-BE49-F238E27FC236}">
                    <a16:creationId xmlns:a16="http://schemas.microsoft.com/office/drawing/2014/main" id="{0ECACC1C-8A22-4867-AD57-53B9CA784A14}"/>
                  </a:ext>
                </a:extLst>
              </p:cNvPr>
              <p:cNvPicPr>
                <a:picLocks noChangeAspect="1"/>
              </p:cNvPicPr>
              <p:nvPr>
                <p:custDataLst>
                  <p:tags r:id="rId9"/>
                </p:custDataLst>
              </p:nvPr>
            </p:nvPicPr>
            <p:blipFill>
              <a:blip r:embed="rId22" cstate="print">
                <a:extLst>
                  <a:ext uri="{28A0092B-C50C-407E-A947-70E740481C1C}">
                    <a14:useLocalDpi xmlns:a14="http://schemas.microsoft.com/office/drawing/2010/main" val="0"/>
                  </a:ext>
                </a:extLst>
              </a:blip>
              <a:stretch>
                <a:fillRect/>
              </a:stretch>
            </p:blipFill>
            <p:spPr>
              <a:xfrm>
                <a:off x="5767714" y="6393864"/>
                <a:ext cx="874286" cy="211429"/>
              </a:xfrm>
              <a:prstGeom prst="rect">
                <a:avLst/>
              </a:prstGeom>
            </p:spPr>
          </p:pic>
        </p:grpSp>
      </p:grpSp>
      <p:sp>
        <p:nvSpPr>
          <p:cNvPr id="49" name="Rectangle 4">
            <a:extLst>
              <a:ext uri="{FF2B5EF4-FFF2-40B4-BE49-F238E27FC236}">
                <a16:creationId xmlns:a16="http://schemas.microsoft.com/office/drawing/2014/main" id="{9EBB71E4-5DBC-40EB-8741-D82147A4C1F4}"/>
              </a:ext>
            </a:extLst>
          </p:cNvPr>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Cortical models of visual perception</a:t>
            </a:r>
            <a:endParaRPr lang="en-US" sz="3200" dirty="0">
              <a:solidFill>
                <a:schemeClr val="accent1"/>
              </a:solidFill>
              <a:latin typeface="+mj-lt"/>
            </a:endParaRPr>
          </a:p>
        </p:txBody>
      </p:sp>
      <p:sp>
        <p:nvSpPr>
          <p:cNvPr id="52" name="TextBox 51">
            <a:extLst>
              <a:ext uri="{FF2B5EF4-FFF2-40B4-BE49-F238E27FC236}">
                <a16:creationId xmlns:a16="http://schemas.microsoft.com/office/drawing/2014/main" id="{895939A4-52F6-4DB3-AF7F-4564A5349348}"/>
              </a:ext>
            </a:extLst>
          </p:cNvPr>
          <p:cNvSpPr txBox="1"/>
          <p:nvPr/>
        </p:nvSpPr>
        <p:spPr>
          <a:xfrm>
            <a:off x="497728" y="955082"/>
            <a:ext cx="1662464" cy="400110"/>
          </a:xfrm>
          <a:prstGeom prst="rect">
            <a:avLst/>
          </a:prstGeom>
          <a:noFill/>
        </p:spPr>
        <p:txBody>
          <a:bodyPr wrap="square" rtlCol="0">
            <a:spAutoFit/>
          </a:bodyPr>
          <a:lstStyle/>
          <a:p>
            <a:pPr marL="342900" indent="-342900">
              <a:buClr>
                <a:schemeClr val="tx2"/>
              </a:buClr>
              <a:buFont typeface="Arial" panose="020B0604020202020204" pitchFamily="34" charset="0"/>
              <a:buChar char="•"/>
            </a:pPr>
            <a:r>
              <a:rPr lang="it-IT" sz="2000" dirty="0"/>
              <a:t> </a:t>
            </a:r>
          </a:p>
        </p:txBody>
      </p:sp>
      <p:sp>
        <p:nvSpPr>
          <p:cNvPr id="53" name="TextBox 52">
            <a:extLst>
              <a:ext uri="{FF2B5EF4-FFF2-40B4-BE49-F238E27FC236}">
                <a16:creationId xmlns:a16="http://schemas.microsoft.com/office/drawing/2014/main" id="{72EDD8B5-4425-4317-9DAE-0A552B66BC8A}"/>
              </a:ext>
            </a:extLst>
          </p:cNvPr>
          <p:cNvSpPr txBox="1"/>
          <p:nvPr/>
        </p:nvSpPr>
        <p:spPr>
          <a:xfrm>
            <a:off x="504008" y="1879682"/>
            <a:ext cx="1662464" cy="400110"/>
          </a:xfrm>
          <a:prstGeom prst="rect">
            <a:avLst/>
          </a:prstGeom>
          <a:noFill/>
        </p:spPr>
        <p:txBody>
          <a:bodyPr wrap="square" rtlCol="0">
            <a:spAutoFit/>
          </a:bodyPr>
          <a:lstStyle/>
          <a:p>
            <a:pPr marL="342900" indent="-342900">
              <a:buClr>
                <a:schemeClr val="tx2"/>
              </a:buClr>
              <a:buFont typeface="Arial" panose="020B0604020202020204" pitchFamily="34" charset="0"/>
              <a:buChar char="•"/>
            </a:pPr>
            <a:r>
              <a:rPr lang="it-IT" sz="2000" dirty="0"/>
              <a:t> </a:t>
            </a:r>
          </a:p>
        </p:txBody>
      </p:sp>
      <p:pic>
        <p:nvPicPr>
          <p:cNvPr id="56" name="Picture 55">
            <a:extLst>
              <a:ext uri="{FF2B5EF4-FFF2-40B4-BE49-F238E27FC236}">
                <a16:creationId xmlns:a16="http://schemas.microsoft.com/office/drawing/2014/main" id="{21316C61-9167-4E4C-BDF3-9278FDB67B13}"/>
              </a:ext>
            </a:extLst>
          </p:cNvPr>
          <p:cNvPicPr>
            <a:picLocks noChangeAspect="1"/>
          </p:cNvPicPr>
          <p:nvPr>
            <p:custDataLst>
              <p:tags r:id="rId1"/>
            </p:custDataLst>
          </p:nvPr>
        </p:nvPicPr>
        <p:blipFill>
          <a:blip r:embed="rId23" cstate="print">
            <a:extLst>
              <a:ext uri="{28A0092B-C50C-407E-A947-70E740481C1C}">
                <a14:useLocalDpi xmlns:a14="http://schemas.microsoft.com/office/drawing/2010/main" val="0"/>
              </a:ext>
            </a:extLst>
          </a:blip>
          <a:stretch>
            <a:fillRect/>
          </a:stretch>
        </p:blipFill>
        <p:spPr>
          <a:xfrm>
            <a:off x="932714" y="1034515"/>
            <a:ext cx="3594286" cy="255238"/>
          </a:xfrm>
          <a:prstGeom prst="rect">
            <a:avLst/>
          </a:prstGeom>
        </p:spPr>
      </p:pic>
      <p:pic>
        <p:nvPicPr>
          <p:cNvPr id="57" name="Picture 56">
            <a:extLst>
              <a:ext uri="{FF2B5EF4-FFF2-40B4-BE49-F238E27FC236}">
                <a16:creationId xmlns:a16="http://schemas.microsoft.com/office/drawing/2014/main" id="{E1BA849D-9E72-437F-BFD7-93C049C36937}"/>
              </a:ext>
            </a:extLst>
          </p:cNvPr>
          <p:cNvPicPr>
            <a:picLocks noChangeAspect="1"/>
          </p:cNvPicPr>
          <p:nvPr>
            <p:custDataLst>
              <p:tags r:id="rId2"/>
            </p:custDataLst>
          </p:nvPr>
        </p:nvPicPr>
        <p:blipFill>
          <a:blip r:embed="rId24" cstate="print">
            <a:extLst>
              <a:ext uri="{28A0092B-C50C-407E-A947-70E740481C1C}">
                <a14:useLocalDpi xmlns:a14="http://schemas.microsoft.com/office/drawing/2010/main" val="0"/>
              </a:ext>
            </a:extLst>
          </a:blip>
          <a:stretch>
            <a:fillRect/>
          </a:stretch>
        </p:blipFill>
        <p:spPr>
          <a:xfrm>
            <a:off x="953905" y="2002571"/>
            <a:ext cx="6678095" cy="255238"/>
          </a:xfrm>
          <a:prstGeom prst="rect">
            <a:avLst/>
          </a:prstGeom>
        </p:spPr>
      </p:pic>
      <p:sp>
        <p:nvSpPr>
          <p:cNvPr id="58" name="Rectangle 57">
            <a:extLst>
              <a:ext uri="{FF2B5EF4-FFF2-40B4-BE49-F238E27FC236}">
                <a16:creationId xmlns:a16="http://schemas.microsoft.com/office/drawing/2014/main" id="{F6392B55-9DDF-4D9B-80C1-FE0873968BF1}"/>
              </a:ext>
            </a:extLst>
          </p:cNvPr>
          <p:cNvSpPr/>
          <p:nvPr/>
        </p:nvSpPr>
        <p:spPr>
          <a:xfrm>
            <a:off x="432000" y="877202"/>
            <a:ext cx="8270844" cy="252307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TextBox 59">
            <a:extLst>
              <a:ext uri="{FF2B5EF4-FFF2-40B4-BE49-F238E27FC236}">
                <a16:creationId xmlns:a16="http://schemas.microsoft.com/office/drawing/2014/main" id="{9ED943E6-55CC-483D-90D9-3732EF54AA86}"/>
              </a:ext>
            </a:extLst>
          </p:cNvPr>
          <p:cNvSpPr txBox="1"/>
          <p:nvPr/>
        </p:nvSpPr>
        <p:spPr>
          <a:xfrm>
            <a:off x="536479" y="2816932"/>
            <a:ext cx="1662464" cy="400110"/>
          </a:xfrm>
          <a:prstGeom prst="rect">
            <a:avLst/>
          </a:prstGeom>
          <a:noFill/>
        </p:spPr>
        <p:txBody>
          <a:bodyPr wrap="square" rtlCol="0">
            <a:spAutoFit/>
          </a:bodyPr>
          <a:lstStyle/>
          <a:p>
            <a:pPr marL="342900" indent="-342900">
              <a:buClr>
                <a:schemeClr val="tx2"/>
              </a:buClr>
              <a:buFont typeface="Arial" panose="020B0604020202020204" pitchFamily="34" charset="0"/>
              <a:buChar char="•"/>
            </a:pPr>
            <a:r>
              <a:rPr lang="it-IT" sz="2000" dirty="0"/>
              <a:t> </a:t>
            </a:r>
          </a:p>
        </p:txBody>
      </p:sp>
      <p:pic>
        <p:nvPicPr>
          <p:cNvPr id="5" name="Picture 4">
            <a:extLst>
              <a:ext uri="{FF2B5EF4-FFF2-40B4-BE49-F238E27FC236}">
                <a16:creationId xmlns:a16="http://schemas.microsoft.com/office/drawing/2014/main" id="{FE38AC15-8A0F-4F3F-B906-A653C6E4808C}"/>
              </a:ext>
            </a:extLst>
          </p:cNvPr>
          <p:cNvPicPr>
            <a:picLocks noChangeAspect="1"/>
          </p:cNvPicPr>
          <p:nvPr>
            <p:custDataLst>
              <p:tags r:id="rId3"/>
            </p:custDataLst>
          </p:nvPr>
        </p:nvPicPr>
        <p:blipFill>
          <a:blip r:embed="rId25" cstate="print">
            <a:extLst>
              <a:ext uri="{28A0092B-C50C-407E-A947-70E740481C1C}">
                <a14:useLocalDpi xmlns:a14="http://schemas.microsoft.com/office/drawing/2010/main" val="0"/>
              </a:ext>
            </a:extLst>
          </a:blip>
          <a:stretch>
            <a:fillRect/>
          </a:stretch>
        </p:blipFill>
        <p:spPr>
          <a:xfrm>
            <a:off x="959480" y="2933966"/>
            <a:ext cx="7500952" cy="255238"/>
          </a:xfrm>
          <a:prstGeom prst="rect">
            <a:avLst/>
          </a:prstGeom>
        </p:spPr>
      </p:pic>
      <p:sp>
        <p:nvSpPr>
          <p:cNvPr id="34" name="TextBox 33">
            <a:extLst>
              <a:ext uri="{FF2B5EF4-FFF2-40B4-BE49-F238E27FC236}">
                <a16:creationId xmlns:a16="http://schemas.microsoft.com/office/drawing/2014/main" id="{5F43CFA6-F4E3-4E26-AEE7-A71D594ED864}"/>
              </a:ext>
            </a:extLst>
          </p:cNvPr>
          <p:cNvSpPr txBox="1"/>
          <p:nvPr/>
        </p:nvSpPr>
        <p:spPr>
          <a:xfrm>
            <a:off x="440447" y="6059200"/>
            <a:ext cx="2656817" cy="400110"/>
          </a:xfrm>
          <a:prstGeom prst="rect">
            <a:avLst/>
          </a:prstGeom>
          <a:noFill/>
        </p:spPr>
        <p:txBody>
          <a:bodyPr wrap="none">
            <a:spAutoFit/>
          </a:bodyPr>
          <a:lstStyle/>
          <a:p>
            <a:pPr algn="ctr">
              <a:defRPr/>
            </a:pPr>
            <a:r>
              <a:rPr lang="en-US" sz="2000" dirty="0">
                <a:latin typeface="+mn-lt"/>
              </a:rPr>
              <a:t>Set of receptive profiles</a:t>
            </a:r>
          </a:p>
        </p:txBody>
      </p:sp>
    </p:spTree>
    <p:extLst>
      <p:ext uri="{BB962C8B-B14F-4D97-AF65-F5344CB8AC3E}">
        <p14:creationId xmlns:p14="http://schemas.microsoft.com/office/powerpoint/2010/main" val="3712103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9BAB8E5-A010-4700-85E7-6412213542E0}"/>
              </a:ext>
            </a:extLst>
          </p:cNvPr>
          <p:cNvGrpSpPr>
            <a:grpSpLocks noChangeAspect="1"/>
          </p:cNvGrpSpPr>
          <p:nvPr/>
        </p:nvGrpSpPr>
        <p:grpSpPr>
          <a:xfrm>
            <a:off x="1655676" y="3297216"/>
            <a:ext cx="5732651" cy="3479639"/>
            <a:chOff x="2518248" y="4435940"/>
            <a:chExt cx="4123752" cy="2503060"/>
          </a:xfrm>
        </p:grpSpPr>
        <p:pic>
          <p:nvPicPr>
            <p:cNvPr id="142" name="Picture 141">
              <a:extLst>
                <a:ext uri="{FF2B5EF4-FFF2-40B4-BE49-F238E27FC236}">
                  <a16:creationId xmlns:a16="http://schemas.microsoft.com/office/drawing/2014/main" id="{ACC4963C-487C-4CD3-934E-76947DD6B86F}"/>
                </a:ext>
              </a:extLst>
            </p:cNvPr>
            <p:cNvPicPr>
              <a:picLocks noChangeAspect="1"/>
            </p:cNvPicPr>
            <p:nvPr/>
          </p:nvPicPr>
          <p:blipFill>
            <a:blip r:embed="rId14"/>
            <a:stretch>
              <a:fillRect/>
            </a:stretch>
          </p:blipFill>
          <p:spPr>
            <a:xfrm>
              <a:off x="2518248" y="4435940"/>
              <a:ext cx="4078752" cy="2503060"/>
            </a:xfrm>
            <a:prstGeom prst="rect">
              <a:avLst/>
            </a:prstGeom>
          </p:spPr>
        </p:pic>
        <p:grpSp>
          <p:nvGrpSpPr>
            <p:cNvPr id="2" name="Group 1">
              <a:extLst>
                <a:ext uri="{FF2B5EF4-FFF2-40B4-BE49-F238E27FC236}">
                  <a16:creationId xmlns:a16="http://schemas.microsoft.com/office/drawing/2014/main" id="{FC9254A5-260C-4F7F-B290-B601902616CD}"/>
                </a:ext>
              </a:extLst>
            </p:cNvPr>
            <p:cNvGrpSpPr/>
            <p:nvPr/>
          </p:nvGrpSpPr>
          <p:grpSpPr>
            <a:xfrm>
              <a:off x="2760411" y="5638928"/>
              <a:ext cx="3881589" cy="1047764"/>
              <a:chOff x="2760411" y="5638928"/>
              <a:chExt cx="3881589" cy="1047764"/>
            </a:xfrm>
          </p:grpSpPr>
          <p:pic>
            <p:nvPicPr>
              <p:cNvPr id="143" name="Picture 142">
                <a:extLst>
                  <a:ext uri="{FF2B5EF4-FFF2-40B4-BE49-F238E27FC236}">
                    <a16:creationId xmlns:a16="http://schemas.microsoft.com/office/drawing/2014/main" id="{7984C0DC-5F48-457E-982E-3FEE0568F8B5}"/>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760411" y="5638928"/>
                <a:ext cx="73523" cy="124727"/>
              </a:xfrm>
              <a:prstGeom prst="rect">
                <a:avLst/>
              </a:prstGeom>
            </p:spPr>
          </p:pic>
          <p:grpSp>
            <p:nvGrpSpPr>
              <p:cNvPr id="124" name="Group 123">
                <a:extLst>
                  <a:ext uri="{FF2B5EF4-FFF2-40B4-BE49-F238E27FC236}">
                    <a16:creationId xmlns:a16="http://schemas.microsoft.com/office/drawing/2014/main" id="{33BF9599-58DB-4388-AF7C-12EF1EA0F225}"/>
                  </a:ext>
                </a:extLst>
              </p:cNvPr>
              <p:cNvGrpSpPr/>
              <p:nvPr/>
            </p:nvGrpSpPr>
            <p:grpSpPr>
              <a:xfrm>
                <a:off x="2801217" y="5728496"/>
                <a:ext cx="370494" cy="416630"/>
                <a:chOff x="4218994" y="4261923"/>
                <a:chExt cx="430007" cy="483553"/>
              </a:xfrm>
            </p:grpSpPr>
            <p:pic>
              <p:nvPicPr>
                <p:cNvPr id="135" name="Picture 134">
                  <a:extLst>
                    <a:ext uri="{FF2B5EF4-FFF2-40B4-BE49-F238E27FC236}">
                      <a16:creationId xmlns:a16="http://schemas.microsoft.com/office/drawing/2014/main" id="{AE33A820-8CE7-465C-8AD4-A4D26AF38E47}"/>
                    </a:ext>
                  </a:extLst>
                </p:cNvPr>
                <p:cNvPicPr>
                  <a:picLocks noChangeAspect="1"/>
                </p:cNvPicPr>
                <p:nvPr>
                  <p:custDataLst>
                    <p:tags r:id="rId10"/>
                  </p:custDataLst>
                </p:nvPr>
              </p:nvPicPr>
              <p:blipFill>
                <a:blip r:embed="rId16" cstate="print">
                  <a:extLst>
                    <a:ext uri="{28A0092B-C50C-407E-A947-70E740481C1C}">
                      <a14:useLocalDpi xmlns:a14="http://schemas.microsoft.com/office/drawing/2010/main" val="0"/>
                    </a:ext>
                  </a:extLst>
                </a:blip>
                <a:stretch>
                  <a:fillRect/>
                </a:stretch>
              </p:blipFill>
              <p:spPr>
                <a:xfrm>
                  <a:off x="4546906" y="4654047"/>
                  <a:ext cx="102095" cy="91429"/>
                </a:xfrm>
                <a:prstGeom prst="rect">
                  <a:avLst/>
                </a:prstGeom>
              </p:spPr>
            </p:pic>
            <p:sp>
              <p:nvSpPr>
                <p:cNvPr id="136" name="Rectangle 135">
                  <a:extLst>
                    <a:ext uri="{FF2B5EF4-FFF2-40B4-BE49-F238E27FC236}">
                      <a16:creationId xmlns:a16="http://schemas.microsoft.com/office/drawing/2014/main" id="{92C2216A-18DF-4883-9B96-EBB3B393B10C}"/>
                    </a:ext>
                  </a:extLst>
                </p:cNvPr>
                <p:cNvSpPr/>
                <p:nvPr/>
              </p:nvSpPr>
              <p:spPr>
                <a:xfrm>
                  <a:off x="4225925" y="4295775"/>
                  <a:ext cx="96000" cy="346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7" name="Rectangle 136">
                  <a:extLst>
                    <a:ext uri="{FF2B5EF4-FFF2-40B4-BE49-F238E27FC236}">
                      <a16:creationId xmlns:a16="http://schemas.microsoft.com/office/drawing/2014/main" id="{EC44EFF7-062E-47B0-882D-D8CDF377BF0F}"/>
                    </a:ext>
                  </a:extLst>
                </p:cNvPr>
                <p:cNvSpPr/>
                <p:nvPr/>
              </p:nvSpPr>
              <p:spPr>
                <a:xfrm>
                  <a:off x="4218994" y="4452469"/>
                  <a:ext cx="333956" cy="145198"/>
                </a:xfrm>
                <a:prstGeom prst="rect">
                  <a:avLst/>
                </a:prstGeom>
                <a:solidFill>
                  <a:schemeClr val="bg1"/>
                </a:solidFill>
                <a:ln>
                  <a:no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8" name="Straight Arrow Connector 137">
                  <a:extLst>
                    <a:ext uri="{FF2B5EF4-FFF2-40B4-BE49-F238E27FC236}">
                      <a16:creationId xmlns:a16="http://schemas.microsoft.com/office/drawing/2014/main" id="{9183CC2D-9116-4C05-93CF-7F32AB84FD2D}"/>
                    </a:ext>
                  </a:extLst>
                </p:cNvPr>
                <p:cNvCxnSpPr>
                  <a:cxnSpLocks/>
                  <a:endCxn id="136" idx="0"/>
                </p:cNvCxnSpPr>
                <p:nvPr/>
              </p:nvCxnSpPr>
              <p:spPr>
                <a:xfrm flipV="1">
                  <a:off x="4273925" y="4295775"/>
                  <a:ext cx="0" cy="3460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3F28A490-FCA0-4A62-809A-E4906953822C}"/>
                    </a:ext>
                  </a:extLst>
                </p:cNvPr>
                <p:cNvCxnSpPr>
                  <a:cxnSpLocks/>
                </p:cNvCxnSpPr>
                <p:nvPr/>
              </p:nvCxnSpPr>
              <p:spPr>
                <a:xfrm flipV="1">
                  <a:off x="4268289" y="4459051"/>
                  <a:ext cx="325728" cy="17992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20D18C32-88D9-4663-88DC-501D87AD80CD}"/>
                    </a:ext>
                  </a:extLst>
                </p:cNvPr>
                <p:cNvCxnSpPr>
                  <a:cxnSpLocks/>
                </p:cNvCxnSpPr>
                <p:nvPr/>
              </p:nvCxnSpPr>
              <p:spPr>
                <a:xfrm>
                  <a:off x="4269883" y="4624616"/>
                  <a:ext cx="274429" cy="7514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41" name="Picture 140">
                  <a:extLst>
                    <a:ext uri="{FF2B5EF4-FFF2-40B4-BE49-F238E27FC236}">
                      <a16:creationId xmlns:a16="http://schemas.microsoft.com/office/drawing/2014/main" id="{B717EC57-F6FA-4E1A-9A1A-04179BBB6AE9}"/>
                    </a:ext>
                  </a:extLst>
                </p:cNvPr>
                <p:cNvPicPr>
                  <a:picLocks noChangeAspect="1"/>
                </p:cNvPicPr>
                <p:nvPr>
                  <p:custDataLst>
                    <p:tags r:id="rId11"/>
                  </p:custDataLst>
                </p:nvPr>
              </p:nvPicPr>
              <p:blipFill>
                <a:blip r:embed="rId17" cstate="print">
                  <a:extLst>
                    <a:ext uri="{28A0092B-C50C-407E-A947-70E740481C1C}">
                      <a14:useLocalDpi xmlns:a14="http://schemas.microsoft.com/office/drawing/2010/main" val="0"/>
                    </a:ext>
                  </a:extLst>
                </a:blip>
                <a:stretch>
                  <a:fillRect/>
                </a:stretch>
              </p:blipFill>
              <p:spPr>
                <a:xfrm>
                  <a:off x="4459343" y="4261923"/>
                  <a:ext cx="96000" cy="131048"/>
                </a:xfrm>
                <a:prstGeom prst="rect">
                  <a:avLst/>
                </a:prstGeom>
              </p:spPr>
            </p:pic>
          </p:grpSp>
          <p:sp>
            <p:nvSpPr>
              <p:cNvPr id="125" name="Oval 124">
                <a:extLst>
                  <a:ext uri="{FF2B5EF4-FFF2-40B4-BE49-F238E27FC236}">
                    <a16:creationId xmlns:a16="http://schemas.microsoft.com/office/drawing/2014/main" id="{612B356D-1108-427F-A24C-ABA953549D3B}"/>
                  </a:ext>
                </a:extLst>
              </p:cNvPr>
              <p:cNvSpPr/>
              <p:nvPr/>
            </p:nvSpPr>
            <p:spPr>
              <a:xfrm>
                <a:off x="3181495" y="5938339"/>
                <a:ext cx="183431" cy="136253"/>
              </a:xfrm>
              <a:prstGeom prst="ellipse">
                <a:avLst/>
              </a:prstGeom>
              <a:noFill/>
              <a:ln>
                <a:solidFill>
                  <a:srgbClr val="FF0000"/>
                </a:solidFill>
              </a:ln>
              <a:scene3d>
                <a:camera prst="orthographicFront">
                  <a:rot lat="33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9" name="Picture 148">
                <a:extLst>
                  <a:ext uri="{FF2B5EF4-FFF2-40B4-BE49-F238E27FC236}">
                    <a16:creationId xmlns:a16="http://schemas.microsoft.com/office/drawing/2014/main" id="{1B7CD704-933C-4D98-9303-BC579805059E}"/>
                  </a:ext>
                </a:extLst>
              </p:cNvPr>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3379734" y="5807808"/>
                <a:ext cx="274286" cy="215238"/>
              </a:xfrm>
              <a:prstGeom prst="rect">
                <a:avLst/>
              </a:prstGeom>
            </p:spPr>
          </p:pic>
          <p:sp>
            <p:nvSpPr>
              <p:cNvPr id="127" name="Oval 126">
                <a:extLst>
                  <a:ext uri="{FF2B5EF4-FFF2-40B4-BE49-F238E27FC236}">
                    <a16:creationId xmlns:a16="http://schemas.microsoft.com/office/drawing/2014/main" id="{24B8508F-A324-4293-B6A1-59442BB3CE8F}"/>
                  </a:ext>
                </a:extLst>
              </p:cNvPr>
              <p:cNvSpPr/>
              <p:nvPr/>
            </p:nvSpPr>
            <p:spPr>
              <a:xfrm>
                <a:off x="4398960" y="6337735"/>
                <a:ext cx="166756" cy="136253"/>
              </a:xfrm>
              <a:prstGeom prst="ellipse">
                <a:avLst/>
              </a:prstGeom>
              <a:noFill/>
              <a:ln>
                <a:solidFill>
                  <a:schemeClr val="tx1"/>
                </a:solidFill>
              </a:ln>
              <a:scene3d>
                <a:camera prst="orthographicFront">
                  <a:rot lat="33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8" name="Oval 127">
                <a:extLst>
                  <a:ext uri="{FF2B5EF4-FFF2-40B4-BE49-F238E27FC236}">
                    <a16:creationId xmlns:a16="http://schemas.microsoft.com/office/drawing/2014/main" id="{93F3E7ED-E86B-4E45-ADB0-B0C9C6C09296}"/>
                  </a:ext>
                </a:extLst>
              </p:cNvPr>
              <p:cNvSpPr/>
              <p:nvPr/>
            </p:nvSpPr>
            <p:spPr>
              <a:xfrm>
                <a:off x="4393357" y="5964327"/>
                <a:ext cx="183431" cy="136253"/>
              </a:xfrm>
              <a:prstGeom prst="ellipse">
                <a:avLst/>
              </a:prstGeom>
              <a:noFill/>
              <a:ln w="38100">
                <a:solidFill>
                  <a:schemeClr val="accent6">
                    <a:lumMod val="75000"/>
                  </a:schemeClr>
                </a:solidFill>
              </a:ln>
              <a:scene3d>
                <a:camera prst="orthographicFront">
                  <a:rot lat="33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9" name="Straight Arrow Connector 128">
                <a:extLst>
                  <a:ext uri="{FF2B5EF4-FFF2-40B4-BE49-F238E27FC236}">
                    <a16:creationId xmlns:a16="http://schemas.microsoft.com/office/drawing/2014/main" id="{D0722078-4807-4084-B446-82EFA0C53E81}"/>
                  </a:ext>
                </a:extLst>
              </p:cNvPr>
              <p:cNvCxnSpPr>
                <a:cxnSpLocks/>
              </p:cNvCxnSpPr>
              <p:nvPr/>
            </p:nvCxnSpPr>
            <p:spPr>
              <a:xfrm>
                <a:off x="3322489" y="6039701"/>
                <a:ext cx="1205700" cy="377692"/>
              </a:xfrm>
              <a:prstGeom prst="straightConnector1">
                <a:avLst/>
              </a:prstGeom>
              <a:ln w="38100">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1" name="Freeform: Shape 130">
                <a:extLst>
                  <a:ext uri="{FF2B5EF4-FFF2-40B4-BE49-F238E27FC236}">
                    <a16:creationId xmlns:a16="http://schemas.microsoft.com/office/drawing/2014/main" id="{4F3E06C3-69BB-4609-8E07-26DEA92C8B78}"/>
                  </a:ext>
                </a:extLst>
              </p:cNvPr>
              <p:cNvSpPr/>
              <p:nvPr/>
            </p:nvSpPr>
            <p:spPr>
              <a:xfrm>
                <a:off x="4534802" y="6028367"/>
                <a:ext cx="274204" cy="382982"/>
              </a:xfrm>
              <a:custGeom>
                <a:avLst/>
                <a:gdLst>
                  <a:gd name="connsiteX0" fmla="*/ 0 w 318250"/>
                  <a:gd name="connsiteY0" fmla="*/ 444500 h 444500"/>
                  <a:gd name="connsiteX1" fmla="*/ 136525 w 318250"/>
                  <a:gd name="connsiteY1" fmla="*/ 415925 h 444500"/>
                  <a:gd name="connsiteX2" fmla="*/ 260350 w 318250"/>
                  <a:gd name="connsiteY2" fmla="*/ 330200 h 444500"/>
                  <a:gd name="connsiteX3" fmla="*/ 307975 w 318250"/>
                  <a:gd name="connsiteY3" fmla="*/ 260350 h 444500"/>
                  <a:gd name="connsiteX4" fmla="*/ 317500 w 318250"/>
                  <a:gd name="connsiteY4" fmla="*/ 200025 h 444500"/>
                  <a:gd name="connsiteX5" fmla="*/ 295275 w 318250"/>
                  <a:gd name="connsiteY5" fmla="*/ 130175 h 444500"/>
                  <a:gd name="connsiteX6" fmla="*/ 244475 w 318250"/>
                  <a:gd name="connsiteY6" fmla="*/ 79375 h 444500"/>
                  <a:gd name="connsiteX7" fmla="*/ 155575 w 318250"/>
                  <a:gd name="connsiteY7" fmla="*/ 31750 h 444500"/>
                  <a:gd name="connsiteX8" fmla="*/ 66675 w 318250"/>
                  <a:gd name="connsiteY8" fmla="*/ 0 h 444500"/>
                  <a:gd name="connsiteX9" fmla="*/ 66675 w 318250"/>
                  <a:gd name="connsiteY9" fmla="*/ 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250" h="444500">
                    <a:moveTo>
                      <a:pt x="0" y="444500"/>
                    </a:moveTo>
                    <a:cubicBezTo>
                      <a:pt x="46566" y="439737"/>
                      <a:pt x="93133" y="434975"/>
                      <a:pt x="136525" y="415925"/>
                    </a:cubicBezTo>
                    <a:cubicBezTo>
                      <a:pt x="179917" y="396875"/>
                      <a:pt x="231775" y="356129"/>
                      <a:pt x="260350" y="330200"/>
                    </a:cubicBezTo>
                    <a:cubicBezTo>
                      <a:pt x="288925" y="304271"/>
                      <a:pt x="298450" y="282046"/>
                      <a:pt x="307975" y="260350"/>
                    </a:cubicBezTo>
                    <a:cubicBezTo>
                      <a:pt x="317500" y="238654"/>
                      <a:pt x="319617" y="221721"/>
                      <a:pt x="317500" y="200025"/>
                    </a:cubicBezTo>
                    <a:cubicBezTo>
                      <a:pt x="315383" y="178329"/>
                      <a:pt x="307446" y="150283"/>
                      <a:pt x="295275" y="130175"/>
                    </a:cubicBezTo>
                    <a:cubicBezTo>
                      <a:pt x="283104" y="110067"/>
                      <a:pt x="267758" y="95779"/>
                      <a:pt x="244475" y="79375"/>
                    </a:cubicBezTo>
                    <a:cubicBezTo>
                      <a:pt x="221192" y="62971"/>
                      <a:pt x="185208" y="44979"/>
                      <a:pt x="155575" y="31750"/>
                    </a:cubicBezTo>
                    <a:cubicBezTo>
                      <a:pt x="125942" y="18521"/>
                      <a:pt x="66675" y="0"/>
                      <a:pt x="66675" y="0"/>
                    </a:cubicBezTo>
                    <a:lnTo>
                      <a:pt x="66675" y="0"/>
                    </a:lnTo>
                  </a:path>
                </a:pathLst>
              </a:custGeom>
              <a:noFill/>
              <a:ln w="38100">
                <a:solidFill>
                  <a:schemeClr val="accent6"/>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7">
                <a:extLst>
                  <a:ext uri="{FF2B5EF4-FFF2-40B4-BE49-F238E27FC236}">
                    <a16:creationId xmlns:a16="http://schemas.microsoft.com/office/drawing/2014/main" id="{E4B78E9A-3B15-4538-90E0-EE934E54E621}"/>
                  </a:ext>
                </a:extLst>
              </p:cNvPr>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4212000" y="6482502"/>
                <a:ext cx="431238" cy="204190"/>
              </a:xfrm>
              <a:prstGeom prst="rect">
                <a:avLst/>
              </a:prstGeom>
            </p:spPr>
          </p:pic>
          <p:pic>
            <p:nvPicPr>
              <p:cNvPr id="10" name="Picture 9">
                <a:extLst>
                  <a:ext uri="{FF2B5EF4-FFF2-40B4-BE49-F238E27FC236}">
                    <a16:creationId xmlns:a16="http://schemas.microsoft.com/office/drawing/2014/main" id="{07EF8D75-8FB5-4EBA-9E96-92F4824B1639}"/>
                  </a:ext>
                </a:extLst>
              </p:cNvPr>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4833421" y="6186407"/>
                <a:ext cx="85333" cy="144762"/>
              </a:xfrm>
              <a:prstGeom prst="rect">
                <a:avLst/>
              </a:prstGeom>
            </p:spPr>
          </p:pic>
          <p:pic>
            <p:nvPicPr>
              <p:cNvPr id="6" name="Picture 5">
                <a:extLst>
                  <a:ext uri="{FF2B5EF4-FFF2-40B4-BE49-F238E27FC236}">
                    <a16:creationId xmlns:a16="http://schemas.microsoft.com/office/drawing/2014/main" id="{5C6889E4-F32E-41B2-91CF-4602663C962E}"/>
                  </a:ext>
                </a:extLst>
              </p:cNvPr>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3951048" y="5987530"/>
                <a:ext cx="620952" cy="247619"/>
              </a:xfrm>
              <a:prstGeom prst="rect">
                <a:avLst/>
              </a:prstGeom>
            </p:spPr>
          </p:pic>
          <p:pic>
            <p:nvPicPr>
              <p:cNvPr id="3" name="Picture 2">
                <a:extLst>
                  <a:ext uri="{FF2B5EF4-FFF2-40B4-BE49-F238E27FC236}">
                    <a16:creationId xmlns:a16="http://schemas.microsoft.com/office/drawing/2014/main" id="{0ECACC1C-8A22-4867-AD57-53B9CA784A14}"/>
                  </a:ext>
                </a:extLst>
              </p:cNvPr>
              <p:cNvPicPr>
                <a:picLocks noChangeAspect="1"/>
              </p:cNvPicPr>
              <p:nvPr>
                <p:custDataLst>
                  <p:tags r:id="rId9"/>
                </p:custDataLst>
              </p:nvPr>
            </p:nvPicPr>
            <p:blipFill>
              <a:blip r:embed="rId22" cstate="print">
                <a:extLst>
                  <a:ext uri="{28A0092B-C50C-407E-A947-70E740481C1C}">
                    <a14:useLocalDpi xmlns:a14="http://schemas.microsoft.com/office/drawing/2010/main" val="0"/>
                  </a:ext>
                </a:extLst>
              </a:blip>
              <a:stretch>
                <a:fillRect/>
              </a:stretch>
            </p:blipFill>
            <p:spPr>
              <a:xfrm>
                <a:off x="5767714" y="6393864"/>
                <a:ext cx="874286" cy="211429"/>
              </a:xfrm>
              <a:prstGeom prst="rect">
                <a:avLst/>
              </a:prstGeom>
            </p:spPr>
          </p:pic>
        </p:grpSp>
      </p:grpSp>
      <p:sp>
        <p:nvSpPr>
          <p:cNvPr id="49" name="Rectangle 4">
            <a:extLst>
              <a:ext uri="{FF2B5EF4-FFF2-40B4-BE49-F238E27FC236}">
                <a16:creationId xmlns:a16="http://schemas.microsoft.com/office/drawing/2014/main" id="{9EBB71E4-5DBC-40EB-8741-D82147A4C1F4}"/>
              </a:ext>
            </a:extLst>
          </p:cNvPr>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Cortical models of visual perception</a:t>
            </a:r>
            <a:endParaRPr lang="en-US" sz="3200" dirty="0">
              <a:solidFill>
                <a:schemeClr val="accent1"/>
              </a:solidFill>
              <a:latin typeface="+mj-lt"/>
            </a:endParaRPr>
          </a:p>
        </p:txBody>
      </p:sp>
      <p:sp>
        <p:nvSpPr>
          <p:cNvPr id="52" name="TextBox 51">
            <a:extLst>
              <a:ext uri="{FF2B5EF4-FFF2-40B4-BE49-F238E27FC236}">
                <a16:creationId xmlns:a16="http://schemas.microsoft.com/office/drawing/2014/main" id="{895939A4-52F6-4DB3-AF7F-4564A5349348}"/>
              </a:ext>
            </a:extLst>
          </p:cNvPr>
          <p:cNvSpPr txBox="1"/>
          <p:nvPr/>
        </p:nvSpPr>
        <p:spPr>
          <a:xfrm>
            <a:off x="497728" y="955082"/>
            <a:ext cx="1662464" cy="400110"/>
          </a:xfrm>
          <a:prstGeom prst="rect">
            <a:avLst/>
          </a:prstGeom>
          <a:noFill/>
        </p:spPr>
        <p:txBody>
          <a:bodyPr wrap="square" rtlCol="0">
            <a:spAutoFit/>
          </a:bodyPr>
          <a:lstStyle/>
          <a:p>
            <a:pPr marL="342900" indent="-342900">
              <a:buClr>
                <a:schemeClr val="tx2"/>
              </a:buClr>
              <a:buFont typeface="Arial" panose="020B0604020202020204" pitchFamily="34" charset="0"/>
              <a:buChar char="•"/>
            </a:pPr>
            <a:r>
              <a:rPr lang="it-IT" sz="2000" dirty="0"/>
              <a:t> </a:t>
            </a:r>
          </a:p>
        </p:txBody>
      </p:sp>
      <p:sp>
        <p:nvSpPr>
          <p:cNvPr id="53" name="TextBox 52">
            <a:extLst>
              <a:ext uri="{FF2B5EF4-FFF2-40B4-BE49-F238E27FC236}">
                <a16:creationId xmlns:a16="http://schemas.microsoft.com/office/drawing/2014/main" id="{72EDD8B5-4425-4317-9DAE-0A552B66BC8A}"/>
              </a:ext>
            </a:extLst>
          </p:cNvPr>
          <p:cNvSpPr txBox="1"/>
          <p:nvPr/>
        </p:nvSpPr>
        <p:spPr>
          <a:xfrm>
            <a:off x="504008" y="1879682"/>
            <a:ext cx="1662464" cy="400110"/>
          </a:xfrm>
          <a:prstGeom prst="rect">
            <a:avLst/>
          </a:prstGeom>
          <a:noFill/>
        </p:spPr>
        <p:txBody>
          <a:bodyPr wrap="square" rtlCol="0">
            <a:spAutoFit/>
          </a:bodyPr>
          <a:lstStyle/>
          <a:p>
            <a:pPr marL="342900" indent="-342900">
              <a:buClr>
                <a:schemeClr val="tx2"/>
              </a:buClr>
              <a:buFont typeface="Arial" panose="020B0604020202020204" pitchFamily="34" charset="0"/>
              <a:buChar char="•"/>
            </a:pPr>
            <a:r>
              <a:rPr lang="it-IT" sz="2000" dirty="0"/>
              <a:t> </a:t>
            </a:r>
          </a:p>
        </p:txBody>
      </p:sp>
      <p:pic>
        <p:nvPicPr>
          <p:cNvPr id="56" name="Picture 55">
            <a:extLst>
              <a:ext uri="{FF2B5EF4-FFF2-40B4-BE49-F238E27FC236}">
                <a16:creationId xmlns:a16="http://schemas.microsoft.com/office/drawing/2014/main" id="{21316C61-9167-4E4C-BDF3-9278FDB67B13}"/>
              </a:ext>
            </a:extLst>
          </p:cNvPr>
          <p:cNvPicPr>
            <a:picLocks noChangeAspect="1"/>
          </p:cNvPicPr>
          <p:nvPr>
            <p:custDataLst>
              <p:tags r:id="rId1"/>
            </p:custDataLst>
          </p:nvPr>
        </p:nvPicPr>
        <p:blipFill>
          <a:blip r:embed="rId23" cstate="print">
            <a:extLst>
              <a:ext uri="{28A0092B-C50C-407E-A947-70E740481C1C}">
                <a14:useLocalDpi xmlns:a14="http://schemas.microsoft.com/office/drawing/2010/main" val="0"/>
              </a:ext>
            </a:extLst>
          </a:blip>
          <a:stretch>
            <a:fillRect/>
          </a:stretch>
        </p:blipFill>
        <p:spPr>
          <a:xfrm>
            <a:off x="932714" y="1034515"/>
            <a:ext cx="3594286" cy="255238"/>
          </a:xfrm>
          <a:prstGeom prst="rect">
            <a:avLst/>
          </a:prstGeom>
        </p:spPr>
      </p:pic>
      <p:pic>
        <p:nvPicPr>
          <p:cNvPr id="57" name="Picture 56">
            <a:extLst>
              <a:ext uri="{FF2B5EF4-FFF2-40B4-BE49-F238E27FC236}">
                <a16:creationId xmlns:a16="http://schemas.microsoft.com/office/drawing/2014/main" id="{E1BA849D-9E72-437F-BFD7-93C049C36937}"/>
              </a:ext>
            </a:extLst>
          </p:cNvPr>
          <p:cNvPicPr>
            <a:picLocks noChangeAspect="1"/>
          </p:cNvPicPr>
          <p:nvPr>
            <p:custDataLst>
              <p:tags r:id="rId2"/>
            </p:custDataLst>
          </p:nvPr>
        </p:nvPicPr>
        <p:blipFill>
          <a:blip r:embed="rId24" cstate="print">
            <a:extLst>
              <a:ext uri="{28A0092B-C50C-407E-A947-70E740481C1C}">
                <a14:useLocalDpi xmlns:a14="http://schemas.microsoft.com/office/drawing/2010/main" val="0"/>
              </a:ext>
            </a:extLst>
          </a:blip>
          <a:stretch>
            <a:fillRect/>
          </a:stretch>
        </p:blipFill>
        <p:spPr>
          <a:xfrm>
            <a:off x="953905" y="2002571"/>
            <a:ext cx="6678095" cy="255238"/>
          </a:xfrm>
          <a:prstGeom prst="rect">
            <a:avLst/>
          </a:prstGeom>
        </p:spPr>
      </p:pic>
      <p:sp>
        <p:nvSpPr>
          <p:cNvPr id="58" name="Rectangle 57">
            <a:extLst>
              <a:ext uri="{FF2B5EF4-FFF2-40B4-BE49-F238E27FC236}">
                <a16:creationId xmlns:a16="http://schemas.microsoft.com/office/drawing/2014/main" id="{F6392B55-9DDF-4D9B-80C1-FE0873968BF1}"/>
              </a:ext>
            </a:extLst>
          </p:cNvPr>
          <p:cNvSpPr/>
          <p:nvPr/>
        </p:nvSpPr>
        <p:spPr>
          <a:xfrm>
            <a:off x="432000" y="877202"/>
            <a:ext cx="8270844" cy="252307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TextBox 59">
            <a:extLst>
              <a:ext uri="{FF2B5EF4-FFF2-40B4-BE49-F238E27FC236}">
                <a16:creationId xmlns:a16="http://schemas.microsoft.com/office/drawing/2014/main" id="{9ED943E6-55CC-483D-90D9-3732EF54AA86}"/>
              </a:ext>
            </a:extLst>
          </p:cNvPr>
          <p:cNvSpPr txBox="1"/>
          <p:nvPr/>
        </p:nvSpPr>
        <p:spPr>
          <a:xfrm>
            <a:off x="536479" y="2816932"/>
            <a:ext cx="1662464" cy="400110"/>
          </a:xfrm>
          <a:prstGeom prst="rect">
            <a:avLst/>
          </a:prstGeom>
          <a:noFill/>
        </p:spPr>
        <p:txBody>
          <a:bodyPr wrap="square" rtlCol="0">
            <a:spAutoFit/>
          </a:bodyPr>
          <a:lstStyle/>
          <a:p>
            <a:pPr marL="342900" indent="-342900">
              <a:buClr>
                <a:schemeClr val="tx2"/>
              </a:buClr>
              <a:buFont typeface="Arial" panose="020B0604020202020204" pitchFamily="34" charset="0"/>
              <a:buChar char="•"/>
            </a:pPr>
            <a:r>
              <a:rPr lang="it-IT" sz="2000" dirty="0"/>
              <a:t> </a:t>
            </a:r>
          </a:p>
        </p:txBody>
      </p:sp>
      <p:pic>
        <p:nvPicPr>
          <p:cNvPr id="9" name="Picture 8">
            <a:extLst>
              <a:ext uri="{FF2B5EF4-FFF2-40B4-BE49-F238E27FC236}">
                <a16:creationId xmlns:a16="http://schemas.microsoft.com/office/drawing/2014/main" id="{F5E05CAF-7111-4744-8064-BBDE4D78C263}"/>
              </a:ext>
            </a:extLst>
          </p:cNvPr>
          <p:cNvPicPr>
            <a:picLocks noChangeAspect="1"/>
          </p:cNvPicPr>
          <p:nvPr>
            <p:custDataLst>
              <p:tags r:id="rId3"/>
            </p:custDataLst>
          </p:nvPr>
        </p:nvPicPr>
        <p:blipFill>
          <a:blip r:embed="rId25" cstate="print">
            <a:extLst>
              <a:ext uri="{28A0092B-C50C-407E-A947-70E740481C1C}">
                <a14:useLocalDpi xmlns:a14="http://schemas.microsoft.com/office/drawing/2010/main" val="0"/>
              </a:ext>
            </a:extLst>
          </a:blip>
          <a:stretch>
            <a:fillRect/>
          </a:stretch>
        </p:blipFill>
        <p:spPr>
          <a:xfrm>
            <a:off x="959480" y="2933966"/>
            <a:ext cx="7500952" cy="255238"/>
          </a:xfrm>
          <a:prstGeom prst="rect">
            <a:avLst/>
          </a:prstGeom>
        </p:spPr>
      </p:pic>
      <p:sp>
        <p:nvSpPr>
          <p:cNvPr id="34" name="TextBox 33">
            <a:extLst>
              <a:ext uri="{FF2B5EF4-FFF2-40B4-BE49-F238E27FC236}">
                <a16:creationId xmlns:a16="http://schemas.microsoft.com/office/drawing/2014/main" id="{5F43CFA6-F4E3-4E26-AEE7-A71D594ED864}"/>
              </a:ext>
            </a:extLst>
          </p:cNvPr>
          <p:cNvSpPr txBox="1"/>
          <p:nvPr/>
        </p:nvSpPr>
        <p:spPr>
          <a:xfrm>
            <a:off x="440447" y="6059200"/>
            <a:ext cx="2656817" cy="400110"/>
          </a:xfrm>
          <a:prstGeom prst="rect">
            <a:avLst/>
          </a:prstGeom>
          <a:noFill/>
        </p:spPr>
        <p:txBody>
          <a:bodyPr wrap="none">
            <a:spAutoFit/>
          </a:bodyPr>
          <a:lstStyle/>
          <a:p>
            <a:pPr algn="ctr">
              <a:defRPr/>
            </a:pPr>
            <a:r>
              <a:rPr lang="en-US" sz="2000" dirty="0">
                <a:latin typeface="+mn-lt"/>
              </a:rPr>
              <a:t>Set of receptive profiles</a:t>
            </a:r>
          </a:p>
        </p:txBody>
      </p:sp>
    </p:spTree>
    <p:extLst>
      <p:ext uri="{BB962C8B-B14F-4D97-AF65-F5344CB8AC3E}">
        <p14:creationId xmlns:p14="http://schemas.microsoft.com/office/powerpoint/2010/main" val="2771413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Simple cell receptive profiles: Gabor functions</a:t>
            </a:r>
            <a:endParaRPr lang="en-US" sz="3200" dirty="0">
              <a:solidFill>
                <a:schemeClr val="accent1"/>
              </a:solidFill>
              <a:latin typeface="+mj-lt"/>
            </a:endParaRPr>
          </a:p>
        </p:txBody>
      </p:sp>
      <p:sp>
        <p:nvSpPr>
          <p:cNvPr id="43" name="Rectangle 42">
            <a:extLst>
              <a:ext uri="{FF2B5EF4-FFF2-40B4-BE49-F238E27FC236}">
                <a16:creationId xmlns:a16="http://schemas.microsoft.com/office/drawing/2014/main" id="{28F9B5E6-BA72-48B0-94F5-3EF1067846FA}"/>
              </a:ext>
            </a:extLst>
          </p:cNvPr>
          <p:cNvSpPr/>
          <p:nvPr/>
        </p:nvSpPr>
        <p:spPr>
          <a:xfrm>
            <a:off x="5819983" y="1948437"/>
            <a:ext cx="555842" cy="3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5" name="Picture 24">
            <a:extLst>
              <a:ext uri="{FF2B5EF4-FFF2-40B4-BE49-F238E27FC236}">
                <a16:creationId xmlns:a16="http://schemas.microsoft.com/office/drawing/2014/main" id="{DAAFD59A-8007-42B4-9461-07A8481BB9DB}"/>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042000" y="1724961"/>
            <a:ext cx="3030538" cy="252931"/>
          </a:xfrm>
          <a:prstGeom prst="rect">
            <a:avLst/>
          </a:prstGeom>
        </p:spPr>
      </p:pic>
      <p:sp>
        <p:nvSpPr>
          <p:cNvPr id="26" name="Rectangle 25">
            <a:extLst>
              <a:ext uri="{FF2B5EF4-FFF2-40B4-BE49-F238E27FC236}">
                <a16:creationId xmlns:a16="http://schemas.microsoft.com/office/drawing/2014/main" id="{E5E9BB6D-5AA4-4C02-915C-891F4366BC3A}"/>
              </a:ext>
            </a:extLst>
          </p:cNvPr>
          <p:cNvSpPr/>
          <p:nvPr/>
        </p:nvSpPr>
        <p:spPr>
          <a:xfrm>
            <a:off x="2915817" y="1159682"/>
            <a:ext cx="3312368" cy="90767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26">
            <a:extLst>
              <a:ext uri="{FF2B5EF4-FFF2-40B4-BE49-F238E27FC236}">
                <a16:creationId xmlns:a16="http://schemas.microsoft.com/office/drawing/2014/main" id="{37B57DD9-D943-4AF5-A3FB-F6AA9FBCC0EA}"/>
              </a:ext>
            </a:extLst>
          </p:cNvPr>
          <p:cNvSpPr/>
          <p:nvPr/>
        </p:nvSpPr>
        <p:spPr>
          <a:xfrm>
            <a:off x="2118010" y="1171690"/>
            <a:ext cx="4942706" cy="769441"/>
          </a:xfrm>
          <a:prstGeom prst="rect">
            <a:avLst/>
          </a:prstGeom>
        </p:spPr>
        <p:txBody>
          <a:bodyPr wrap="square">
            <a:spAutoFit/>
          </a:bodyPr>
          <a:lstStyle/>
          <a:p>
            <a:pPr algn="ctr"/>
            <a:r>
              <a:rPr lang="en-US" sz="2200" dirty="0">
                <a:solidFill>
                  <a:schemeClr val="tx2"/>
                </a:solidFill>
                <a:latin typeface="+mj-lt"/>
              </a:rPr>
              <a:t>One form</a:t>
            </a:r>
            <a:endParaRPr lang="en-US" sz="2200" b="1" dirty="0">
              <a:solidFill>
                <a:schemeClr val="tx2"/>
              </a:solidFill>
            </a:endParaRPr>
          </a:p>
          <a:p>
            <a:pPr algn="ctr"/>
            <a:r>
              <a:rPr lang="en-US" sz="2200" b="1" dirty="0">
                <a:solidFill>
                  <a:schemeClr val="tx2"/>
                </a:solidFill>
                <a:latin typeface="+mj-lt"/>
              </a:rPr>
              <a:t>		</a:t>
            </a:r>
          </a:p>
        </p:txBody>
      </p:sp>
    </p:spTree>
    <p:extLst>
      <p:ext uri="{BB962C8B-B14F-4D97-AF65-F5344CB8AC3E}">
        <p14:creationId xmlns:p14="http://schemas.microsoft.com/office/powerpoint/2010/main" val="1189846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Simple cell receptive profiles: Gabor functions</a:t>
            </a:r>
            <a:endParaRPr lang="en-US" sz="3200" dirty="0">
              <a:solidFill>
                <a:schemeClr val="accent1"/>
              </a:solidFill>
              <a:latin typeface="+mj-lt"/>
            </a:endParaRPr>
          </a:p>
        </p:txBody>
      </p:sp>
      <p:sp>
        <p:nvSpPr>
          <p:cNvPr id="43" name="Rectangle 42">
            <a:extLst>
              <a:ext uri="{FF2B5EF4-FFF2-40B4-BE49-F238E27FC236}">
                <a16:creationId xmlns:a16="http://schemas.microsoft.com/office/drawing/2014/main" id="{28F9B5E6-BA72-48B0-94F5-3EF1067846FA}"/>
              </a:ext>
            </a:extLst>
          </p:cNvPr>
          <p:cNvSpPr/>
          <p:nvPr/>
        </p:nvSpPr>
        <p:spPr>
          <a:xfrm>
            <a:off x="5819983" y="1948437"/>
            <a:ext cx="555842" cy="3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3" name="Picture 22">
            <a:extLst>
              <a:ext uri="{FF2B5EF4-FFF2-40B4-BE49-F238E27FC236}">
                <a16:creationId xmlns:a16="http://schemas.microsoft.com/office/drawing/2014/main" id="{C1A68E99-0892-4108-8B91-347766517E1A}"/>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087000" y="2964563"/>
            <a:ext cx="2995436" cy="265119"/>
          </a:xfrm>
          <a:prstGeom prst="rect">
            <a:avLst/>
          </a:prstGeom>
        </p:spPr>
      </p:pic>
      <p:pic>
        <p:nvPicPr>
          <p:cNvPr id="25" name="Picture 24">
            <a:extLst>
              <a:ext uri="{FF2B5EF4-FFF2-40B4-BE49-F238E27FC236}">
                <a16:creationId xmlns:a16="http://schemas.microsoft.com/office/drawing/2014/main" id="{DAAFD59A-8007-42B4-9461-07A8481BB9DB}"/>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042000" y="1724961"/>
            <a:ext cx="3030538" cy="252931"/>
          </a:xfrm>
          <a:prstGeom prst="rect">
            <a:avLst/>
          </a:prstGeom>
        </p:spPr>
      </p:pic>
      <p:sp>
        <p:nvSpPr>
          <p:cNvPr id="26" name="Rectangle 25">
            <a:extLst>
              <a:ext uri="{FF2B5EF4-FFF2-40B4-BE49-F238E27FC236}">
                <a16:creationId xmlns:a16="http://schemas.microsoft.com/office/drawing/2014/main" id="{E5E9BB6D-5AA4-4C02-915C-891F4366BC3A}"/>
              </a:ext>
            </a:extLst>
          </p:cNvPr>
          <p:cNvSpPr/>
          <p:nvPr/>
        </p:nvSpPr>
        <p:spPr>
          <a:xfrm>
            <a:off x="2915817" y="1159682"/>
            <a:ext cx="3312368" cy="90767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26">
            <a:extLst>
              <a:ext uri="{FF2B5EF4-FFF2-40B4-BE49-F238E27FC236}">
                <a16:creationId xmlns:a16="http://schemas.microsoft.com/office/drawing/2014/main" id="{37B57DD9-D943-4AF5-A3FB-F6AA9FBCC0EA}"/>
              </a:ext>
            </a:extLst>
          </p:cNvPr>
          <p:cNvSpPr/>
          <p:nvPr/>
        </p:nvSpPr>
        <p:spPr>
          <a:xfrm>
            <a:off x="2118010" y="1171690"/>
            <a:ext cx="4942706" cy="769441"/>
          </a:xfrm>
          <a:prstGeom prst="rect">
            <a:avLst/>
          </a:prstGeom>
        </p:spPr>
        <p:txBody>
          <a:bodyPr wrap="square">
            <a:spAutoFit/>
          </a:bodyPr>
          <a:lstStyle/>
          <a:p>
            <a:pPr algn="ctr"/>
            <a:r>
              <a:rPr lang="en-US" sz="2200" dirty="0">
                <a:solidFill>
                  <a:schemeClr val="tx2"/>
                </a:solidFill>
                <a:latin typeface="+mj-lt"/>
              </a:rPr>
              <a:t>One form</a:t>
            </a:r>
            <a:endParaRPr lang="en-US" sz="2200" b="1" dirty="0">
              <a:solidFill>
                <a:schemeClr val="tx2"/>
              </a:solidFill>
            </a:endParaRPr>
          </a:p>
          <a:p>
            <a:pPr algn="ctr"/>
            <a:r>
              <a:rPr lang="en-US" sz="2200" b="1" dirty="0">
                <a:solidFill>
                  <a:schemeClr val="tx2"/>
                </a:solidFill>
                <a:latin typeface="+mj-lt"/>
              </a:rPr>
              <a:t>		</a:t>
            </a:r>
          </a:p>
        </p:txBody>
      </p:sp>
      <p:pic>
        <p:nvPicPr>
          <p:cNvPr id="6" name="Picture 5">
            <a:extLst>
              <a:ext uri="{FF2B5EF4-FFF2-40B4-BE49-F238E27FC236}">
                <a16:creationId xmlns:a16="http://schemas.microsoft.com/office/drawing/2014/main" id="{D3E81CFB-B9F1-4DDF-9503-349566A073EE}"/>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987000" y="2519444"/>
            <a:ext cx="1213333" cy="255238"/>
          </a:xfrm>
          <a:prstGeom prst="rect">
            <a:avLst/>
          </a:prstGeom>
        </p:spPr>
      </p:pic>
    </p:spTree>
    <p:extLst>
      <p:ext uri="{BB962C8B-B14F-4D97-AF65-F5344CB8AC3E}">
        <p14:creationId xmlns:p14="http://schemas.microsoft.com/office/powerpoint/2010/main" val="846709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Simple cell receptive profiles: Gabor functions</a:t>
            </a:r>
            <a:endParaRPr lang="en-US" sz="3200" dirty="0">
              <a:solidFill>
                <a:schemeClr val="accent1"/>
              </a:solidFill>
              <a:latin typeface="+mj-lt"/>
            </a:endParaRPr>
          </a:p>
        </p:txBody>
      </p:sp>
      <p:sp>
        <p:nvSpPr>
          <p:cNvPr id="43" name="Rectangle 42">
            <a:extLst>
              <a:ext uri="{FF2B5EF4-FFF2-40B4-BE49-F238E27FC236}">
                <a16:creationId xmlns:a16="http://schemas.microsoft.com/office/drawing/2014/main" id="{28F9B5E6-BA72-48B0-94F5-3EF1067846FA}"/>
              </a:ext>
            </a:extLst>
          </p:cNvPr>
          <p:cNvSpPr/>
          <p:nvPr/>
        </p:nvSpPr>
        <p:spPr>
          <a:xfrm>
            <a:off x="5819983" y="1948437"/>
            <a:ext cx="555842" cy="3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3" name="Picture 22">
            <a:extLst>
              <a:ext uri="{FF2B5EF4-FFF2-40B4-BE49-F238E27FC236}">
                <a16:creationId xmlns:a16="http://schemas.microsoft.com/office/drawing/2014/main" id="{C1A68E99-0892-4108-8B91-347766517E1A}"/>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087000" y="2964563"/>
            <a:ext cx="2995436" cy="265119"/>
          </a:xfrm>
          <a:prstGeom prst="rect">
            <a:avLst/>
          </a:prstGeom>
        </p:spPr>
      </p:pic>
      <p:pic>
        <p:nvPicPr>
          <p:cNvPr id="25" name="Picture 24">
            <a:extLst>
              <a:ext uri="{FF2B5EF4-FFF2-40B4-BE49-F238E27FC236}">
                <a16:creationId xmlns:a16="http://schemas.microsoft.com/office/drawing/2014/main" id="{DAAFD59A-8007-42B4-9461-07A8481BB9DB}"/>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042000" y="1724961"/>
            <a:ext cx="3030538" cy="252931"/>
          </a:xfrm>
          <a:prstGeom prst="rect">
            <a:avLst/>
          </a:prstGeom>
        </p:spPr>
      </p:pic>
      <p:sp>
        <p:nvSpPr>
          <p:cNvPr id="26" name="Rectangle 25">
            <a:extLst>
              <a:ext uri="{FF2B5EF4-FFF2-40B4-BE49-F238E27FC236}">
                <a16:creationId xmlns:a16="http://schemas.microsoft.com/office/drawing/2014/main" id="{E5E9BB6D-5AA4-4C02-915C-891F4366BC3A}"/>
              </a:ext>
            </a:extLst>
          </p:cNvPr>
          <p:cNvSpPr/>
          <p:nvPr/>
        </p:nvSpPr>
        <p:spPr>
          <a:xfrm>
            <a:off x="2915817" y="1159682"/>
            <a:ext cx="3312368" cy="90767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26">
            <a:extLst>
              <a:ext uri="{FF2B5EF4-FFF2-40B4-BE49-F238E27FC236}">
                <a16:creationId xmlns:a16="http://schemas.microsoft.com/office/drawing/2014/main" id="{37B57DD9-D943-4AF5-A3FB-F6AA9FBCC0EA}"/>
              </a:ext>
            </a:extLst>
          </p:cNvPr>
          <p:cNvSpPr/>
          <p:nvPr/>
        </p:nvSpPr>
        <p:spPr>
          <a:xfrm>
            <a:off x="2118010" y="1171690"/>
            <a:ext cx="4942706" cy="769441"/>
          </a:xfrm>
          <a:prstGeom prst="rect">
            <a:avLst/>
          </a:prstGeom>
        </p:spPr>
        <p:txBody>
          <a:bodyPr wrap="square">
            <a:spAutoFit/>
          </a:bodyPr>
          <a:lstStyle/>
          <a:p>
            <a:pPr algn="ctr"/>
            <a:r>
              <a:rPr lang="en-US" sz="2200" dirty="0">
                <a:solidFill>
                  <a:schemeClr val="tx2"/>
                </a:solidFill>
                <a:latin typeface="+mj-lt"/>
              </a:rPr>
              <a:t>One form</a:t>
            </a:r>
            <a:endParaRPr lang="en-US" sz="2200" b="1" dirty="0">
              <a:solidFill>
                <a:schemeClr val="tx2"/>
              </a:solidFill>
            </a:endParaRPr>
          </a:p>
          <a:p>
            <a:pPr algn="ctr"/>
            <a:r>
              <a:rPr lang="en-US" sz="2200" b="1" dirty="0">
                <a:solidFill>
                  <a:schemeClr val="tx2"/>
                </a:solidFill>
                <a:latin typeface="+mj-lt"/>
              </a:rPr>
              <a:t>		</a:t>
            </a:r>
          </a:p>
        </p:txBody>
      </p:sp>
      <p:pic>
        <p:nvPicPr>
          <p:cNvPr id="6" name="Picture 5">
            <a:extLst>
              <a:ext uri="{FF2B5EF4-FFF2-40B4-BE49-F238E27FC236}">
                <a16:creationId xmlns:a16="http://schemas.microsoft.com/office/drawing/2014/main" id="{D3E81CFB-B9F1-4DDF-9503-349566A073EE}"/>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987000" y="2519444"/>
            <a:ext cx="1213333" cy="255238"/>
          </a:xfrm>
          <a:prstGeom prst="rect">
            <a:avLst/>
          </a:prstGeom>
        </p:spPr>
      </p:pic>
      <p:grpSp>
        <p:nvGrpSpPr>
          <p:cNvPr id="9" name="Group 8">
            <a:extLst>
              <a:ext uri="{FF2B5EF4-FFF2-40B4-BE49-F238E27FC236}">
                <a16:creationId xmlns:a16="http://schemas.microsoft.com/office/drawing/2014/main" id="{F79C4184-1592-460D-8216-A17C2B6EB348}"/>
              </a:ext>
            </a:extLst>
          </p:cNvPr>
          <p:cNvGrpSpPr/>
          <p:nvPr/>
        </p:nvGrpSpPr>
        <p:grpSpPr>
          <a:xfrm>
            <a:off x="179512" y="4646433"/>
            <a:ext cx="8796360" cy="1418249"/>
            <a:chOff x="1028497" y="703093"/>
            <a:chExt cx="8796360" cy="1418249"/>
          </a:xfrm>
        </p:grpSpPr>
        <p:pic>
          <p:nvPicPr>
            <p:cNvPr id="10" name="Picture 9">
              <a:extLst>
                <a:ext uri="{FF2B5EF4-FFF2-40B4-BE49-F238E27FC236}">
                  <a16:creationId xmlns:a16="http://schemas.microsoft.com/office/drawing/2014/main" id="{6079C028-B34F-405B-B718-4A4FA3405ED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62" b="4244"/>
            <a:stretch/>
          </p:blipFill>
          <p:spPr>
            <a:xfrm>
              <a:off x="1028497" y="708330"/>
              <a:ext cx="1403611" cy="1404840"/>
            </a:xfrm>
            <a:prstGeom prst="rect">
              <a:avLst/>
            </a:prstGeom>
          </p:spPr>
        </p:pic>
        <p:cxnSp>
          <p:nvCxnSpPr>
            <p:cNvPr id="11" name="Straight Arrow Connector 10">
              <a:extLst>
                <a:ext uri="{FF2B5EF4-FFF2-40B4-BE49-F238E27FC236}">
                  <a16:creationId xmlns:a16="http://schemas.microsoft.com/office/drawing/2014/main" id="{50EA4425-159E-44F3-90F1-49208764CDA0}"/>
                </a:ext>
              </a:extLst>
            </p:cNvPr>
            <p:cNvCxnSpPr>
              <a:cxnSpLocks/>
            </p:cNvCxnSpPr>
            <p:nvPr/>
          </p:nvCxnSpPr>
          <p:spPr>
            <a:xfrm>
              <a:off x="1028497" y="1340768"/>
              <a:ext cx="1403611" cy="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B2161CC-2865-4D78-A212-0365A0354CD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466" t="-1" b="3858"/>
            <a:stretch/>
          </p:blipFill>
          <p:spPr>
            <a:xfrm>
              <a:off x="2884076" y="703093"/>
              <a:ext cx="1397700" cy="1410518"/>
            </a:xfrm>
            <a:prstGeom prst="rect">
              <a:avLst/>
            </a:prstGeom>
          </p:spPr>
        </p:pic>
        <p:pic>
          <p:nvPicPr>
            <p:cNvPr id="13" name="Picture 12">
              <a:extLst>
                <a:ext uri="{FF2B5EF4-FFF2-40B4-BE49-F238E27FC236}">
                  <a16:creationId xmlns:a16="http://schemas.microsoft.com/office/drawing/2014/main" id="{712CB7BE-DD12-4DF7-95A2-7F8A1B06FE0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482" b="3687"/>
            <a:stretch/>
          </p:blipFill>
          <p:spPr>
            <a:xfrm>
              <a:off x="6599158" y="708330"/>
              <a:ext cx="1397467" cy="1413012"/>
            </a:xfrm>
            <a:prstGeom prst="rect">
              <a:avLst/>
            </a:prstGeom>
          </p:spPr>
        </p:pic>
        <p:pic>
          <p:nvPicPr>
            <p:cNvPr id="15" name="Picture 14">
              <a:extLst>
                <a:ext uri="{FF2B5EF4-FFF2-40B4-BE49-F238E27FC236}">
                  <a16:creationId xmlns:a16="http://schemas.microsoft.com/office/drawing/2014/main" id="{28895BE8-1E75-4E2A-BEC1-06D976C9808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4280" b="4814"/>
            <a:stretch/>
          </p:blipFill>
          <p:spPr>
            <a:xfrm>
              <a:off x="8424435" y="708741"/>
              <a:ext cx="1400422" cy="1396478"/>
            </a:xfrm>
            <a:prstGeom prst="rect">
              <a:avLst/>
            </a:prstGeom>
          </p:spPr>
        </p:pic>
        <p:pic>
          <p:nvPicPr>
            <p:cNvPr id="16" name="Picture 15">
              <a:extLst>
                <a:ext uri="{FF2B5EF4-FFF2-40B4-BE49-F238E27FC236}">
                  <a16:creationId xmlns:a16="http://schemas.microsoft.com/office/drawing/2014/main" id="{E0349067-DE75-44D3-A265-0D510EA7E673}"/>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3303" b="5001"/>
            <a:stretch/>
          </p:blipFill>
          <p:spPr>
            <a:xfrm>
              <a:off x="4733744" y="711485"/>
              <a:ext cx="1414716" cy="1393734"/>
            </a:xfrm>
            <a:prstGeom prst="rect">
              <a:avLst/>
            </a:prstGeom>
          </p:spPr>
        </p:pic>
        <p:cxnSp>
          <p:nvCxnSpPr>
            <p:cNvPr id="17" name="Straight Arrow Connector 16">
              <a:extLst>
                <a:ext uri="{FF2B5EF4-FFF2-40B4-BE49-F238E27FC236}">
                  <a16:creationId xmlns:a16="http://schemas.microsoft.com/office/drawing/2014/main" id="{9964D2E1-2CD4-449E-AFD6-CAC89F4612B3}"/>
                </a:ext>
              </a:extLst>
            </p:cNvPr>
            <p:cNvCxnSpPr>
              <a:cxnSpLocks/>
            </p:cNvCxnSpPr>
            <p:nvPr/>
          </p:nvCxnSpPr>
          <p:spPr>
            <a:xfrm>
              <a:off x="3131840" y="1052736"/>
              <a:ext cx="864095" cy="72008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B8ABFB6-66DA-4521-9B62-3ECB74D6A1FF}"/>
                </a:ext>
              </a:extLst>
            </p:cNvPr>
            <p:cNvCxnSpPr>
              <a:cxnSpLocks/>
            </p:cNvCxnSpPr>
            <p:nvPr/>
          </p:nvCxnSpPr>
          <p:spPr>
            <a:xfrm>
              <a:off x="5441102" y="912274"/>
              <a:ext cx="0" cy="992155"/>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073F44F-4229-4272-8FBD-DC18AE6221D6}"/>
                </a:ext>
              </a:extLst>
            </p:cNvPr>
            <p:cNvCxnSpPr>
              <a:cxnSpLocks/>
            </p:cNvCxnSpPr>
            <p:nvPr/>
          </p:nvCxnSpPr>
          <p:spPr>
            <a:xfrm flipH="1">
              <a:off x="6826080" y="1009001"/>
              <a:ext cx="864096" cy="72008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118AE00-CD84-4B48-8366-372D61803978}"/>
                </a:ext>
              </a:extLst>
            </p:cNvPr>
            <p:cNvCxnSpPr>
              <a:cxnSpLocks/>
            </p:cNvCxnSpPr>
            <p:nvPr/>
          </p:nvCxnSpPr>
          <p:spPr>
            <a:xfrm flipH="1">
              <a:off x="8388424" y="1340768"/>
              <a:ext cx="1436433" cy="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6579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Simple cell receptive profiles: Gabor functions</a:t>
            </a:r>
            <a:endParaRPr lang="en-US" sz="3200" dirty="0">
              <a:solidFill>
                <a:schemeClr val="accent1"/>
              </a:solidFill>
              <a:latin typeface="+mj-lt"/>
            </a:endParaRPr>
          </a:p>
        </p:txBody>
      </p:sp>
      <p:sp>
        <p:nvSpPr>
          <p:cNvPr id="43" name="Rectangle 42">
            <a:extLst>
              <a:ext uri="{FF2B5EF4-FFF2-40B4-BE49-F238E27FC236}">
                <a16:creationId xmlns:a16="http://schemas.microsoft.com/office/drawing/2014/main" id="{28F9B5E6-BA72-48B0-94F5-3EF1067846FA}"/>
              </a:ext>
            </a:extLst>
          </p:cNvPr>
          <p:cNvSpPr/>
          <p:nvPr/>
        </p:nvSpPr>
        <p:spPr>
          <a:xfrm>
            <a:off x="5819983" y="1948437"/>
            <a:ext cx="555842" cy="3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3" name="Picture 22">
            <a:extLst>
              <a:ext uri="{FF2B5EF4-FFF2-40B4-BE49-F238E27FC236}">
                <a16:creationId xmlns:a16="http://schemas.microsoft.com/office/drawing/2014/main" id="{C1A68E99-0892-4108-8B91-347766517E1A}"/>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087000" y="2964563"/>
            <a:ext cx="2995436" cy="265119"/>
          </a:xfrm>
          <a:prstGeom prst="rect">
            <a:avLst/>
          </a:prstGeom>
        </p:spPr>
      </p:pic>
      <p:pic>
        <p:nvPicPr>
          <p:cNvPr id="25" name="Picture 24">
            <a:extLst>
              <a:ext uri="{FF2B5EF4-FFF2-40B4-BE49-F238E27FC236}">
                <a16:creationId xmlns:a16="http://schemas.microsoft.com/office/drawing/2014/main" id="{DAAFD59A-8007-42B4-9461-07A8481BB9DB}"/>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042000" y="1724961"/>
            <a:ext cx="3030538" cy="252931"/>
          </a:xfrm>
          <a:prstGeom prst="rect">
            <a:avLst/>
          </a:prstGeom>
        </p:spPr>
      </p:pic>
      <p:sp>
        <p:nvSpPr>
          <p:cNvPr id="26" name="Rectangle 25">
            <a:extLst>
              <a:ext uri="{FF2B5EF4-FFF2-40B4-BE49-F238E27FC236}">
                <a16:creationId xmlns:a16="http://schemas.microsoft.com/office/drawing/2014/main" id="{E5E9BB6D-5AA4-4C02-915C-891F4366BC3A}"/>
              </a:ext>
            </a:extLst>
          </p:cNvPr>
          <p:cNvSpPr/>
          <p:nvPr/>
        </p:nvSpPr>
        <p:spPr>
          <a:xfrm>
            <a:off x="2915817" y="1159682"/>
            <a:ext cx="3312368" cy="90767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26">
            <a:extLst>
              <a:ext uri="{FF2B5EF4-FFF2-40B4-BE49-F238E27FC236}">
                <a16:creationId xmlns:a16="http://schemas.microsoft.com/office/drawing/2014/main" id="{37B57DD9-D943-4AF5-A3FB-F6AA9FBCC0EA}"/>
              </a:ext>
            </a:extLst>
          </p:cNvPr>
          <p:cNvSpPr/>
          <p:nvPr/>
        </p:nvSpPr>
        <p:spPr>
          <a:xfrm>
            <a:off x="2118010" y="1171690"/>
            <a:ext cx="4942706" cy="769441"/>
          </a:xfrm>
          <a:prstGeom prst="rect">
            <a:avLst/>
          </a:prstGeom>
        </p:spPr>
        <p:txBody>
          <a:bodyPr wrap="square">
            <a:spAutoFit/>
          </a:bodyPr>
          <a:lstStyle/>
          <a:p>
            <a:pPr algn="ctr"/>
            <a:r>
              <a:rPr lang="en-US" sz="2200" dirty="0">
                <a:solidFill>
                  <a:schemeClr val="tx2"/>
                </a:solidFill>
                <a:latin typeface="+mj-lt"/>
              </a:rPr>
              <a:t>One form</a:t>
            </a:r>
            <a:endParaRPr lang="en-US" sz="2200" b="1" dirty="0">
              <a:solidFill>
                <a:schemeClr val="tx2"/>
              </a:solidFill>
            </a:endParaRPr>
          </a:p>
          <a:p>
            <a:pPr algn="ctr"/>
            <a:r>
              <a:rPr lang="en-US" sz="2200" b="1" dirty="0">
                <a:solidFill>
                  <a:schemeClr val="tx2"/>
                </a:solidFill>
                <a:latin typeface="+mj-lt"/>
              </a:rPr>
              <a:t>		</a:t>
            </a:r>
          </a:p>
        </p:txBody>
      </p:sp>
      <p:pic>
        <p:nvPicPr>
          <p:cNvPr id="6" name="Picture 5">
            <a:extLst>
              <a:ext uri="{FF2B5EF4-FFF2-40B4-BE49-F238E27FC236}">
                <a16:creationId xmlns:a16="http://schemas.microsoft.com/office/drawing/2014/main" id="{D3E81CFB-B9F1-4DDF-9503-349566A073EE}"/>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987000" y="2519444"/>
            <a:ext cx="1213333" cy="255238"/>
          </a:xfrm>
          <a:prstGeom prst="rect">
            <a:avLst/>
          </a:prstGeom>
        </p:spPr>
      </p:pic>
      <p:sp>
        <p:nvSpPr>
          <p:cNvPr id="48" name="Rectangle 47">
            <a:extLst>
              <a:ext uri="{FF2B5EF4-FFF2-40B4-BE49-F238E27FC236}">
                <a16:creationId xmlns:a16="http://schemas.microsoft.com/office/drawing/2014/main" id="{55905CEE-F37B-423D-A355-8B0D63B347A0}"/>
              </a:ext>
            </a:extLst>
          </p:cNvPr>
          <p:cNvSpPr/>
          <p:nvPr/>
        </p:nvSpPr>
        <p:spPr>
          <a:xfrm>
            <a:off x="5576588" y="6285834"/>
            <a:ext cx="277921" cy="262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Oval 70">
            <a:extLst>
              <a:ext uri="{FF2B5EF4-FFF2-40B4-BE49-F238E27FC236}">
                <a16:creationId xmlns:a16="http://schemas.microsoft.com/office/drawing/2014/main" id="{CCAEA339-C8BE-4ED1-8E3E-A704E0A1E35E}"/>
              </a:ext>
            </a:extLst>
          </p:cNvPr>
          <p:cNvSpPr>
            <a:spLocks noChangeAspect="1"/>
          </p:cNvSpPr>
          <p:nvPr/>
        </p:nvSpPr>
        <p:spPr>
          <a:xfrm>
            <a:off x="2772000" y="4186173"/>
            <a:ext cx="3600658" cy="3205506"/>
          </a:xfrm>
          <a:prstGeom prst="ellipse">
            <a:avLst/>
          </a:prstGeom>
          <a:solidFill>
            <a:schemeClr val="tx2">
              <a:lumMod val="60000"/>
              <a:lumOff val="40000"/>
              <a:alpha val="50000"/>
            </a:schemeClr>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Rectangle 82">
            <a:extLst>
              <a:ext uri="{FF2B5EF4-FFF2-40B4-BE49-F238E27FC236}">
                <a16:creationId xmlns:a16="http://schemas.microsoft.com/office/drawing/2014/main" id="{BB8ABF03-FEAF-4116-A77B-AB0D8E689C65}"/>
              </a:ext>
            </a:extLst>
          </p:cNvPr>
          <p:cNvSpPr/>
          <p:nvPr/>
        </p:nvSpPr>
        <p:spPr>
          <a:xfrm>
            <a:off x="2907000" y="6714190"/>
            <a:ext cx="3312366" cy="794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7470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Simple cell receptive profiles: Gabor functions</a:t>
            </a:r>
            <a:endParaRPr lang="en-US" sz="3200" dirty="0">
              <a:solidFill>
                <a:schemeClr val="accent1"/>
              </a:solidFill>
              <a:latin typeface="+mj-lt"/>
            </a:endParaRPr>
          </a:p>
        </p:txBody>
      </p:sp>
      <p:sp>
        <p:nvSpPr>
          <p:cNvPr id="43" name="Rectangle 42">
            <a:extLst>
              <a:ext uri="{FF2B5EF4-FFF2-40B4-BE49-F238E27FC236}">
                <a16:creationId xmlns:a16="http://schemas.microsoft.com/office/drawing/2014/main" id="{28F9B5E6-BA72-48B0-94F5-3EF1067846FA}"/>
              </a:ext>
            </a:extLst>
          </p:cNvPr>
          <p:cNvSpPr/>
          <p:nvPr/>
        </p:nvSpPr>
        <p:spPr>
          <a:xfrm>
            <a:off x="5819983" y="1948437"/>
            <a:ext cx="555842" cy="3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3" name="Picture 22">
            <a:extLst>
              <a:ext uri="{FF2B5EF4-FFF2-40B4-BE49-F238E27FC236}">
                <a16:creationId xmlns:a16="http://schemas.microsoft.com/office/drawing/2014/main" id="{C1A68E99-0892-4108-8B91-347766517E1A}"/>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087000" y="2964563"/>
            <a:ext cx="2995436" cy="265119"/>
          </a:xfrm>
          <a:prstGeom prst="rect">
            <a:avLst/>
          </a:prstGeom>
        </p:spPr>
      </p:pic>
      <p:pic>
        <p:nvPicPr>
          <p:cNvPr id="25" name="Picture 24">
            <a:extLst>
              <a:ext uri="{FF2B5EF4-FFF2-40B4-BE49-F238E27FC236}">
                <a16:creationId xmlns:a16="http://schemas.microsoft.com/office/drawing/2014/main" id="{DAAFD59A-8007-42B4-9461-07A8481BB9DB}"/>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042000" y="1724961"/>
            <a:ext cx="3030538" cy="252931"/>
          </a:xfrm>
          <a:prstGeom prst="rect">
            <a:avLst/>
          </a:prstGeom>
        </p:spPr>
      </p:pic>
      <p:sp>
        <p:nvSpPr>
          <p:cNvPr id="26" name="Rectangle 25">
            <a:extLst>
              <a:ext uri="{FF2B5EF4-FFF2-40B4-BE49-F238E27FC236}">
                <a16:creationId xmlns:a16="http://schemas.microsoft.com/office/drawing/2014/main" id="{E5E9BB6D-5AA4-4C02-915C-891F4366BC3A}"/>
              </a:ext>
            </a:extLst>
          </p:cNvPr>
          <p:cNvSpPr/>
          <p:nvPr/>
        </p:nvSpPr>
        <p:spPr>
          <a:xfrm>
            <a:off x="2915817" y="1159682"/>
            <a:ext cx="3312368" cy="90767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26">
            <a:extLst>
              <a:ext uri="{FF2B5EF4-FFF2-40B4-BE49-F238E27FC236}">
                <a16:creationId xmlns:a16="http://schemas.microsoft.com/office/drawing/2014/main" id="{37B57DD9-D943-4AF5-A3FB-F6AA9FBCC0EA}"/>
              </a:ext>
            </a:extLst>
          </p:cNvPr>
          <p:cNvSpPr/>
          <p:nvPr/>
        </p:nvSpPr>
        <p:spPr>
          <a:xfrm>
            <a:off x="2118010" y="1171690"/>
            <a:ext cx="4942706" cy="769441"/>
          </a:xfrm>
          <a:prstGeom prst="rect">
            <a:avLst/>
          </a:prstGeom>
        </p:spPr>
        <p:txBody>
          <a:bodyPr wrap="square">
            <a:spAutoFit/>
          </a:bodyPr>
          <a:lstStyle/>
          <a:p>
            <a:pPr algn="ctr"/>
            <a:r>
              <a:rPr lang="en-US" sz="2200" dirty="0">
                <a:solidFill>
                  <a:schemeClr val="tx2"/>
                </a:solidFill>
                <a:latin typeface="+mj-lt"/>
              </a:rPr>
              <a:t>One form</a:t>
            </a:r>
            <a:endParaRPr lang="en-US" sz="2200" b="1" dirty="0">
              <a:solidFill>
                <a:schemeClr val="tx2"/>
              </a:solidFill>
            </a:endParaRPr>
          </a:p>
          <a:p>
            <a:pPr algn="ctr"/>
            <a:r>
              <a:rPr lang="en-US" sz="2200" b="1" dirty="0">
                <a:solidFill>
                  <a:schemeClr val="tx2"/>
                </a:solidFill>
                <a:latin typeface="+mj-lt"/>
              </a:rPr>
              <a:t>		</a:t>
            </a:r>
          </a:p>
        </p:txBody>
      </p:sp>
      <p:pic>
        <p:nvPicPr>
          <p:cNvPr id="6" name="Picture 5">
            <a:extLst>
              <a:ext uri="{FF2B5EF4-FFF2-40B4-BE49-F238E27FC236}">
                <a16:creationId xmlns:a16="http://schemas.microsoft.com/office/drawing/2014/main" id="{D3E81CFB-B9F1-4DDF-9503-349566A073E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987000" y="2519444"/>
            <a:ext cx="1213333" cy="255238"/>
          </a:xfrm>
          <a:prstGeom prst="rect">
            <a:avLst/>
          </a:prstGeom>
        </p:spPr>
      </p:pic>
      <p:sp>
        <p:nvSpPr>
          <p:cNvPr id="48" name="Rectangle 47">
            <a:extLst>
              <a:ext uri="{FF2B5EF4-FFF2-40B4-BE49-F238E27FC236}">
                <a16:creationId xmlns:a16="http://schemas.microsoft.com/office/drawing/2014/main" id="{55905CEE-F37B-423D-A355-8B0D63B347A0}"/>
              </a:ext>
            </a:extLst>
          </p:cNvPr>
          <p:cNvSpPr/>
          <p:nvPr/>
        </p:nvSpPr>
        <p:spPr>
          <a:xfrm>
            <a:off x="5576588" y="6285834"/>
            <a:ext cx="277921" cy="262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8" name="Group 67">
            <a:extLst>
              <a:ext uri="{FF2B5EF4-FFF2-40B4-BE49-F238E27FC236}">
                <a16:creationId xmlns:a16="http://schemas.microsoft.com/office/drawing/2014/main" id="{69F57736-661A-4B55-AA81-7CF97D130D91}"/>
              </a:ext>
            </a:extLst>
          </p:cNvPr>
          <p:cNvGrpSpPr/>
          <p:nvPr/>
        </p:nvGrpSpPr>
        <p:grpSpPr>
          <a:xfrm>
            <a:off x="5652000" y="5298204"/>
            <a:ext cx="1436433" cy="1396478"/>
            <a:chOff x="7539439" y="4043622"/>
            <a:chExt cx="1436433" cy="1396478"/>
          </a:xfrm>
          <a:scene3d>
            <a:camera prst="orthographicFront">
              <a:rot lat="0" lon="0" rev="0"/>
            </a:camera>
            <a:lightRig rig="threePt" dir="t"/>
          </a:scene3d>
        </p:grpSpPr>
        <p:pic>
          <p:nvPicPr>
            <p:cNvPr id="69" name="Picture 68">
              <a:extLst>
                <a:ext uri="{FF2B5EF4-FFF2-40B4-BE49-F238E27FC236}">
                  <a16:creationId xmlns:a16="http://schemas.microsoft.com/office/drawing/2014/main" id="{5A6E3B83-75A9-4853-9EA8-8CC7447DC6A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280" b="4814"/>
            <a:stretch/>
          </p:blipFill>
          <p:spPr>
            <a:xfrm>
              <a:off x="7575450" y="4043622"/>
              <a:ext cx="1400422" cy="1396478"/>
            </a:xfrm>
            <a:prstGeom prst="rect">
              <a:avLst/>
            </a:prstGeom>
          </p:spPr>
        </p:pic>
        <p:cxnSp>
          <p:nvCxnSpPr>
            <p:cNvPr id="70" name="Straight Arrow Connector 69">
              <a:extLst>
                <a:ext uri="{FF2B5EF4-FFF2-40B4-BE49-F238E27FC236}">
                  <a16:creationId xmlns:a16="http://schemas.microsoft.com/office/drawing/2014/main" id="{20FFC83E-3A5A-433E-9FD2-5AE10062549F}"/>
                </a:ext>
              </a:extLst>
            </p:cNvPr>
            <p:cNvCxnSpPr>
              <a:cxnSpLocks/>
            </p:cNvCxnSpPr>
            <p:nvPr/>
          </p:nvCxnSpPr>
          <p:spPr>
            <a:xfrm flipH="1">
              <a:off x="7539439" y="4734000"/>
              <a:ext cx="1436433" cy="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71" name="Oval 70">
            <a:extLst>
              <a:ext uri="{FF2B5EF4-FFF2-40B4-BE49-F238E27FC236}">
                <a16:creationId xmlns:a16="http://schemas.microsoft.com/office/drawing/2014/main" id="{CCAEA339-C8BE-4ED1-8E3E-A704E0A1E35E}"/>
              </a:ext>
            </a:extLst>
          </p:cNvPr>
          <p:cNvSpPr>
            <a:spLocks noChangeAspect="1"/>
          </p:cNvSpPr>
          <p:nvPr/>
        </p:nvSpPr>
        <p:spPr>
          <a:xfrm>
            <a:off x="2772000" y="4186173"/>
            <a:ext cx="3600658" cy="3205506"/>
          </a:xfrm>
          <a:prstGeom prst="ellipse">
            <a:avLst/>
          </a:prstGeom>
          <a:solidFill>
            <a:schemeClr val="tx2">
              <a:lumMod val="60000"/>
              <a:lumOff val="40000"/>
              <a:alpha val="50000"/>
            </a:schemeClr>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3" name="Straight Arrow Connector 72">
            <a:extLst>
              <a:ext uri="{FF2B5EF4-FFF2-40B4-BE49-F238E27FC236}">
                <a16:creationId xmlns:a16="http://schemas.microsoft.com/office/drawing/2014/main" id="{256EDCCC-D67D-4032-864C-99980326D0BA}"/>
              </a:ext>
            </a:extLst>
          </p:cNvPr>
          <p:cNvCxnSpPr>
            <a:cxnSpLocks/>
          </p:cNvCxnSpPr>
          <p:nvPr/>
        </p:nvCxnSpPr>
        <p:spPr>
          <a:xfrm>
            <a:off x="4897115" y="5629260"/>
            <a:ext cx="0" cy="684000"/>
          </a:xfrm>
          <a:prstGeom prst="straightConnector1">
            <a:avLst/>
          </a:prstGeom>
          <a:ln w="38100">
            <a:solidFill>
              <a:srgbClr val="C00000"/>
            </a:solidFill>
            <a:prstDash val="dash"/>
            <a:tailEnd type="none"/>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7FEB27F8-0638-44BB-AE71-BF813160E623}"/>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4505333" y="6108491"/>
            <a:ext cx="133333" cy="226191"/>
          </a:xfrm>
          <a:prstGeom prst="rect">
            <a:avLst/>
          </a:prstGeom>
        </p:spPr>
      </p:pic>
      <p:pic>
        <p:nvPicPr>
          <p:cNvPr id="80" name="Picture 79">
            <a:extLst>
              <a:ext uri="{FF2B5EF4-FFF2-40B4-BE49-F238E27FC236}">
                <a16:creationId xmlns:a16="http://schemas.microsoft.com/office/drawing/2014/main" id="{8D7C09B8-6C21-49D7-8772-6EBC43716471}"/>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5359857" y="5900158"/>
            <a:ext cx="157143" cy="209524"/>
          </a:xfrm>
          <a:prstGeom prst="rect">
            <a:avLst/>
          </a:prstGeom>
        </p:spPr>
      </p:pic>
      <p:sp>
        <p:nvSpPr>
          <p:cNvPr id="83" name="Rectangle 82">
            <a:extLst>
              <a:ext uri="{FF2B5EF4-FFF2-40B4-BE49-F238E27FC236}">
                <a16:creationId xmlns:a16="http://schemas.microsoft.com/office/drawing/2014/main" id="{BB8ABF03-FEAF-4116-A77B-AB0D8E689C65}"/>
              </a:ext>
            </a:extLst>
          </p:cNvPr>
          <p:cNvSpPr/>
          <p:nvPr/>
        </p:nvSpPr>
        <p:spPr>
          <a:xfrm>
            <a:off x="2907000" y="6714190"/>
            <a:ext cx="3312366" cy="794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87461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Simple cell receptive profiles: Gabor functions</a:t>
            </a:r>
            <a:endParaRPr lang="en-US" sz="3200" dirty="0">
              <a:solidFill>
                <a:schemeClr val="accent1"/>
              </a:solidFill>
              <a:latin typeface="+mj-lt"/>
            </a:endParaRPr>
          </a:p>
        </p:txBody>
      </p:sp>
      <p:sp>
        <p:nvSpPr>
          <p:cNvPr id="43" name="Rectangle 42">
            <a:extLst>
              <a:ext uri="{FF2B5EF4-FFF2-40B4-BE49-F238E27FC236}">
                <a16:creationId xmlns:a16="http://schemas.microsoft.com/office/drawing/2014/main" id="{28F9B5E6-BA72-48B0-94F5-3EF1067846FA}"/>
              </a:ext>
            </a:extLst>
          </p:cNvPr>
          <p:cNvSpPr/>
          <p:nvPr/>
        </p:nvSpPr>
        <p:spPr>
          <a:xfrm>
            <a:off x="5819983" y="1948437"/>
            <a:ext cx="555842" cy="3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ctangle 1">
            <a:extLst>
              <a:ext uri="{FF2B5EF4-FFF2-40B4-BE49-F238E27FC236}">
                <a16:creationId xmlns:a16="http://schemas.microsoft.com/office/drawing/2014/main" id="{DA57813E-50AB-4846-B823-8C2EFA859CEC}"/>
              </a:ext>
            </a:extLst>
          </p:cNvPr>
          <p:cNvSpPr/>
          <p:nvPr/>
        </p:nvSpPr>
        <p:spPr>
          <a:xfrm>
            <a:off x="5576588" y="6285834"/>
            <a:ext cx="277921" cy="262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3" name="Picture 22">
            <a:extLst>
              <a:ext uri="{FF2B5EF4-FFF2-40B4-BE49-F238E27FC236}">
                <a16:creationId xmlns:a16="http://schemas.microsoft.com/office/drawing/2014/main" id="{C1A68E99-0892-4108-8B91-347766517E1A}"/>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087000" y="2964563"/>
            <a:ext cx="2995436" cy="265119"/>
          </a:xfrm>
          <a:prstGeom prst="rect">
            <a:avLst/>
          </a:prstGeom>
        </p:spPr>
      </p:pic>
      <p:pic>
        <p:nvPicPr>
          <p:cNvPr id="25" name="Picture 24">
            <a:extLst>
              <a:ext uri="{FF2B5EF4-FFF2-40B4-BE49-F238E27FC236}">
                <a16:creationId xmlns:a16="http://schemas.microsoft.com/office/drawing/2014/main" id="{DAAFD59A-8007-42B4-9461-07A8481BB9DB}"/>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042000" y="1724961"/>
            <a:ext cx="3030538" cy="252931"/>
          </a:xfrm>
          <a:prstGeom prst="rect">
            <a:avLst/>
          </a:prstGeom>
        </p:spPr>
      </p:pic>
      <p:sp>
        <p:nvSpPr>
          <p:cNvPr id="26" name="Rectangle 25">
            <a:extLst>
              <a:ext uri="{FF2B5EF4-FFF2-40B4-BE49-F238E27FC236}">
                <a16:creationId xmlns:a16="http://schemas.microsoft.com/office/drawing/2014/main" id="{E5E9BB6D-5AA4-4C02-915C-891F4366BC3A}"/>
              </a:ext>
            </a:extLst>
          </p:cNvPr>
          <p:cNvSpPr/>
          <p:nvPr/>
        </p:nvSpPr>
        <p:spPr>
          <a:xfrm>
            <a:off x="2915817" y="1159682"/>
            <a:ext cx="3312368" cy="90767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26">
            <a:extLst>
              <a:ext uri="{FF2B5EF4-FFF2-40B4-BE49-F238E27FC236}">
                <a16:creationId xmlns:a16="http://schemas.microsoft.com/office/drawing/2014/main" id="{37B57DD9-D943-4AF5-A3FB-F6AA9FBCC0EA}"/>
              </a:ext>
            </a:extLst>
          </p:cNvPr>
          <p:cNvSpPr/>
          <p:nvPr/>
        </p:nvSpPr>
        <p:spPr>
          <a:xfrm>
            <a:off x="2118010" y="1171690"/>
            <a:ext cx="4942706" cy="769441"/>
          </a:xfrm>
          <a:prstGeom prst="rect">
            <a:avLst/>
          </a:prstGeom>
        </p:spPr>
        <p:txBody>
          <a:bodyPr wrap="square">
            <a:spAutoFit/>
          </a:bodyPr>
          <a:lstStyle/>
          <a:p>
            <a:pPr algn="ctr"/>
            <a:r>
              <a:rPr lang="en-US" sz="2200" dirty="0">
                <a:solidFill>
                  <a:schemeClr val="tx2"/>
                </a:solidFill>
                <a:latin typeface="+mj-lt"/>
              </a:rPr>
              <a:t>One form</a:t>
            </a:r>
            <a:endParaRPr lang="en-US" sz="2200" b="1" dirty="0">
              <a:solidFill>
                <a:schemeClr val="tx2"/>
              </a:solidFill>
            </a:endParaRPr>
          </a:p>
          <a:p>
            <a:pPr algn="ctr"/>
            <a:r>
              <a:rPr lang="en-US" sz="2200" b="1" dirty="0">
                <a:solidFill>
                  <a:schemeClr val="tx2"/>
                </a:solidFill>
                <a:latin typeface="+mj-lt"/>
              </a:rPr>
              <a:t>		</a:t>
            </a:r>
          </a:p>
        </p:txBody>
      </p:sp>
      <p:grpSp>
        <p:nvGrpSpPr>
          <p:cNvPr id="13" name="Group 12">
            <a:extLst>
              <a:ext uri="{FF2B5EF4-FFF2-40B4-BE49-F238E27FC236}">
                <a16:creationId xmlns:a16="http://schemas.microsoft.com/office/drawing/2014/main" id="{C62FB972-6297-42A3-9B06-73F456D04D61}"/>
              </a:ext>
            </a:extLst>
          </p:cNvPr>
          <p:cNvGrpSpPr/>
          <p:nvPr/>
        </p:nvGrpSpPr>
        <p:grpSpPr>
          <a:xfrm>
            <a:off x="5292000" y="4111670"/>
            <a:ext cx="1397467" cy="1413012"/>
            <a:chOff x="5334533" y="4175988"/>
            <a:chExt cx="1397467" cy="1413012"/>
          </a:xfrm>
        </p:grpSpPr>
        <p:pic>
          <p:nvPicPr>
            <p:cNvPr id="34" name="Picture 33">
              <a:extLst>
                <a:ext uri="{FF2B5EF4-FFF2-40B4-BE49-F238E27FC236}">
                  <a16:creationId xmlns:a16="http://schemas.microsoft.com/office/drawing/2014/main" id="{AE6A918A-3DA8-4CFD-9D9A-B7D00DF66FE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482" b="3687"/>
            <a:stretch/>
          </p:blipFill>
          <p:spPr>
            <a:xfrm>
              <a:off x="5334533" y="4175988"/>
              <a:ext cx="1397467" cy="1413012"/>
            </a:xfrm>
            <a:prstGeom prst="rect">
              <a:avLst/>
            </a:prstGeom>
            <a:scene3d>
              <a:camera prst="orthographicFront">
                <a:rot lat="0" lon="0" rev="0"/>
              </a:camera>
              <a:lightRig rig="threePt" dir="t"/>
            </a:scene3d>
          </p:spPr>
        </p:pic>
        <p:cxnSp>
          <p:nvCxnSpPr>
            <p:cNvPr id="40" name="Straight Arrow Connector 39">
              <a:extLst>
                <a:ext uri="{FF2B5EF4-FFF2-40B4-BE49-F238E27FC236}">
                  <a16:creationId xmlns:a16="http://schemas.microsoft.com/office/drawing/2014/main" id="{E38B60AD-8DAA-4722-AF5D-230A52282FC0}"/>
                </a:ext>
              </a:extLst>
            </p:cNvPr>
            <p:cNvCxnSpPr>
              <a:cxnSpLocks/>
            </p:cNvCxnSpPr>
            <p:nvPr/>
          </p:nvCxnSpPr>
          <p:spPr>
            <a:xfrm flipH="1">
              <a:off x="5561455" y="4476659"/>
              <a:ext cx="864096" cy="720080"/>
            </a:xfrm>
            <a:prstGeom prst="straightConnector1">
              <a:avLst/>
            </a:prstGeom>
            <a:ln w="38100">
              <a:solidFill>
                <a:srgbClr val="C00000"/>
              </a:solidFill>
              <a:prstDash val="dash"/>
              <a:tailEnd type="arrow"/>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821C0EA3-F80A-4141-A5B6-BDB6060827EE}"/>
              </a:ext>
            </a:extLst>
          </p:cNvPr>
          <p:cNvGrpSpPr/>
          <p:nvPr/>
        </p:nvGrpSpPr>
        <p:grpSpPr>
          <a:xfrm>
            <a:off x="5652000" y="5298204"/>
            <a:ext cx="1436433" cy="1396478"/>
            <a:chOff x="7539439" y="4043622"/>
            <a:chExt cx="1436433" cy="1396478"/>
          </a:xfrm>
          <a:scene3d>
            <a:camera prst="orthographicFront">
              <a:rot lat="0" lon="0" rev="0"/>
            </a:camera>
            <a:lightRig rig="threePt" dir="t"/>
          </a:scene3d>
        </p:grpSpPr>
        <p:pic>
          <p:nvPicPr>
            <p:cNvPr id="35" name="Picture 34">
              <a:extLst>
                <a:ext uri="{FF2B5EF4-FFF2-40B4-BE49-F238E27FC236}">
                  <a16:creationId xmlns:a16="http://schemas.microsoft.com/office/drawing/2014/main" id="{2CF1236B-42BD-4B7A-8CE8-99F299CF22E5}"/>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4280" b="4814"/>
            <a:stretch/>
          </p:blipFill>
          <p:spPr>
            <a:xfrm>
              <a:off x="7575450" y="4043622"/>
              <a:ext cx="1400422" cy="1396478"/>
            </a:xfrm>
            <a:prstGeom prst="rect">
              <a:avLst/>
            </a:prstGeom>
          </p:spPr>
        </p:pic>
        <p:cxnSp>
          <p:nvCxnSpPr>
            <p:cNvPr id="41" name="Straight Arrow Connector 40">
              <a:extLst>
                <a:ext uri="{FF2B5EF4-FFF2-40B4-BE49-F238E27FC236}">
                  <a16:creationId xmlns:a16="http://schemas.microsoft.com/office/drawing/2014/main" id="{4DE8E1CC-0D48-4E9E-BA43-4B2B6F3048F4}"/>
                </a:ext>
              </a:extLst>
            </p:cNvPr>
            <p:cNvCxnSpPr>
              <a:cxnSpLocks/>
            </p:cNvCxnSpPr>
            <p:nvPr/>
          </p:nvCxnSpPr>
          <p:spPr>
            <a:xfrm flipH="1">
              <a:off x="7539439" y="4734000"/>
              <a:ext cx="1436433" cy="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D3E81CFB-B9F1-4DDF-9503-349566A073EE}"/>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987000" y="2519444"/>
            <a:ext cx="1213333" cy="255238"/>
          </a:xfrm>
          <a:prstGeom prst="rect">
            <a:avLst/>
          </a:prstGeom>
        </p:spPr>
      </p:pic>
      <p:sp>
        <p:nvSpPr>
          <p:cNvPr id="11" name="Oval 10">
            <a:extLst>
              <a:ext uri="{FF2B5EF4-FFF2-40B4-BE49-F238E27FC236}">
                <a16:creationId xmlns:a16="http://schemas.microsoft.com/office/drawing/2014/main" id="{1D8430BD-7718-4895-A582-5A73505CAEF3}"/>
              </a:ext>
            </a:extLst>
          </p:cNvPr>
          <p:cNvSpPr>
            <a:spLocks noChangeAspect="1"/>
          </p:cNvSpPr>
          <p:nvPr/>
        </p:nvSpPr>
        <p:spPr>
          <a:xfrm>
            <a:off x="2772000" y="4186173"/>
            <a:ext cx="3600658" cy="3205506"/>
          </a:xfrm>
          <a:prstGeom prst="ellipse">
            <a:avLst/>
          </a:prstGeom>
          <a:solidFill>
            <a:schemeClr val="tx2">
              <a:lumMod val="60000"/>
              <a:lumOff val="40000"/>
              <a:alpha val="50000"/>
            </a:schemeClr>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9" name="Straight Arrow Connector 28">
            <a:extLst>
              <a:ext uri="{FF2B5EF4-FFF2-40B4-BE49-F238E27FC236}">
                <a16:creationId xmlns:a16="http://schemas.microsoft.com/office/drawing/2014/main" id="{E39ED6F3-3C00-4CB2-9CAA-1D30A096BA5A}"/>
              </a:ext>
            </a:extLst>
          </p:cNvPr>
          <p:cNvCxnSpPr>
            <a:cxnSpLocks/>
          </p:cNvCxnSpPr>
          <p:nvPr/>
        </p:nvCxnSpPr>
        <p:spPr>
          <a:xfrm>
            <a:off x="4897115" y="5629260"/>
            <a:ext cx="0" cy="684000"/>
          </a:xfrm>
          <a:prstGeom prst="straightConnector1">
            <a:avLst/>
          </a:prstGeom>
          <a:ln w="38100">
            <a:solidFill>
              <a:srgbClr val="C00000"/>
            </a:solidFill>
            <a:prstDash val="dash"/>
            <a:tailEnd type="none"/>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279C3A9-E1FD-4E07-BAC1-89F11A4E2711}"/>
              </a:ext>
            </a:extLst>
          </p:cNvPr>
          <p:cNvCxnSpPr>
            <a:cxnSpLocks noChangeAspect="1"/>
          </p:cNvCxnSpPr>
          <p:nvPr/>
        </p:nvCxnSpPr>
        <p:spPr>
          <a:xfrm>
            <a:off x="4581993" y="5650441"/>
            <a:ext cx="345599" cy="288000"/>
          </a:xfrm>
          <a:prstGeom prst="straightConnector1">
            <a:avLst/>
          </a:prstGeom>
          <a:ln w="38100">
            <a:solidFill>
              <a:srgbClr val="C00000"/>
            </a:solidFill>
            <a:prstDash val="dash"/>
            <a:tailEnd type="none"/>
          </a:ln>
          <a:scene3d>
            <a:camera prst="orthographicFront">
              <a:rot lat="0" lon="0" rev="4920000"/>
            </a:camera>
            <a:lightRig rig="threePt" dir="t"/>
          </a:scene3d>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611A6BFD-19ED-471E-945B-9C97E70C06AC}"/>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4505333" y="6108491"/>
            <a:ext cx="133333" cy="226191"/>
          </a:xfrm>
          <a:prstGeom prst="rect">
            <a:avLst/>
          </a:prstGeom>
        </p:spPr>
      </p:pic>
      <p:pic>
        <p:nvPicPr>
          <p:cNvPr id="51" name="Picture 50">
            <a:extLst>
              <a:ext uri="{FF2B5EF4-FFF2-40B4-BE49-F238E27FC236}">
                <a16:creationId xmlns:a16="http://schemas.microsoft.com/office/drawing/2014/main" id="{FAC37E9B-E074-4D2B-8785-CE30C214FE85}"/>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041593" y="5355672"/>
            <a:ext cx="157143" cy="330953"/>
          </a:xfrm>
          <a:prstGeom prst="rect">
            <a:avLst/>
          </a:prstGeom>
        </p:spPr>
      </p:pic>
      <p:pic>
        <p:nvPicPr>
          <p:cNvPr id="57" name="Picture 56">
            <a:extLst>
              <a:ext uri="{FF2B5EF4-FFF2-40B4-BE49-F238E27FC236}">
                <a16:creationId xmlns:a16="http://schemas.microsoft.com/office/drawing/2014/main" id="{900F0ED7-6145-42AE-A3C3-6A67D704296A}"/>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5359857" y="5900158"/>
            <a:ext cx="157143" cy="209524"/>
          </a:xfrm>
          <a:prstGeom prst="rect">
            <a:avLst/>
          </a:prstGeom>
        </p:spPr>
      </p:pic>
      <p:sp>
        <p:nvSpPr>
          <p:cNvPr id="64" name="Rectangle 63">
            <a:extLst>
              <a:ext uri="{FF2B5EF4-FFF2-40B4-BE49-F238E27FC236}">
                <a16:creationId xmlns:a16="http://schemas.microsoft.com/office/drawing/2014/main" id="{2489C7CA-1FE7-45EF-994D-78C038D338A0}"/>
              </a:ext>
            </a:extLst>
          </p:cNvPr>
          <p:cNvSpPr/>
          <p:nvPr/>
        </p:nvSpPr>
        <p:spPr>
          <a:xfrm>
            <a:off x="2907000" y="6714190"/>
            <a:ext cx="3312366" cy="794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9269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Simple cell receptive profiles: Gabor functions</a:t>
            </a:r>
            <a:endParaRPr lang="en-US" sz="3200" dirty="0">
              <a:solidFill>
                <a:schemeClr val="accent1"/>
              </a:solidFill>
              <a:latin typeface="+mj-lt"/>
            </a:endParaRPr>
          </a:p>
        </p:txBody>
      </p:sp>
      <p:sp>
        <p:nvSpPr>
          <p:cNvPr id="43" name="Rectangle 42">
            <a:extLst>
              <a:ext uri="{FF2B5EF4-FFF2-40B4-BE49-F238E27FC236}">
                <a16:creationId xmlns:a16="http://schemas.microsoft.com/office/drawing/2014/main" id="{28F9B5E6-BA72-48B0-94F5-3EF1067846FA}"/>
              </a:ext>
            </a:extLst>
          </p:cNvPr>
          <p:cNvSpPr/>
          <p:nvPr/>
        </p:nvSpPr>
        <p:spPr>
          <a:xfrm>
            <a:off x="5819983" y="1948437"/>
            <a:ext cx="555842" cy="3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ctangle 1">
            <a:extLst>
              <a:ext uri="{FF2B5EF4-FFF2-40B4-BE49-F238E27FC236}">
                <a16:creationId xmlns:a16="http://schemas.microsoft.com/office/drawing/2014/main" id="{DA57813E-50AB-4846-B823-8C2EFA859CEC}"/>
              </a:ext>
            </a:extLst>
          </p:cNvPr>
          <p:cNvSpPr/>
          <p:nvPr/>
        </p:nvSpPr>
        <p:spPr>
          <a:xfrm>
            <a:off x="5576588" y="6285834"/>
            <a:ext cx="277921" cy="262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3" name="Picture 22">
            <a:extLst>
              <a:ext uri="{FF2B5EF4-FFF2-40B4-BE49-F238E27FC236}">
                <a16:creationId xmlns:a16="http://schemas.microsoft.com/office/drawing/2014/main" id="{C1A68E99-0892-4108-8B91-347766517E1A}"/>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087000" y="2964563"/>
            <a:ext cx="2995436" cy="265119"/>
          </a:xfrm>
          <a:prstGeom prst="rect">
            <a:avLst/>
          </a:prstGeom>
        </p:spPr>
      </p:pic>
      <p:pic>
        <p:nvPicPr>
          <p:cNvPr id="25" name="Picture 24">
            <a:extLst>
              <a:ext uri="{FF2B5EF4-FFF2-40B4-BE49-F238E27FC236}">
                <a16:creationId xmlns:a16="http://schemas.microsoft.com/office/drawing/2014/main" id="{DAAFD59A-8007-42B4-9461-07A8481BB9DB}"/>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042000" y="1724961"/>
            <a:ext cx="3030538" cy="252931"/>
          </a:xfrm>
          <a:prstGeom prst="rect">
            <a:avLst/>
          </a:prstGeom>
        </p:spPr>
      </p:pic>
      <p:sp>
        <p:nvSpPr>
          <p:cNvPr id="26" name="Rectangle 25">
            <a:extLst>
              <a:ext uri="{FF2B5EF4-FFF2-40B4-BE49-F238E27FC236}">
                <a16:creationId xmlns:a16="http://schemas.microsoft.com/office/drawing/2014/main" id="{E5E9BB6D-5AA4-4C02-915C-891F4366BC3A}"/>
              </a:ext>
            </a:extLst>
          </p:cNvPr>
          <p:cNvSpPr/>
          <p:nvPr/>
        </p:nvSpPr>
        <p:spPr>
          <a:xfrm>
            <a:off x="2915817" y="1159682"/>
            <a:ext cx="3312368" cy="90767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26">
            <a:extLst>
              <a:ext uri="{FF2B5EF4-FFF2-40B4-BE49-F238E27FC236}">
                <a16:creationId xmlns:a16="http://schemas.microsoft.com/office/drawing/2014/main" id="{37B57DD9-D943-4AF5-A3FB-F6AA9FBCC0EA}"/>
              </a:ext>
            </a:extLst>
          </p:cNvPr>
          <p:cNvSpPr/>
          <p:nvPr/>
        </p:nvSpPr>
        <p:spPr>
          <a:xfrm>
            <a:off x="2118010" y="1171690"/>
            <a:ext cx="4942706" cy="769441"/>
          </a:xfrm>
          <a:prstGeom prst="rect">
            <a:avLst/>
          </a:prstGeom>
        </p:spPr>
        <p:txBody>
          <a:bodyPr wrap="square">
            <a:spAutoFit/>
          </a:bodyPr>
          <a:lstStyle/>
          <a:p>
            <a:pPr algn="ctr"/>
            <a:r>
              <a:rPr lang="en-US" sz="2200" dirty="0">
                <a:solidFill>
                  <a:schemeClr val="tx2"/>
                </a:solidFill>
                <a:latin typeface="+mj-lt"/>
              </a:rPr>
              <a:t>One form</a:t>
            </a:r>
            <a:endParaRPr lang="en-US" sz="2200" b="1" dirty="0">
              <a:solidFill>
                <a:schemeClr val="tx2"/>
              </a:solidFill>
            </a:endParaRPr>
          </a:p>
          <a:p>
            <a:pPr algn="ctr"/>
            <a:r>
              <a:rPr lang="en-US" sz="2200" b="1" dirty="0">
                <a:solidFill>
                  <a:schemeClr val="tx2"/>
                </a:solidFill>
                <a:latin typeface="+mj-lt"/>
              </a:rPr>
              <a:t>		</a:t>
            </a:r>
          </a:p>
        </p:txBody>
      </p:sp>
      <p:grpSp>
        <p:nvGrpSpPr>
          <p:cNvPr id="7" name="Group 6">
            <a:extLst>
              <a:ext uri="{FF2B5EF4-FFF2-40B4-BE49-F238E27FC236}">
                <a16:creationId xmlns:a16="http://schemas.microsoft.com/office/drawing/2014/main" id="{31617841-EA1B-4F9C-9CBC-E37EFA6AD4DF}"/>
              </a:ext>
            </a:extLst>
          </p:cNvPr>
          <p:cNvGrpSpPr/>
          <p:nvPr/>
        </p:nvGrpSpPr>
        <p:grpSpPr>
          <a:xfrm>
            <a:off x="3877284" y="3500948"/>
            <a:ext cx="1414716" cy="1393734"/>
            <a:chOff x="3884759" y="4046366"/>
            <a:chExt cx="1414716" cy="1393734"/>
          </a:xfrm>
          <a:scene3d>
            <a:camera prst="orthographicFront">
              <a:rot lat="0" lon="0" rev="0"/>
            </a:camera>
            <a:lightRig rig="threePt" dir="t"/>
          </a:scene3d>
        </p:grpSpPr>
        <p:pic>
          <p:nvPicPr>
            <p:cNvPr id="37" name="Picture 36">
              <a:extLst>
                <a:ext uri="{FF2B5EF4-FFF2-40B4-BE49-F238E27FC236}">
                  <a16:creationId xmlns:a16="http://schemas.microsoft.com/office/drawing/2014/main" id="{CC32D1DD-DA4A-41DB-B73D-8AD5E5CF0BF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303" b="5001"/>
            <a:stretch/>
          </p:blipFill>
          <p:spPr>
            <a:xfrm>
              <a:off x="3884759" y="4046366"/>
              <a:ext cx="1414716" cy="1393734"/>
            </a:xfrm>
            <a:prstGeom prst="rect">
              <a:avLst/>
            </a:prstGeom>
          </p:spPr>
        </p:pic>
        <p:cxnSp>
          <p:nvCxnSpPr>
            <p:cNvPr id="39" name="Straight Arrow Connector 38">
              <a:extLst>
                <a:ext uri="{FF2B5EF4-FFF2-40B4-BE49-F238E27FC236}">
                  <a16:creationId xmlns:a16="http://schemas.microsoft.com/office/drawing/2014/main" id="{DC14546E-3504-43C9-AF70-F1EEC8674E8C}"/>
                </a:ext>
              </a:extLst>
            </p:cNvPr>
            <p:cNvCxnSpPr>
              <a:cxnSpLocks/>
            </p:cNvCxnSpPr>
            <p:nvPr/>
          </p:nvCxnSpPr>
          <p:spPr>
            <a:xfrm>
              <a:off x="4592117" y="4247155"/>
              <a:ext cx="0" cy="992155"/>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C62FB972-6297-42A3-9B06-73F456D04D61}"/>
              </a:ext>
            </a:extLst>
          </p:cNvPr>
          <p:cNvGrpSpPr/>
          <p:nvPr/>
        </p:nvGrpSpPr>
        <p:grpSpPr>
          <a:xfrm>
            <a:off x="5292000" y="4111670"/>
            <a:ext cx="1397467" cy="1413012"/>
            <a:chOff x="5334533" y="4175988"/>
            <a:chExt cx="1397467" cy="1413012"/>
          </a:xfrm>
        </p:grpSpPr>
        <p:pic>
          <p:nvPicPr>
            <p:cNvPr id="34" name="Picture 33">
              <a:extLst>
                <a:ext uri="{FF2B5EF4-FFF2-40B4-BE49-F238E27FC236}">
                  <a16:creationId xmlns:a16="http://schemas.microsoft.com/office/drawing/2014/main" id="{AE6A918A-3DA8-4CFD-9D9A-B7D00DF66FE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4482" b="3687"/>
            <a:stretch/>
          </p:blipFill>
          <p:spPr>
            <a:xfrm>
              <a:off x="5334533" y="4175988"/>
              <a:ext cx="1397467" cy="1413012"/>
            </a:xfrm>
            <a:prstGeom prst="rect">
              <a:avLst/>
            </a:prstGeom>
            <a:scene3d>
              <a:camera prst="orthographicFront">
                <a:rot lat="0" lon="0" rev="0"/>
              </a:camera>
              <a:lightRig rig="threePt" dir="t"/>
            </a:scene3d>
          </p:spPr>
        </p:pic>
        <p:cxnSp>
          <p:nvCxnSpPr>
            <p:cNvPr id="40" name="Straight Arrow Connector 39">
              <a:extLst>
                <a:ext uri="{FF2B5EF4-FFF2-40B4-BE49-F238E27FC236}">
                  <a16:creationId xmlns:a16="http://schemas.microsoft.com/office/drawing/2014/main" id="{E38B60AD-8DAA-4722-AF5D-230A52282FC0}"/>
                </a:ext>
              </a:extLst>
            </p:cNvPr>
            <p:cNvCxnSpPr>
              <a:cxnSpLocks/>
            </p:cNvCxnSpPr>
            <p:nvPr/>
          </p:nvCxnSpPr>
          <p:spPr>
            <a:xfrm flipH="1">
              <a:off x="5561455" y="4476659"/>
              <a:ext cx="864096" cy="720080"/>
            </a:xfrm>
            <a:prstGeom prst="straightConnector1">
              <a:avLst/>
            </a:prstGeom>
            <a:ln w="38100">
              <a:solidFill>
                <a:srgbClr val="C00000"/>
              </a:solidFill>
              <a:prstDash val="dash"/>
              <a:tailEnd type="arrow"/>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821C0EA3-F80A-4141-A5B6-BDB6060827EE}"/>
              </a:ext>
            </a:extLst>
          </p:cNvPr>
          <p:cNvGrpSpPr/>
          <p:nvPr/>
        </p:nvGrpSpPr>
        <p:grpSpPr>
          <a:xfrm>
            <a:off x="5652000" y="5298204"/>
            <a:ext cx="1436433" cy="1396478"/>
            <a:chOff x="7539439" y="4043622"/>
            <a:chExt cx="1436433" cy="1396478"/>
          </a:xfrm>
          <a:scene3d>
            <a:camera prst="orthographicFront">
              <a:rot lat="0" lon="0" rev="0"/>
            </a:camera>
            <a:lightRig rig="threePt" dir="t"/>
          </a:scene3d>
        </p:grpSpPr>
        <p:pic>
          <p:nvPicPr>
            <p:cNvPr id="35" name="Picture 34">
              <a:extLst>
                <a:ext uri="{FF2B5EF4-FFF2-40B4-BE49-F238E27FC236}">
                  <a16:creationId xmlns:a16="http://schemas.microsoft.com/office/drawing/2014/main" id="{2CF1236B-42BD-4B7A-8CE8-99F299CF22E5}"/>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4280" b="4814"/>
            <a:stretch/>
          </p:blipFill>
          <p:spPr>
            <a:xfrm>
              <a:off x="7575450" y="4043622"/>
              <a:ext cx="1400422" cy="1396478"/>
            </a:xfrm>
            <a:prstGeom prst="rect">
              <a:avLst/>
            </a:prstGeom>
          </p:spPr>
        </p:pic>
        <p:cxnSp>
          <p:nvCxnSpPr>
            <p:cNvPr id="41" name="Straight Arrow Connector 40">
              <a:extLst>
                <a:ext uri="{FF2B5EF4-FFF2-40B4-BE49-F238E27FC236}">
                  <a16:creationId xmlns:a16="http://schemas.microsoft.com/office/drawing/2014/main" id="{4DE8E1CC-0D48-4E9E-BA43-4B2B6F3048F4}"/>
                </a:ext>
              </a:extLst>
            </p:cNvPr>
            <p:cNvCxnSpPr>
              <a:cxnSpLocks/>
            </p:cNvCxnSpPr>
            <p:nvPr/>
          </p:nvCxnSpPr>
          <p:spPr>
            <a:xfrm flipH="1">
              <a:off x="7539439" y="4734000"/>
              <a:ext cx="1436433" cy="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D3E81CFB-B9F1-4DDF-9503-349566A073EE}"/>
              </a:ext>
            </a:extLst>
          </p:cNvPr>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3987000" y="2519444"/>
            <a:ext cx="1213333" cy="255238"/>
          </a:xfrm>
          <a:prstGeom prst="rect">
            <a:avLst/>
          </a:prstGeom>
        </p:spPr>
      </p:pic>
      <p:sp>
        <p:nvSpPr>
          <p:cNvPr id="11" name="Oval 10">
            <a:extLst>
              <a:ext uri="{FF2B5EF4-FFF2-40B4-BE49-F238E27FC236}">
                <a16:creationId xmlns:a16="http://schemas.microsoft.com/office/drawing/2014/main" id="{1D8430BD-7718-4895-A582-5A73505CAEF3}"/>
              </a:ext>
            </a:extLst>
          </p:cNvPr>
          <p:cNvSpPr>
            <a:spLocks noChangeAspect="1"/>
          </p:cNvSpPr>
          <p:nvPr/>
        </p:nvSpPr>
        <p:spPr>
          <a:xfrm>
            <a:off x="2772000" y="4186173"/>
            <a:ext cx="3600658" cy="3205506"/>
          </a:xfrm>
          <a:prstGeom prst="ellipse">
            <a:avLst/>
          </a:prstGeom>
          <a:solidFill>
            <a:schemeClr val="tx2">
              <a:lumMod val="60000"/>
              <a:lumOff val="40000"/>
              <a:alpha val="50000"/>
            </a:schemeClr>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8" name="Straight Arrow Connector 27">
            <a:extLst>
              <a:ext uri="{FF2B5EF4-FFF2-40B4-BE49-F238E27FC236}">
                <a16:creationId xmlns:a16="http://schemas.microsoft.com/office/drawing/2014/main" id="{3A9F63CF-9E61-44DD-9D90-48A57F771809}"/>
              </a:ext>
            </a:extLst>
          </p:cNvPr>
          <p:cNvCxnSpPr>
            <a:cxnSpLocks/>
          </p:cNvCxnSpPr>
          <p:nvPr/>
        </p:nvCxnSpPr>
        <p:spPr>
          <a:xfrm>
            <a:off x="4572000" y="5299682"/>
            <a:ext cx="0" cy="720000"/>
          </a:xfrm>
          <a:prstGeom prst="straightConnector1">
            <a:avLst/>
          </a:prstGeom>
          <a:ln w="38100">
            <a:solidFill>
              <a:srgbClr val="C00000"/>
            </a:solidFill>
            <a:prstDash val="dash"/>
            <a:tailEnd type="non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39ED6F3-3C00-4CB2-9CAA-1D30A096BA5A}"/>
              </a:ext>
            </a:extLst>
          </p:cNvPr>
          <p:cNvCxnSpPr>
            <a:cxnSpLocks/>
          </p:cNvCxnSpPr>
          <p:nvPr/>
        </p:nvCxnSpPr>
        <p:spPr>
          <a:xfrm>
            <a:off x="4897115" y="5629260"/>
            <a:ext cx="0" cy="684000"/>
          </a:xfrm>
          <a:prstGeom prst="straightConnector1">
            <a:avLst/>
          </a:prstGeom>
          <a:ln w="38100">
            <a:solidFill>
              <a:srgbClr val="C00000"/>
            </a:solidFill>
            <a:prstDash val="dash"/>
            <a:tailEnd type="none"/>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279C3A9-E1FD-4E07-BAC1-89F11A4E2711}"/>
              </a:ext>
            </a:extLst>
          </p:cNvPr>
          <p:cNvCxnSpPr>
            <a:cxnSpLocks noChangeAspect="1"/>
          </p:cNvCxnSpPr>
          <p:nvPr/>
        </p:nvCxnSpPr>
        <p:spPr>
          <a:xfrm>
            <a:off x="4581993" y="5650441"/>
            <a:ext cx="345599" cy="288000"/>
          </a:xfrm>
          <a:prstGeom prst="straightConnector1">
            <a:avLst/>
          </a:prstGeom>
          <a:ln w="38100">
            <a:solidFill>
              <a:srgbClr val="C00000"/>
            </a:solidFill>
            <a:prstDash val="dash"/>
            <a:tailEnd type="none"/>
          </a:ln>
          <a:scene3d>
            <a:camera prst="orthographicFront">
              <a:rot lat="0" lon="0" rev="4920000"/>
            </a:camera>
            <a:lightRig rig="threePt" dir="t"/>
          </a:scene3d>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611A6BFD-19ED-471E-945B-9C97E70C06AC}"/>
              </a:ext>
            </a:extLst>
          </p:cNvPr>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4505333" y="6108491"/>
            <a:ext cx="133333" cy="226191"/>
          </a:xfrm>
          <a:prstGeom prst="rect">
            <a:avLst/>
          </a:prstGeom>
        </p:spPr>
      </p:pic>
      <p:pic>
        <p:nvPicPr>
          <p:cNvPr id="51" name="Picture 50">
            <a:extLst>
              <a:ext uri="{FF2B5EF4-FFF2-40B4-BE49-F238E27FC236}">
                <a16:creationId xmlns:a16="http://schemas.microsoft.com/office/drawing/2014/main" id="{FAC37E9B-E074-4D2B-8785-CE30C214FE85}"/>
              </a:ext>
            </a:extLst>
          </p:cNvPr>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5041593" y="5355672"/>
            <a:ext cx="157143" cy="330953"/>
          </a:xfrm>
          <a:prstGeom prst="rect">
            <a:avLst/>
          </a:prstGeom>
        </p:spPr>
      </p:pic>
      <p:pic>
        <p:nvPicPr>
          <p:cNvPr id="57" name="Picture 56">
            <a:extLst>
              <a:ext uri="{FF2B5EF4-FFF2-40B4-BE49-F238E27FC236}">
                <a16:creationId xmlns:a16="http://schemas.microsoft.com/office/drawing/2014/main" id="{900F0ED7-6145-42AE-A3C3-6A67D704296A}"/>
              </a:ext>
            </a:extLst>
          </p:cNvPr>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5359857" y="5900158"/>
            <a:ext cx="157143" cy="209524"/>
          </a:xfrm>
          <a:prstGeom prst="rect">
            <a:avLst/>
          </a:prstGeom>
        </p:spPr>
      </p:pic>
      <p:pic>
        <p:nvPicPr>
          <p:cNvPr id="63" name="Picture 62">
            <a:extLst>
              <a:ext uri="{FF2B5EF4-FFF2-40B4-BE49-F238E27FC236}">
                <a16:creationId xmlns:a16="http://schemas.microsoft.com/office/drawing/2014/main" id="{B9A6877E-1245-4BBB-95F3-87E656CA9988}"/>
              </a:ext>
            </a:extLst>
          </p:cNvPr>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4504857" y="4836110"/>
            <a:ext cx="157143" cy="328572"/>
          </a:xfrm>
          <a:prstGeom prst="rect">
            <a:avLst/>
          </a:prstGeom>
        </p:spPr>
      </p:pic>
      <p:sp>
        <p:nvSpPr>
          <p:cNvPr id="64" name="Rectangle 63">
            <a:extLst>
              <a:ext uri="{FF2B5EF4-FFF2-40B4-BE49-F238E27FC236}">
                <a16:creationId xmlns:a16="http://schemas.microsoft.com/office/drawing/2014/main" id="{2489C7CA-1FE7-45EF-994D-78C038D338A0}"/>
              </a:ext>
            </a:extLst>
          </p:cNvPr>
          <p:cNvSpPr/>
          <p:nvPr/>
        </p:nvSpPr>
        <p:spPr>
          <a:xfrm>
            <a:off x="2907000" y="6714190"/>
            <a:ext cx="3312366" cy="794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02390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Outline</a:t>
            </a:r>
            <a:endParaRPr lang="en-US" sz="3200" dirty="0">
              <a:solidFill>
                <a:schemeClr val="accent1"/>
              </a:solidFill>
              <a:latin typeface="+mj-lt"/>
            </a:endParaRPr>
          </a:p>
        </p:txBody>
      </p:sp>
      <p:sp>
        <p:nvSpPr>
          <p:cNvPr id="24" name="Rectangle 23">
            <a:extLst>
              <a:ext uri="{FF2B5EF4-FFF2-40B4-BE49-F238E27FC236}">
                <a16:creationId xmlns:a16="http://schemas.microsoft.com/office/drawing/2014/main" id="{0EBFBBB4-6EAA-491B-8CC8-5D0D92324E43}"/>
              </a:ext>
            </a:extLst>
          </p:cNvPr>
          <p:cNvSpPr/>
          <p:nvPr/>
        </p:nvSpPr>
        <p:spPr>
          <a:xfrm>
            <a:off x="-1800708" y="4924811"/>
            <a:ext cx="7632848" cy="769441"/>
          </a:xfrm>
          <a:prstGeom prst="rect">
            <a:avLst/>
          </a:prstGeom>
        </p:spPr>
        <p:txBody>
          <a:bodyPr wrap="square">
            <a:spAutoFit/>
          </a:bodyPr>
          <a:lstStyle/>
          <a:p>
            <a:pPr algn="ctr"/>
            <a:r>
              <a:rPr lang="en-US" sz="2200" b="1" dirty="0">
                <a:solidFill>
                  <a:schemeClr val="tx2"/>
                </a:solidFill>
                <a:latin typeface="+mj-lt"/>
              </a:rPr>
              <a:t>    Part II-a</a:t>
            </a:r>
          </a:p>
          <a:p>
            <a:pPr algn="ctr"/>
            <a:r>
              <a:rPr lang="en-US" sz="2200" b="1" dirty="0">
                <a:solidFill>
                  <a:schemeClr val="tx2"/>
                </a:solidFill>
                <a:latin typeface="+mj-lt"/>
              </a:rPr>
              <a:t>	</a:t>
            </a:r>
          </a:p>
        </p:txBody>
      </p:sp>
      <p:sp>
        <p:nvSpPr>
          <p:cNvPr id="26" name="Rectangle 25">
            <a:extLst>
              <a:ext uri="{FF2B5EF4-FFF2-40B4-BE49-F238E27FC236}">
                <a16:creationId xmlns:a16="http://schemas.microsoft.com/office/drawing/2014/main" id="{32159186-9A82-4100-9390-05D10FD95FDD}"/>
              </a:ext>
            </a:extLst>
          </p:cNvPr>
          <p:cNvSpPr/>
          <p:nvPr/>
        </p:nvSpPr>
        <p:spPr>
          <a:xfrm>
            <a:off x="3023828" y="4906986"/>
            <a:ext cx="7632848" cy="769441"/>
          </a:xfrm>
          <a:prstGeom prst="rect">
            <a:avLst/>
          </a:prstGeom>
        </p:spPr>
        <p:txBody>
          <a:bodyPr wrap="square">
            <a:spAutoFit/>
          </a:bodyPr>
          <a:lstStyle/>
          <a:p>
            <a:pPr algn="ctr"/>
            <a:r>
              <a:rPr lang="en-US" sz="2200" b="1" dirty="0">
                <a:solidFill>
                  <a:schemeClr val="tx2"/>
                </a:solidFill>
                <a:latin typeface="+mj-lt"/>
              </a:rPr>
              <a:t>    Part II-b</a:t>
            </a:r>
          </a:p>
          <a:p>
            <a:pPr algn="ctr"/>
            <a:r>
              <a:rPr lang="en-US" sz="2200" b="1" dirty="0">
                <a:solidFill>
                  <a:schemeClr val="tx2"/>
                </a:solidFill>
                <a:latin typeface="+mj-lt"/>
              </a:rPr>
              <a:t>	</a:t>
            </a:r>
          </a:p>
        </p:txBody>
      </p:sp>
      <p:pic>
        <p:nvPicPr>
          <p:cNvPr id="28" name="Picture 27">
            <a:extLst>
              <a:ext uri="{FF2B5EF4-FFF2-40B4-BE49-F238E27FC236}">
                <a16:creationId xmlns:a16="http://schemas.microsoft.com/office/drawing/2014/main" id="{B201FE50-7A74-4AA4-A42F-CF09BC37BFED}"/>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993772" y="5333414"/>
            <a:ext cx="2175238" cy="230476"/>
          </a:xfrm>
          <a:prstGeom prst="rect">
            <a:avLst/>
          </a:prstGeom>
        </p:spPr>
      </p:pic>
      <p:pic>
        <p:nvPicPr>
          <p:cNvPr id="22" name="Picture 21">
            <a:extLst>
              <a:ext uri="{FF2B5EF4-FFF2-40B4-BE49-F238E27FC236}">
                <a16:creationId xmlns:a16="http://schemas.microsoft.com/office/drawing/2014/main" id="{C41CCCF7-A9DA-4085-8C24-6D15980F39E1}"/>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791391" y="5695128"/>
            <a:ext cx="2632381" cy="182857"/>
          </a:xfrm>
          <a:prstGeom prst="rect">
            <a:avLst/>
          </a:prstGeom>
        </p:spPr>
      </p:pic>
      <p:pic>
        <p:nvPicPr>
          <p:cNvPr id="13" name="Picture 12">
            <a:extLst>
              <a:ext uri="{FF2B5EF4-FFF2-40B4-BE49-F238E27FC236}">
                <a16:creationId xmlns:a16="http://schemas.microsoft.com/office/drawing/2014/main" id="{57D108E2-678C-4476-BBCC-B1BF7526CB1D}"/>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283314" y="5304237"/>
            <a:ext cx="3297143" cy="228571"/>
          </a:xfrm>
          <a:prstGeom prst="rect">
            <a:avLst/>
          </a:prstGeom>
        </p:spPr>
      </p:pic>
      <p:pic>
        <p:nvPicPr>
          <p:cNvPr id="19" name="Picture 18">
            <a:extLst>
              <a:ext uri="{FF2B5EF4-FFF2-40B4-BE49-F238E27FC236}">
                <a16:creationId xmlns:a16="http://schemas.microsoft.com/office/drawing/2014/main" id="{CDAED008-1A91-4B1E-AB2C-8D7D535FF09C}"/>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3314" y="5676427"/>
            <a:ext cx="1140952" cy="224762"/>
          </a:xfrm>
          <a:prstGeom prst="rect">
            <a:avLst/>
          </a:prstGeom>
        </p:spPr>
      </p:pic>
      <p:sp>
        <p:nvSpPr>
          <p:cNvPr id="36" name="Rectangle 35">
            <a:extLst>
              <a:ext uri="{FF2B5EF4-FFF2-40B4-BE49-F238E27FC236}">
                <a16:creationId xmlns:a16="http://schemas.microsoft.com/office/drawing/2014/main" id="{156E1F3B-AC14-4C27-A264-9C70BEAFBE11}"/>
              </a:ext>
            </a:extLst>
          </p:cNvPr>
          <p:cNvSpPr/>
          <p:nvPr/>
        </p:nvSpPr>
        <p:spPr>
          <a:xfrm>
            <a:off x="611251" y="2745637"/>
            <a:ext cx="7632848" cy="769441"/>
          </a:xfrm>
          <a:prstGeom prst="rect">
            <a:avLst/>
          </a:prstGeom>
        </p:spPr>
        <p:txBody>
          <a:bodyPr wrap="square">
            <a:spAutoFit/>
          </a:bodyPr>
          <a:lstStyle/>
          <a:p>
            <a:pPr algn="ctr"/>
            <a:r>
              <a:rPr lang="en-US" sz="2200" b="1" dirty="0">
                <a:solidFill>
                  <a:schemeClr val="tx2"/>
                </a:solidFill>
                <a:latin typeface="+mj-lt"/>
              </a:rPr>
              <a:t>    Part I</a:t>
            </a:r>
          </a:p>
          <a:p>
            <a:pPr algn="ctr"/>
            <a:r>
              <a:rPr lang="en-US" sz="2200" b="1" dirty="0">
                <a:solidFill>
                  <a:schemeClr val="tx2"/>
                </a:solidFill>
                <a:latin typeface="+mj-lt"/>
              </a:rPr>
              <a:t>	</a:t>
            </a:r>
          </a:p>
        </p:txBody>
      </p:sp>
      <p:sp>
        <p:nvSpPr>
          <p:cNvPr id="37" name="Rectangle 36">
            <a:extLst>
              <a:ext uri="{FF2B5EF4-FFF2-40B4-BE49-F238E27FC236}">
                <a16:creationId xmlns:a16="http://schemas.microsoft.com/office/drawing/2014/main" id="{9D79E825-32DC-495D-96DE-186CA0468528}"/>
              </a:ext>
            </a:extLst>
          </p:cNvPr>
          <p:cNvSpPr/>
          <p:nvPr/>
        </p:nvSpPr>
        <p:spPr>
          <a:xfrm>
            <a:off x="2591251" y="2780532"/>
            <a:ext cx="3942827" cy="1189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Picture 4">
            <a:extLst>
              <a:ext uri="{FF2B5EF4-FFF2-40B4-BE49-F238E27FC236}">
                <a16:creationId xmlns:a16="http://schemas.microsoft.com/office/drawing/2014/main" id="{32AB5A40-BCFC-4948-AF49-BEBC53D2F932}"/>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339099" y="3174319"/>
            <a:ext cx="2350476" cy="186667"/>
          </a:xfrm>
          <a:prstGeom prst="rect">
            <a:avLst/>
          </a:prstGeom>
        </p:spPr>
      </p:pic>
      <p:pic>
        <p:nvPicPr>
          <p:cNvPr id="8" name="Picture 7">
            <a:extLst>
              <a:ext uri="{FF2B5EF4-FFF2-40B4-BE49-F238E27FC236}">
                <a16:creationId xmlns:a16="http://schemas.microsoft.com/office/drawing/2014/main" id="{3EAA869A-1D21-42BE-B9C2-710D5A6BBC8A}"/>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2754099" y="3528843"/>
            <a:ext cx="3525714" cy="230476"/>
          </a:xfrm>
          <a:prstGeom prst="rect">
            <a:avLst/>
          </a:prstGeom>
        </p:spPr>
      </p:pic>
      <p:cxnSp>
        <p:nvCxnSpPr>
          <p:cNvPr id="53" name="Straight Arrow Connector 52">
            <a:extLst>
              <a:ext uri="{FF2B5EF4-FFF2-40B4-BE49-F238E27FC236}">
                <a16:creationId xmlns:a16="http://schemas.microsoft.com/office/drawing/2014/main" id="{7CB9A714-9007-497B-939D-B78AAD8476CE}"/>
              </a:ext>
            </a:extLst>
          </p:cNvPr>
          <p:cNvCxnSpPr>
            <a:cxnSpLocks/>
          </p:cNvCxnSpPr>
          <p:nvPr/>
        </p:nvCxnSpPr>
        <p:spPr>
          <a:xfrm flipH="1">
            <a:off x="2124098" y="4305643"/>
            <a:ext cx="1" cy="588036"/>
          </a:xfrm>
          <a:prstGeom prst="straightConnector1">
            <a:avLst/>
          </a:prstGeom>
          <a:ln w="63500" cap="rnd">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30182BE-6D9D-43B0-8B01-0FAD824BB754}"/>
              </a:ext>
            </a:extLst>
          </p:cNvPr>
          <p:cNvCxnSpPr>
            <a:cxnSpLocks/>
          </p:cNvCxnSpPr>
          <p:nvPr/>
        </p:nvCxnSpPr>
        <p:spPr>
          <a:xfrm>
            <a:off x="2124099" y="4305643"/>
            <a:ext cx="1710000" cy="0"/>
          </a:xfrm>
          <a:prstGeom prst="straightConnector1">
            <a:avLst/>
          </a:prstGeom>
          <a:ln w="63500" cap="rnd">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7C394A6-4580-4AB2-BF37-24BB8F9712D2}"/>
              </a:ext>
            </a:extLst>
          </p:cNvPr>
          <p:cNvCxnSpPr>
            <a:cxnSpLocks/>
          </p:cNvCxnSpPr>
          <p:nvPr/>
        </p:nvCxnSpPr>
        <p:spPr>
          <a:xfrm flipV="1">
            <a:off x="3834099" y="4005777"/>
            <a:ext cx="0" cy="299866"/>
          </a:xfrm>
          <a:prstGeom prst="straightConnector1">
            <a:avLst/>
          </a:prstGeom>
          <a:ln w="63500" cap="rnd">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69492C4-B1A6-4FB9-BAC8-4CC0ACF7BF90}"/>
              </a:ext>
            </a:extLst>
          </p:cNvPr>
          <p:cNvCxnSpPr>
            <a:cxnSpLocks/>
          </p:cNvCxnSpPr>
          <p:nvPr/>
        </p:nvCxnSpPr>
        <p:spPr>
          <a:xfrm>
            <a:off x="5274099" y="4305643"/>
            <a:ext cx="1710000" cy="0"/>
          </a:xfrm>
          <a:prstGeom prst="straightConnector1">
            <a:avLst/>
          </a:prstGeom>
          <a:ln w="63500" cap="rnd">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B5DAA9-8D10-4506-BBBE-5952867925D3}"/>
              </a:ext>
            </a:extLst>
          </p:cNvPr>
          <p:cNvCxnSpPr>
            <a:cxnSpLocks/>
          </p:cNvCxnSpPr>
          <p:nvPr/>
        </p:nvCxnSpPr>
        <p:spPr>
          <a:xfrm flipV="1">
            <a:off x="5274099" y="4005777"/>
            <a:ext cx="0" cy="299866"/>
          </a:xfrm>
          <a:prstGeom prst="straightConnector1">
            <a:avLst/>
          </a:prstGeom>
          <a:ln w="63500" cap="rnd">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FBDECC2-3159-4E22-BD37-F76FEE4259BB}"/>
              </a:ext>
            </a:extLst>
          </p:cNvPr>
          <p:cNvCxnSpPr>
            <a:cxnSpLocks/>
          </p:cNvCxnSpPr>
          <p:nvPr/>
        </p:nvCxnSpPr>
        <p:spPr>
          <a:xfrm>
            <a:off x="4554099" y="2056198"/>
            <a:ext cx="0" cy="724730"/>
          </a:xfrm>
          <a:prstGeom prst="straightConnector1">
            <a:avLst/>
          </a:prstGeom>
          <a:ln w="63500" cap="rnd">
            <a:tailEnd type="arrow"/>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62862BA0-18B2-4BEF-964E-FECAA06DB211}"/>
              </a:ext>
            </a:extLst>
          </p:cNvPr>
          <p:cNvGrpSpPr/>
          <p:nvPr/>
        </p:nvGrpSpPr>
        <p:grpSpPr>
          <a:xfrm>
            <a:off x="611251" y="836712"/>
            <a:ext cx="7632848" cy="1200123"/>
            <a:chOff x="629152" y="936761"/>
            <a:chExt cx="7632848" cy="1200123"/>
          </a:xfrm>
        </p:grpSpPr>
        <p:sp>
          <p:nvSpPr>
            <p:cNvPr id="45" name="Rectangle 44">
              <a:extLst>
                <a:ext uri="{FF2B5EF4-FFF2-40B4-BE49-F238E27FC236}">
                  <a16:creationId xmlns:a16="http://schemas.microsoft.com/office/drawing/2014/main" id="{5083F371-F0B9-4922-AB99-B757417FAF09}"/>
                </a:ext>
              </a:extLst>
            </p:cNvPr>
            <p:cNvSpPr/>
            <p:nvPr/>
          </p:nvSpPr>
          <p:spPr>
            <a:xfrm>
              <a:off x="629152" y="936761"/>
              <a:ext cx="7632848" cy="769441"/>
            </a:xfrm>
            <a:prstGeom prst="rect">
              <a:avLst/>
            </a:prstGeom>
          </p:spPr>
          <p:txBody>
            <a:bodyPr wrap="square">
              <a:spAutoFit/>
            </a:bodyPr>
            <a:lstStyle/>
            <a:p>
              <a:pPr algn="ctr"/>
              <a:r>
                <a:rPr lang="en-US" sz="2200" b="1" dirty="0">
                  <a:solidFill>
                    <a:schemeClr val="tx2"/>
                  </a:solidFill>
                  <a:latin typeface="+mj-lt"/>
                </a:rPr>
                <a:t>    Part 0</a:t>
              </a:r>
            </a:p>
            <a:p>
              <a:pPr algn="ctr"/>
              <a:r>
                <a:rPr lang="en-US" sz="2200" b="1" dirty="0">
                  <a:solidFill>
                    <a:schemeClr val="tx2"/>
                  </a:solidFill>
                  <a:latin typeface="+mj-lt"/>
                </a:rPr>
                <a:t>	</a:t>
              </a:r>
            </a:p>
          </p:txBody>
        </p:sp>
        <p:pic>
          <p:nvPicPr>
            <p:cNvPr id="7" name="Picture 6">
              <a:extLst>
                <a:ext uri="{FF2B5EF4-FFF2-40B4-BE49-F238E27FC236}">
                  <a16:creationId xmlns:a16="http://schemas.microsoft.com/office/drawing/2014/main" id="{DA0A02E7-23ED-43C3-B5B8-9A470F5966B1}"/>
                </a:ext>
              </a:extLst>
            </p:cNvPr>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3483667" y="1391286"/>
              <a:ext cx="2213333" cy="186667"/>
            </a:xfrm>
            <a:prstGeom prst="rect">
              <a:avLst/>
            </a:prstGeom>
          </p:spPr>
        </p:pic>
        <p:pic>
          <p:nvPicPr>
            <p:cNvPr id="10" name="Picture 9">
              <a:extLst>
                <a:ext uri="{FF2B5EF4-FFF2-40B4-BE49-F238E27FC236}">
                  <a16:creationId xmlns:a16="http://schemas.microsoft.com/office/drawing/2014/main" id="{5925ED9A-D05A-4CA1-BC8E-767863AC3279}"/>
                </a:ext>
              </a:extLst>
            </p:cNvPr>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3411762" y="1746761"/>
              <a:ext cx="2375238" cy="180952"/>
            </a:xfrm>
            <a:prstGeom prst="rect">
              <a:avLst/>
            </a:prstGeom>
          </p:spPr>
        </p:pic>
        <p:sp>
          <p:nvSpPr>
            <p:cNvPr id="51" name="Rectangle 50">
              <a:extLst>
                <a:ext uri="{FF2B5EF4-FFF2-40B4-BE49-F238E27FC236}">
                  <a16:creationId xmlns:a16="http://schemas.microsoft.com/office/drawing/2014/main" id="{D7F36632-BAEE-4421-81FF-071680B84BCD}"/>
                </a:ext>
              </a:extLst>
            </p:cNvPr>
            <p:cNvSpPr/>
            <p:nvPr/>
          </p:nvSpPr>
          <p:spPr>
            <a:xfrm>
              <a:off x="2609151" y="947643"/>
              <a:ext cx="3942827" cy="1189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58" name="Straight Arrow Connector 57">
            <a:extLst>
              <a:ext uri="{FF2B5EF4-FFF2-40B4-BE49-F238E27FC236}">
                <a16:creationId xmlns:a16="http://schemas.microsoft.com/office/drawing/2014/main" id="{9CDADA6A-A3A9-4FCE-B858-25C570C1667E}"/>
              </a:ext>
            </a:extLst>
          </p:cNvPr>
          <p:cNvCxnSpPr>
            <a:cxnSpLocks/>
          </p:cNvCxnSpPr>
          <p:nvPr/>
        </p:nvCxnSpPr>
        <p:spPr>
          <a:xfrm flipH="1">
            <a:off x="6988399" y="4305643"/>
            <a:ext cx="1" cy="588036"/>
          </a:xfrm>
          <a:prstGeom prst="straightConnector1">
            <a:avLst/>
          </a:prstGeom>
          <a:ln w="63500" cap="rnd">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35B0FD1F-7A55-45DE-8251-A5A807E3BB3C}"/>
              </a:ext>
            </a:extLst>
          </p:cNvPr>
          <p:cNvSpPr/>
          <p:nvPr/>
        </p:nvSpPr>
        <p:spPr>
          <a:xfrm>
            <a:off x="230757" y="4889116"/>
            <a:ext cx="3942827" cy="1189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ctangle 59">
            <a:extLst>
              <a:ext uri="{FF2B5EF4-FFF2-40B4-BE49-F238E27FC236}">
                <a16:creationId xmlns:a16="http://schemas.microsoft.com/office/drawing/2014/main" id="{5AEC2D6D-97F9-4701-A282-AA56DE100960}"/>
              </a:ext>
            </a:extLst>
          </p:cNvPr>
          <p:cNvSpPr/>
          <p:nvPr/>
        </p:nvSpPr>
        <p:spPr>
          <a:xfrm>
            <a:off x="4932040" y="4869160"/>
            <a:ext cx="3942827" cy="1189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04062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Simple cell receptive profiles: Gabor functions</a:t>
            </a:r>
            <a:endParaRPr lang="en-US" sz="3200" dirty="0">
              <a:solidFill>
                <a:schemeClr val="accent1"/>
              </a:solidFill>
              <a:latin typeface="+mj-lt"/>
            </a:endParaRPr>
          </a:p>
        </p:txBody>
      </p:sp>
      <p:sp>
        <p:nvSpPr>
          <p:cNvPr id="43" name="Rectangle 42">
            <a:extLst>
              <a:ext uri="{FF2B5EF4-FFF2-40B4-BE49-F238E27FC236}">
                <a16:creationId xmlns:a16="http://schemas.microsoft.com/office/drawing/2014/main" id="{28F9B5E6-BA72-48B0-94F5-3EF1067846FA}"/>
              </a:ext>
            </a:extLst>
          </p:cNvPr>
          <p:cNvSpPr/>
          <p:nvPr/>
        </p:nvSpPr>
        <p:spPr>
          <a:xfrm>
            <a:off x="5819983" y="1948437"/>
            <a:ext cx="555842" cy="3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ctangle 1">
            <a:extLst>
              <a:ext uri="{FF2B5EF4-FFF2-40B4-BE49-F238E27FC236}">
                <a16:creationId xmlns:a16="http://schemas.microsoft.com/office/drawing/2014/main" id="{DA57813E-50AB-4846-B823-8C2EFA859CEC}"/>
              </a:ext>
            </a:extLst>
          </p:cNvPr>
          <p:cNvSpPr/>
          <p:nvPr/>
        </p:nvSpPr>
        <p:spPr>
          <a:xfrm>
            <a:off x="5576588" y="6285834"/>
            <a:ext cx="277921" cy="262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3" name="Picture 22">
            <a:extLst>
              <a:ext uri="{FF2B5EF4-FFF2-40B4-BE49-F238E27FC236}">
                <a16:creationId xmlns:a16="http://schemas.microsoft.com/office/drawing/2014/main" id="{C1A68E99-0892-4108-8B91-347766517E1A}"/>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3087000" y="2964563"/>
            <a:ext cx="2995436" cy="265119"/>
          </a:xfrm>
          <a:prstGeom prst="rect">
            <a:avLst/>
          </a:prstGeom>
        </p:spPr>
      </p:pic>
      <p:pic>
        <p:nvPicPr>
          <p:cNvPr id="25" name="Picture 24">
            <a:extLst>
              <a:ext uri="{FF2B5EF4-FFF2-40B4-BE49-F238E27FC236}">
                <a16:creationId xmlns:a16="http://schemas.microsoft.com/office/drawing/2014/main" id="{DAAFD59A-8007-42B4-9461-07A8481BB9DB}"/>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3042000" y="1724961"/>
            <a:ext cx="3030538" cy="252931"/>
          </a:xfrm>
          <a:prstGeom prst="rect">
            <a:avLst/>
          </a:prstGeom>
        </p:spPr>
      </p:pic>
      <p:sp>
        <p:nvSpPr>
          <p:cNvPr id="26" name="Rectangle 25">
            <a:extLst>
              <a:ext uri="{FF2B5EF4-FFF2-40B4-BE49-F238E27FC236}">
                <a16:creationId xmlns:a16="http://schemas.microsoft.com/office/drawing/2014/main" id="{E5E9BB6D-5AA4-4C02-915C-891F4366BC3A}"/>
              </a:ext>
            </a:extLst>
          </p:cNvPr>
          <p:cNvSpPr/>
          <p:nvPr/>
        </p:nvSpPr>
        <p:spPr>
          <a:xfrm>
            <a:off x="2915817" y="1159682"/>
            <a:ext cx="3312368" cy="90767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26">
            <a:extLst>
              <a:ext uri="{FF2B5EF4-FFF2-40B4-BE49-F238E27FC236}">
                <a16:creationId xmlns:a16="http://schemas.microsoft.com/office/drawing/2014/main" id="{37B57DD9-D943-4AF5-A3FB-F6AA9FBCC0EA}"/>
              </a:ext>
            </a:extLst>
          </p:cNvPr>
          <p:cNvSpPr/>
          <p:nvPr/>
        </p:nvSpPr>
        <p:spPr>
          <a:xfrm>
            <a:off x="2118010" y="1171690"/>
            <a:ext cx="4942706" cy="769441"/>
          </a:xfrm>
          <a:prstGeom prst="rect">
            <a:avLst/>
          </a:prstGeom>
        </p:spPr>
        <p:txBody>
          <a:bodyPr wrap="square">
            <a:spAutoFit/>
          </a:bodyPr>
          <a:lstStyle/>
          <a:p>
            <a:pPr algn="ctr"/>
            <a:r>
              <a:rPr lang="en-US" sz="2200" dirty="0">
                <a:solidFill>
                  <a:schemeClr val="tx2"/>
                </a:solidFill>
                <a:latin typeface="+mj-lt"/>
              </a:rPr>
              <a:t>One form</a:t>
            </a:r>
            <a:endParaRPr lang="en-US" sz="2200" b="1" dirty="0">
              <a:solidFill>
                <a:schemeClr val="tx2"/>
              </a:solidFill>
            </a:endParaRPr>
          </a:p>
          <a:p>
            <a:pPr algn="ctr"/>
            <a:r>
              <a:rPr lang="en-US" sz="2200" b="1" dirty="0">
                <a:solidFill>
                  <a:schemeClr val="tx2"/>
                </a:solidFill>
                <a:latin typeface="+mj-lt"/>
              </a:rPr>
              <a:t>		</a:t>
            </a:r>
          </a:p>
        </p:txBody>
      </p:sp>
      <p:grpSp>
        <p:nvGrpSpPr>
          <p:cNvPr id="8" name="Group 7">
            <a:extLst>
              <a:ext uri="{FF2B5EF4-FFF2-40B4-BE49-F238E27FC236}">
                <a16:creationId xmlns:a16="http://schemas.microsoft.com/office/drawing/2014/main" id="{A6A70FDE-4238-4A76-8C4A-2C13C9918BEF}"/>
              </a:ext>
            </a:extLst>
          </p:cNvPr>
          <p:cNvGrpSpPr/>
          <p:nvPr/>
        </p:nvGrpSpPr>
        <p:grpSpPr>
          <a:xfrm>
            <a:off x="2502000" y="4114164"/>
            <a:ext cx="1397700" cy="1410518"/>
            <a:chOff x="2035091" y="4037974"/>
            <a:chExt cx="1397700" cy="1410518"/>
          </a:xfrm>
          <a:scene3d>
            <a:camera prst="orthographicFront">
              <a:rot lat="0" lon="0" rev="0"/>
            </a:camera>
            <a:lightRig rig="threePt" dir="t"/>
          </a:scene3d>
        </p:grpSpPr>
        <p:pic>
          <p:nvPicPr>
            <p:cNvPr id="33" name="Picture 32">
              <a:extLst>
                <a:ext uri="{FF2B5EF4-FFF2-40B4-BE49-F238E27FC236}">
                  <a16:creationId xmlns:a16="http://schemas.microsoft.com/office/drawing/2014/main" id="{542D1878-DAB6-4198-B502-6B51222DB15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4466" t="-1" b="3858"/>
            <a:stretch/>
          </p:blipFill>
          <p:spPr>
            <a:xfrm>
              <a:off x="2035091" y="4037974"/>
              <a:ext cx="1397700" cy="1410518"/>
            </a:xfrm>
            <a:prstGeom prst="rect">
              <a:avLst/>
            </a:prstGeom>
          </p:spPr>
        </p:pic>
        <p:cxnSp>
          <p:nvCxnSpPr>
            <p:cNvPr id="38" name="Straight Arrow Connector 37">
              <a:extLst>
                <a:ext uri="{FF2B5EF4-FFF2-40B4-BE49-F238E27FC236}">
                  <a16:creationId xmlns:a16="http://schemas.microsoft.com/office/drawing/2014/main" id="{2EBD1BF9-3F43-4FC7-A79E-AFF430D4932F}"/>
                </a:ext>
              </a:extLst>
            </p:cNvPr>
            <p:cNvCxnSpPr>
              <a:cxnSpLocks/>
            </p:cNvCxnSpPr>
            <p:nvPr/>
          </p:nvCxnSpPr>
          <p:spPr>
            <a:xfrm>
              <a:off x="2282855" y="4387617"/>
              <a:ext cx="864095" cy="72008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31617841-EA1B-4F9C-9CBC-E37EFA6AD4DF}"/>
              </a:ext>
            </a:extLst>
          </p:cNvPr>
          <p:cNvGrpSpPr/>
          <p:nvPr/>
        </p:nvGrpSpPr>
        <p:grpSpPr>
          <a:xfrm>
            <a:off x="3877284" y="3500948"/>
            <a:ext cx="1414716" cy="1393734"/>
            <a:chOff x="3884759" y="4046366"/>
            <a:chExt cx="1414716" cy="1393734"/>
          </a:xfrm>
          <a:scene3d>
            <a:camera prst="orthographicFront">
              <a:rot lat="0" lon="0" rev="0"/>
            </a:camera>
            <a:lightRig rig="threePt" dir="t"/>
          </a:scene3d>
        </p:grpSpPr>
        <p:pic>
          <p:nvPicPr>
            <p:cNvPr id="37" name="Picture 36">
              <a:extLst>
                <a:ext uri="{FF2B5EF4-FFF2-40B4-BE49-F238E27FC236}">
                  <a16:creationId xmlns:a16="http://schemas.microsoft.com/office/drawing/2014/main" id="{CC32D1DD-DA4A-41DB-B73D-8AD5E5CF0BF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303" b="5001"/>
            <a:stretch/>
          </p:blipFill>
          <p:spPr>
            <a:xfrm>
              <a:off x="3884759" y="4046366"/>
              <a:ext cx="1414716" cy="1393734"/>
            </a:xfrm>
            <a:prstGeom prst="rect">
              <a:avLst/>
            </a:prstGeom>
          </p:spPr>
        </p:pic>
        <p:cxnSp>
          <p:nvCxnSpPr>
            <p:cNvPr id="39" name="Straight Arrow Connector 38">
              <a:extLst>
                <a:ext uri="{FF2B5EF4-FFF2-40B4-BE49-F238E27FC236}">
                  <a16:creationId xmlns:a16="http://schemas.microsoft.com/office/drawing/2014/main" id="{DC14546E-3504-43C9-AF70-F1EEC8674E8C}"/>
                </a:ext>
              </a:extLst>
            </p:cNvPr>
            <p:cNvCxnSpPr>
              <a:cxnSpLocks/>
            </p:cNvCxnSpPr>
            <p:nvPr/>
          </p:nvCxnSpPr>
          <p:spPr>
            <a:xfrm>
              <a:off x="4592117" y="4247155"/>
              <a:ext cx="0" cy="992155"/>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C62FB972-6297-42A3-9B06-73F456D04D61}"/>
              </a:ext>
            </a:extLst>
          </p:cNvPr>
          <p:cNvGrpSpPr/>
          <p:nvPr/>
        </p:nvGrpSpPr>
        <p:grpSpPr>
          <a:xfrm>
            <a:off x="5292000" y="4111670"/>
            <a:ext cx="1397467" cy="1413012"/>
            <a:chOff x="5334533" y="4175988"/>
            <a:chExt cx="1397467" cy="1413012"/>
          </a:xfrm>
        </p:grpSpPr>
        <p:pic>
          <p:nvPicPr>
            <p:cNvPr id="34" name="Picture 33">
              <a:extLst>
                <a:ext uri="{FF2B5EF4-FFF2-40B4-BE49-F238E27FC236}">
                  <a16:creationId xmlns:a16="http://schemas.microsoft.com/office/drawing/2014/main" id="{AE6A918A-3DA8-4CFD-9D9A-B7D00DF66FE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4482" b="3687"/>
            <a:stretch/>
          </p:blipFill>
          <p:spPr>
            <a:xfrm>
              <a:off x="5334533" y="4175988"/>
              <a:ext cx="1397467" cy="1413012"/>
            </a:xfrm>
            <a:prstGeom prst="rect">
              <a:avLst/>
            </a:prstGeom>
            <a:scene3d>
              <a:camera prst="orthographicFront">
                <a:rot lat="0" lon="0" rev="0"/>
              </a:camera>
              <a:lightRig rig="threePt" dir="t"/>
            </a:scene3d>
          </p:spPr>
        </p:pic>
        <p:cxnSp>
          <p:nvCxnSpPr>
            <p:cNvPr id="40" name="Straight Arrow Connector 39">
              <a:extLst>
                <a:ext uri="{FF2B5EF4-FFF2-40B4-BE49-F238E27FC236}">
                  <a16:creationId xmlns:a16="http://schemas.microsoft.com/office/drawing/2014/main" id="{E38B60AD-8DAA-4722-AF5D-230A52282FC0}"/>
                </a:ext>
              </a:extLst>
            </p:cNvPr>
            <p:cNvCxnSpPr>
              <a:cxnSpLocks/>
            </p:cNvCxnSpPr>
            <p:nvPr/>
          </p:nvCxnSpPr>
          <p:spPr>
            <a:xfrm flipH="1">
              <a:off x="5561455" y="4476659"/>
              <a:ext cx="864096" cy="720080"/>
            </a:xfrm>
            <a:prstGeom prst="straightConnector1">
              <a:avLst/>
            </a:prstGeom>
            <a:ln w="38100">
              <a:solidFill>
                <a:srgbClr val="C00000"/>
              </a:solidFill>
              <a:prstDash val="dash"/>
              <a:tailEnd type="arrow"/>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821C0EA3-F80A-4141-A5B6-BDB6060827EE}"/>
              </a:ext>
            </a:extLst>
          </p:cNvPr>
          <p:cNvGrpSpPr/>
          <p:nvPr/>
        </p:nvGrpSpPr>
        <p:grpSpPr>
          <a:xfrm>
            <a:off x="5652000" y="5298204"/>
            <a:ext cx="1436433" cy="1396478"/>
            <a:chOff x="7539439" y="4043622"/>
            <a:chExt cx="1436433" cy="1396478"/>
          </a:xfrm>
          <a:scene3d>
            <a:camera prst="orthographicFront">
              <a:rot lat="0" lon="0" rev="0"/>
            </a:camera>
            <a:lightRig rig="threePt" dir="t"/>
          </a:scene3d>
        </p:grpSpPr>
        <p:pic>
          <p:nvPicPr>
            <p:cNvPr id="35" name="Picture 34">
              <a:extLst>
                <a:ext uri="{FF2B5EF4-FFF2-40B4-BE49-F238E27FC236}">
                  <a16:creationId xmlns:a16="http://schemas.microsoft.com/office/drawing/2014/main" id="{2CF1236B-42BD-4B7A-8CE8-99F299CF22E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4280" b="4814"/>
            <a:stretch/>
          </p:blipFill>
          <p:spPr>
            <a:xfrm>
              <a:off x="7575450" y="4043622"/>
              <a:ext cx="1400422" cy="1396478"/>
            </a:xfrm>
            <a:prstGeom prst="rect">
              <a:avLst/>
            </a:prstGeom>
          </p:spPr>
        </p:pic>
        <p:cxnSp>
          <p:nvCxnSpPr>
            <p:cNvPr id="41" name="Straight Arrow Connector 40">
              <a:extLst>
                <a:ext uri="{FF2B5EF4-FFF2-40B4-BE49-F238E27FC236}">
                  <a16:creationId xmlns:a16="http://schemas.microsoft.com/office/drawing/2014/main" id="{4DE8E1CC-0D48-4E9E-BA43-4B2B6F3048F4}"/>
                </a:ext>
              </a:extLst>
            </p:cNvPr>
            <p:cNvCxnSpPr>
              <a:cxnSpLocks/>
            </p:cNvCxnSpPr>
            <p:nvPr/>
          </p:nvCxnSpPr>
          <p:spPr>
            <a:xfrm flipH="1">
              <a:off x="7539439" y="4734000"/>
              <a:ext cx="1436433" cy="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D3E81CFB-B9F1-4DDF-9503-349566A073EE}"/>
              </a:ext>
            </a:extLst>
          </p:cNvPr>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3987000" y="2519444"/>
            <a:ext cx="1213333" cy="255238"/>
          </a:xfrm>
          <a:prstGeom prst="rect">
            <a:avLst/>
          </a:prstGeom>
        </p:spPr>
      </p:pic>
      <p:sp>
        <p:nvSpPr>
          <p:cNvPr id="11" name="Oval 10">
            <a:extLst>
              <a:ext uri="{FF2B5EF4-FFF2-40B4-BE49-F238E27FC236}">
                <a16:creationId xmlns:a16="http://schemas.microsoft.com/office/drawing/2014/main" id="{1D8430BD-7718-4895-A582-5A73505CAEF3}"/>
              </a:ext>
            </a:extLst>
          </p:cNvPr>
          <p:cNvSpPr>
            <a:spLocks noChangeAspect="1"/>
          </p:cNvSpPr>
          <p:nvPr/>
        </p:nvSpPr>
        <p:spPr>
          <a:xfrm>
            <a:off x="2772000" y="4186173"/>
            <a:ext cx="3600658" cy="3205506"/>
          </a:xfrm>
          <a:prstGeom prst="ellipse">
            <a:avLst/>
          </a:prstGeom>
          <a:solidFill>
            <a:schemeClr val="tx2">
              <a:lumMod val="60000"/>
              <a:lumOff val="40000"/>
              <a:alpha val="50000"/>
            </a:schemeClr>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8" name="Straight Arrow Connector 27">
            <a:extLst>
              <a:ext uri="{FF2B5EF4-FFF2-40B4-BE49-F238E27FC236}">
                <a16:creationId xmlns:a16="http://schemas.microsoft.com/office/drawing/2014/main" id="{3A9F63CF-9E61-44DD-9D90-48A57F771809}"/>
              </a:ext>
            </a:extLst>
          </p:cNvPr>
          <p:cNvCxnSpPr>
            <a:cxnSpLocks/>
          </p:cNvCxnSpPr>
          <p:nvPr/>
        </p:nvCxnSpPr>
        <p:spPr>
          <a:xfrm>
            <a:off x="4572000" y="5299682"/>
            <a:ext cx="0" cy="720000"/>
          </a:xfrm>
          <a:prstGeom prst="straightConnector1">
            <a:avLst/>
          </a:prstGeom>
          <a:ln w="38100">
            <a:solidFill>
              <a:srgbClr val="C00000"/>
            </a:solidFill>
            <a:prstDash val="dash"/>
            <a:tailEnd type="non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39ED6F3-3C00-4CB2-9CAA-1D30A096BA5A}"/>
              </a:ext>
            </a:extLst>
          </p:cNvPr>
          <p:cNvCxnSpPr>
            <a:cxnSpLocks/>
          </p:cNvCxnSpPr>
          <p:nvPr/>
        </p:nvCxnSpPr>
        <p:spPr>
          <a:xfrm>
            <a:off x="4897115" y="5629260"/>
            <a:ext cx="0" cy="684000"/>
          </a:xfrm>
          <a:prstGeom prst="straightConnector1">
            <a:avLst/>
          </a:prstGeom>
          <a:ln w="38100">
            <a:solidFill>
              <a:srgbClr val="C00000"/>
            </a:solidFill>
            <a:prstDash val="dash"/>
            <a:tailEnd type="none"/>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0817A3D-D3F6-4835-B407-944BFEEE8FF9}"/>
              </a:ext>
            </a:extLst>
          </p:cNvPr>
          <p:cNvCxnSpPr>
            <a:cxnSpLocks noChangeAspect="1"/>
          </p:cNvCxnSpPr>
          <p:nvPr/>
        </p:nvCxnSpPr>
        <p:spPr>
          <a:xfrm>
            <a:off x="4212000" y="5659682"/>
            <a:ext cx="345599" cy="288000"/>
          </a:xfrm>
          <a:prstGeom prst="straightConnector1">
            <a:avLst/>
          </a:prstGeom>
          <a:ln w="38100">
            <a:solidFill>
              <a:srgbClr val="C00000"/>
            </a:solidFill>
            <a:prstDash val="dash"/>
            <a:tailEnd type="none"/>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279C3A9-E1FD-4E07-BAC1-89F11A4E2711}"/>
              </a:ext>
            </a:extLst>
          </p:cNvPr>
          <p:cNvCxnSpPr>
            <a:cxnSpLocks noChangeAspect="1"/>
          </p:cNvCxnSpPr>
          <p:nvPr/>
        </p:nvCxnSpPr>
        <p:spPr>
          <a:xfrm>
            <a:off x="4581993" y="5650441"/>
            <a:ext cx="345599" cy="288000"/>
          </a:xfrm>
          <a:prstGeom prst="straightConnector1">
            <a:avLst/>
          </a:prstGeom>
          <a:ln w="38100">
            <a:solidFill>
              <a:srgbClr val="C00000"/>
            </a:solidFill>
            <a:prstDash val="dash"/>
            <a:tailEnd type="none"/>
          </a:ln>
          <a:scene3d>
            <a:camera prst="orthographicFront">
              <a:rot lat="0" lon="0" rev="4920000"/>
            </a:camera>
            <a:lightRig rig="threePt" dir="t"/>
          </a:scene3d>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611A6BFD-19ED-471E-945B-9C97E70C06AC}"/>
              </a:ext>
            </a:extLst>
          </p:cNvPr>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4505333" y="6108491"/>
            <a:ext cx="133333" cy="226191"/>
          </a:xfrm>
          <a:prstGeom prst="rect">
            <a:avLst/>
          </a:prstGeom>
        </p:spPr>
      </p:pic>
      <p:pic>
        <p:nvPicPr>
          <p:cNvPr id="51" name="Picture 50">
            <a:extLst>
              <a:ext uri="{FF2B5EF4-FFF2-40B4-BE49-F238E27FC236}">
                <a16:creationId xmlns:a16="http://schemas.microsoft.com/office/drawing/2014/main" id="{FAC37E9B-E074-4D2B-8785-CE30C214FE85}"/>
              </a:ext>
            </a:extLst>
          </p:cNvPr>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5041593" y="5355672"/>
            <a:ext cx="157143" cy="330953"/>
          </a:xfrm>
          <a:prstGeom prst="rect">
            <a:avLst/>
          </a:prstGeom>
        </p:spPr>
      </p:pic>
      <p:pic>
        <p:nvPicPr>
          <p:cNvPr id="54" name="Picture 53">
            <a:extLst>
              <a:ext uri="{FF2B5EF4-FFF2-40B4-BE49-F238E27FC236}">
                <a16:creationId xmlns:a16="http://schemas.microsoft.com/office/drawing/2014/main" id="{7C57CFCC-D9D7-41BB-9AC3-FEA43B6D3244}"/>
              </a:ext>
            </a:extLst>
          </p:cNvPr>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3897000" y="5305729"/>
            <a:ext cx="300000" cy="380953"/>
          </a:xfrm>
          <a:prstGeom prst="rect">
            <a:avLst/>
          </a:prstGeom>
        </p:spPr>
      </p:pic>
      <p:pic>
        <p:nvPicPr>
          <p:cNvPr id="57" name="Picture 56">
            <a:extLst>
              <a:ext uri="{FF2B5EF4-FFF2-40B4-BE49-F238E27FC236}">
                <a16:creationId xmlns:a16="http://schemas.microsoft.com/office/drawing/2014/main" id="{900F0ED7-6145-42AE-A3C3-6A67D704296A}"/>
              </a:ext>
            </a:extLst>
          </p:cNvPr>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5359857" y="5900158"/>
            <a:ext cx="157143" cy="209524"/>
          </a:xfrm>
          <a:prstGeom prst="rect">
            <a:avLst/>
          </a:prstGeom>
        </p:spPr>
      </p:pic>
      <p:pic>
        <p:nvPicPr>
          <p:cNvPr id="63" name="Picture 62">
            <a:extLst>
              <a:ext uri="{FF2B5EF4-FFF2-40B4-BE49-F238E27FC236}">
                <a16:creationId xmlns:a16="http://schemas.microsoft.com/office/drawing/2014/main" id="{B9A6877E-1245-4BBB-95F3-87E656CA9988}"/>
              </a:ext>
            </a:extLst>
          </p:cNvPr>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4504857" y="4836110"/>
            <a:ext cx="157143" cy="328572"/>
          </a:xfrm>
          <a:prstGeom prst="rect">
            <a:avLst/>
          </a:prstGeom>
        </p:spPr>
      </p:pic>
      <p:sp>
        <p:nvSpPr>
          <p:cNvPr id="64" name="Rectangle 63">
            <a:extLst>
              <a:ext uri="{FF2B5EF4-FFF2-40B4-BE49-F238E27FC236}">
                <a16:creationId xmlns:a16="http://schemas.microsoft.com/office/drawing/2014/main" id="{2489C7CA-1FE7-45EF-994D-78C038D338A0}"/>
              </a:ext>
            </a:extLst>
          </p:cNvPr>
          <p:cNvSpPr/>
          <p:nvPr/>
        </p:nvSpPr>
        <p:spPr>
          <a:xfrm>
            <a:off x="2907000" y="6714190"/>
            <a:ext cx="3312366" cy="794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8210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Simple cell receptive profiles: Gabor functions</a:t>
            </a:r>
            <a:endParaRPr lang="en-US" sz="3200" dirty="0">
              <a:solidFill>
                <a:schemeClr val="accent1"/>
              </a:solidFill>
              <a:latin typeface="+mj-lt"/>
            </a:endParaRPr>
          </a:p>
        </p:txBody>
      </p:sp>
      <p:sp>
        <p:nvSpPr>
          <p:cNvPr id="43" name="Rectangle 42">
            <a:extLst>
              <a:ext uri="{FF2B5EF4-FFF2-40B4-BE49-F238E27FC236}">
                <a16:creationId xmlns:a16="http://schemas.microsoft.com/office/drawing/2014/main" id="{28F9B5E6-BA72-48B0-94F5-3EF1067846FA}"/>
              </a:ext>
            </a:extLst>
          </p:cNvPr>
          <p:cNvSpPr/>
          <p:nvPr/>
        </p:nvSpPr>
        <p:spPr>
          <a:xfrm>
            <a:off x="5819983" y="1948437"/>
            <a:ext cx="555842" cy="3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ctangle 1">
            <a:extLst>
              <a:ext uri="{FF2B5EF4-FFF2-40B4-BE49-F238E27FC236}">
                <a16:creationId xmlns:a16="http://schemas.microsoft.com/office/drawing/2014/main" id="{DA57813E-50AB-4846-B823-8C2EFA859CEC}"/>
              </a:ext>
            </a:extLst>
          </p:cNvPr>
          <p:cNvSpPr/>
          <p:nvPr/>
        </p:nvSpPr>
        <p:spPr>
          <a:xfrm>
            <a:off x="5576588" y="6285834"/>
            <a:ext cx="277921" cy="262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3" name="Picture 22">
            <a:extLst>
              <a:ext uri="{FF2B5EF4-FFF2-40B4-BE49-F238E27FC236}">
                <a16:creationId xmlns:a16="http://schemas.microsoft.com/office/drawing/2014/main" id="{C1A68E99-0892-4108-8B91-347766517E1A}"/>
              </a:ext>
            </a:extLst>
          </p:cNvPr>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087000" y="2964563"/>
            <a:ext cx="2995436" cy="265119"/>
          </a:xfrm>
          <a:prstGeom prst="rect">
            <a:avLst/>
          </a:prstGeom>
        </p:spPr>
      </p:pic>
      <p:pic>
        <p:nvPicPr>
          <p:cNvPr id="25" name="Picture 24">
            <a:extLst>
              <a:ext uri="{FF2B5EF4-FFF2-40B4-BE49-F238E27FC236}">
                <a16:creationId xmlns:a16="http://schemas.microsoft.com/office/drawing/2014/main" id="{DAAFD59A-8007-42B4-9461-07A8481BB9DB}"/>
              </a:ext>
            </a:extLst>
          </p:cNvPr>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3042000" y="1724961"/>
            <a:ext cx="3030538" cy="252931"/>
          </a:xfrm>
          <a:prstGeom prst="rect">
            <a:avLst/>
          </a:prstGeom>
        </p:spPr>
      </p:pic>
      <p:sp>
        <p:nvSpPr>
          <p:cNvPr id="26" name="Rectangle 25">
            <a:extLst>
              <a:ext uri="{FF2B5EF4-FFF2-40B4-BE49-F238E27FC236}">
                <a16:creationId xmlns:a16="http://schemas.microsoft.com/office/drawing/2014/main" id="{E5E9BB6D-5AA4-4C02-915C-891F4366BC3A}"/>
              </a:ext>
            </a:extLst>
          </p:cNvPr>
          <p:cNvSpPr/>
          <p:nvPr/>
        </p:nvSpPr>
        <p:spPr>
          <a:xfrm>
            <a:off x="2915817" y="1159682"/>
            <a:ext cx="3312368" cy="90767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26">
            <a:extLst>
              <a:ext uri="{FF2B5EF4-FFF2-40B4-BE49-F238E27FC236}">
                <a16:creationId xmlns:a16="http://schemas.microsoft.com/office/drawing/2014/main" id="{37B57DD9-D943-4AF5-A3FB-F6AA9FBCC0EA}"/>
              </a:ext>
            </a:extLst>
          </p:cNvPr>
          <p:cNvSpPr/>
          <p:nvPr/>
        </p:nvSpPr>
        <p:spPr>
          <a:xfrm>
            <a:off x="2118010" y="1171690"/>
            <a:ext cx="4942706" cy="769441"/>
          </a:xfrm>
          <a:prstGeom prst="rect">
            <a:avLst/>
          </a:prstGeom>
        </p:spPr>
        <p:txBody>
          <a:bodyPr wrap="square">
            <a:spAutoFit/>
          </a:bodyPr>
          <a:lstStyle/>
          <a:p>
            <a:pPr algn="ctr"/>
            <a:r>
              <a:rPr lang="en-US" sz="2200" dirty="0">
                <a:solidFill>
                  <a:schemeClr val="tx2"/>
                </a:solidFill>
                <a:latin typeface="+mj-lt"/>
              </a:rPr>
              <a:t>One form</a:t>
            </a:r>
            <a:endParaRPr lang="en-US" sz="2200" b="1" dirty="0">
              <a:solidFill>
                <a:schemeClr val="tx2"/>
              </a:solidFill>
            </a:endParaRPr>
          </a:p>
          <a:p>
            <a:pPr algn="ctr"/>
            <a:r>
              <a:rPr lang="en-US" sz="2200" b="1" dirty="0">
                <a:solidFill>
                  <a:schemeClr val="tx2"/>
                </a:solidFill>
                <a:latin typeface="+mj-lt"/>
              </a:rPr>
              <a:t>		</a:t>
            </a:r>
          </a:p>
        </p:txBody>
      </p:sp>
      <p:grpSp>
        <p:nvGrpSpPr>
          <p:cNvPr id="3" name="Group 2">
            <a:extLst>
              <a:ext uri="{FF2B5EF4-FFF2-40B4-BE49-F238E27FC236}">
                <a16:creationId xmlns:a16="http://schemas.microsoft.com/office/drawing/2014/main" id="{AE91E73D-91AA-45F9-ACA6-2CDBEC269CBB}"/>
              </a:ext>
            </a:extLst>
          </p:cNvPr>
          <p:cNvGrpSpPr/>
          <p:nvPr/>
        </p:nvGrpSpPr>
        <p:grpSpPr>
          <a:xfrm>
            <a:off x="2088389" y="5289842"/>
            <a:ext cx="1403611" cy="1404840"/>
            <a:chOff x="179512" y="4043211"/>
            <a:chExt cx="1403611" cy="1404840"/>
          </a:xfrm>
          <a:scene3d>
            <a:camera prst="orthographicFront">
              <a:rot lat="0" lon="0" rev="0"/>
            </a:camera>
            <a:lightRig rig="threePt" dir="t"/>
          </a:scene3d>
        </p:grpSpPr>
        <p:pic>
          <p:nvPicPr>
            <p:cNvPr id="31" name="Picture 30">
              <a:extLst>
                <a:ext uri="{FF2B5EF4-FFF2-40B4-BE49-F238E27FC236}">
                  <a16:creationId xmlns:a16="http://schemas.microsoft.com/office/drawing/2014/main" id="{3B051B94-4D87-44E1-828D-D0AE48E1C198}"/>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4062" b="4244"/>
            <a:stretch/>
          </p:blipFill>
          <p:spPr>
            <a:xfrm>
              <a:off x="179512" y="4043211"/>
              <a:ext cx="1403611" cy="1404840"/>
            </a:xfrm>
            <a:prstGeom prst="rect">
              <a:avLst/>
            </a:prstGeom>
          </p:spPr>
        </p:pic>
        <p:cxnSp>
          <p:nvCxnSpPr>
            <p:cNvPr id="32" name="Straight Arrow Connector 31">
              <a:extLst>
                <a:ext uri="{FF2B5EF4-FFF2-40B4-BE49-F238E27FC236}">
                  <a16:creationId xmlns:a16="http://schemas.microsoft.com/office/drawing/2014/main" id="{0D631D80-BAF0-42B8-961D-65E2378C9DB7}"/>
                </a:ext>
              </a:extLst>
            </p:cNvPr>
            <p:cNvCxnSpPr>
              <a:cxnSpLocks/>
            </p:cNvCxnSpPr>
            <p:nvPr/>
          </p:nvCxnSpPr>
          <p:spPr>
            <a:xfrm>
              <a:off x="179512" y="4734000"/>
              <a:ext cx="1403611" cy="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A6A70FDE-4238-4A76-8C4A-2C13C9918BEF}"/>
              </a:ext>
            </a:extLst>
          </p:cNvPr>
          <p:cNvGrpSpPr/>
          <p:nvPr/>
        </p:nvGrpSpPr>
        <p:grpSpPr>
          <a:xfrm>
            <a:off x="2502000" y="4114164"/>
            <a:ext cx="1397700" cy="1410518"/>
            <a:chOff x="2035091" y="4037974"/>
            <a:chExt cx="1397700" cy="1410518"/>
          </a:xfrm>
          <a:scene3d>
            <a:camera prst="orthographicFront">
              <a:rot lat="0" lon="0" rev="0"/>
            </a:camera>
            <a:lightRig rig="threePt" dir="t"/>
          </a:scene3d>
        </p:grpSpPr>
        <p:pic>
          <p:nvPicPr>
            <p:cNvPr id="33" name="Picture 32">
              <a:extLst>
                <a:ext uri="{FF2B5EF4-FFF2-40B4-BE49-F238E27FC236}">
                  <a16:creationId xmlns:a16="http://schemas.microsoft.com/office/drawing/2014/main" id="{542D1878-DAB6-4198-B502-6B51222DB15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4466" t="-1" b="3858"/>
            <a:stretch/>
          </p:blipFill>
          <p:spPr>
            <a:xfrm>
              <a:off x="2035091" y="4037974"/>
              <a:ext cx="1397700" cy="1410518"/>
            </a:xfrm>
            <a:prstGeom prst="rect">
              <a:avLst/>
            </a:prstGeom>
          </p:spPr>
        </p:pic>
        <p:cxnSp>
          <p:nvCxnSpPr>
            <p:cNvPr id="38" name="Straight Arrow Connector 37">
              <a:extLst>
                <a:ext uri="{FF2B5EF4-FFF2-40B4-BE49-F238E27FC236}">
                  <a16:creationId xmlns:a16="http://schemas.microsoft.com/office/drawing/2014/main" id="{2EBD1BF9-3F43-4FC7-A79E-AFF430D4932F}"/>
                </a:ext>
              </a:extLst>
            </p:cNvPr>
            <p:cNvCxnSpPr>
              <a:cxnSpLocks/>
            </p:cNvCxnSpPr>
            <p:nvPr/>
          </p:nvCxnSpPr>
          <p:spPr>
            <a:xfrm>
              <a:off x="2282855" y="4387617"/>
              <a:ext cx="864095" cy="72008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31617841-EA1B-4F9C-9CBC-E37EFA6AD4DF}"/>
              </a:ext>
            </a:extLst>
          </p:cNvPr>
          <p:cNvGrpSpPr/>
          <p:nvPr/>
        </p:nvGrpSpPr>
        <p:grpSpPr>
          <a:xfrm>
            <a:off x="3877284" y="3500948"/>
            <a:ext cx="1414716" cy="1393734"/>
            <a:chOff x="3884759" y="4046366"/>
            <a:chExt cx="1414716" cy="1393734"/>
          </a:xfrm>
          <a:scene3d>
            <a:camera prst="orthographicFront">
              <a:rot lat="0" lon="0" rev="0"/>
            </a:camera>
            <a:lightRig rig="threePt" dir="t"/>
          </a:scene3d>
        </p:grpSpPr>
        <p:pic>
          <p:nvPicPr>
            <p:cNvPr id="37" name="Picture 36">
              <a:extLst>
                <a:ext uri="{FF2B5EF4-FFF2-40B4-BE49-F238E27FC236}">
                  <a16:creationId xmlns:a16="http://schemas.microsoft.com/office/drawing/2014/main" id="{CC32D1DD-DA4A-41DB-B73D-8AD5E5CF0BFF}"/>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3303" b="5001"/>
            <a:stretch/>
          </p:blipFill>
          <p:spPr>
            <a:xfrm>
              <a:off x="3884759" y="4046366"/>
              <a:ext cx="1414716" cy="1393734"/>
            </a:xfrm>
            <a:prstGeom prst="rect">
              <a:avLst/>
            </a:prstGeom>
          </p:spPr>
        </p:pic>
        <p:cxnSp>
          <p:nvCxnSpPr>
            <p:cNvPr id="39" name="Straight Arrow Connector 38">
              <a:extLst>
                <a:ext uri="{FF2B5EF4-FFF2-40B4-BE49-F238E27FC236}">
                  <a16:creationId xmlns:a16="http://schemas.microsoft.com/office/drawing/2014/main" id="{DC14546E-3504-43C9-AF70-F1EEC8674E8C}"/>
                </a:ext>
              </a:extLst>
            </p:cNvPr>
            <p:cNvCxnSpPr>
              <a:cxnSpLocks/>
            </p:cNvCxnSpPr>
            <p:nvPr/>
          </p:nvCxnSpPr>
          <p:spPr>
            <a:xfrm>
              <a:off x="4592117" y="4247155"/>
              <a:ext cx="0" cy="992155"/>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C62FB972-6297-42A3-9B06-73F456D04D61}"/>
              </a:ext>
            </a:extLst>
          </p:cNvPr>
          <p:cNvGrpSpPr/>
          <p:nvPr/>
        </p:nvGrpSpPr>
        <p:grpSpPr>
          <a:xfrm>
            <a:off x="5292000" y="4111670"/>
            <a:ext cx="1397467" cy="1413012"/>
            <a:chOff x="5334533" y="4175988"/>
            <a:chExt cx="1397467" cy="1413012"/>
          </a:xfrm>
        </p:grpSpPr>
        <p:pic>
          <p:nvPicPr>
            <p:cNvPr id="34" name="Picture 33">
              <a:extLst>
                <a:ext uri="{FF2B5EF4-FFF2-40B4-BE49-F238E27FC236}">
                  <a16:creationId xmlns:a16="http://schemas.microsoft.com/office/drawing/2014/main" id="{AE6A918A-3DA8-4CFD-9D9A-B7D00DF66FE5}"/>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4482" b="3687"/>
            <a:stretch/>
          </p:blipFill>
          <p:spPr>
            <a:xfrm>
              <a:off x="5334533" y="4175988"/>
              <a:ext cx="1397467" cy="1413012"/>
            </a:xfrm>
            <a:prstGeom prst="rect">
              <a:avLst/>
            </a:prstGeom>
            <a:scene3d>
              <a:camera prst="orthographicFront">
                <a:rot lat="0" lon="0" rev="0"/>
              </a:camera>
              <a:lightRig rig="threePt" dir="t"/>
            </a:scene3d>
          </p:spPr>
        </p:pic>
        <p:cxnSp>
          <p:nvCxnSpPr>
            <p:cNvPr id="40" name="Straight Arrow Connector 39">
              <a:extLst>
                <a:ext uri="{FF2B5EF4-FFF2-40B4-BE49-F238E27FC236}">
                  <a16:creationId xmlns:a16="http://schemas.microsoft.com/office/drawing/2014/main" id="{E38B60AD-8DAA-4722-AF5D-230A52282FC0}"/>
                </a:ext>
              </a:extLst>
            </p:cNvPr>
            <p:cNvCxnSpPr>
              <a:cxnSpLocks/>
            </p:cNvCxnSpPr>
            <p:nvPr/>
          </p:nvCxnSpPr>
          <p:spPr>
            <a:xfrm flipH="1">
              <a:off x="5561455" y="4476659"/>
              <a:ext cx="864096" cy="720080"/>
            </a:xfrm>
            <a:prstGeom prst="straightConnector1">
              <a:avLst/>
            </a:prstGeom>
            <a:ln w="38100">
              <a:solidFill>
                <a:srgbClr val="C00000"/>
              </a:solidFill>
              <a:prstDash val="dash"/>
              <a:tailEnd type="arrow"/>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821C0EA3-F80A-4141-A5B6-BDB6060827EE}"/>
              </a:ext>
            </a:extLst>
          </p:cNvPr>
          <p:cNvGrpSpPr/>
          <p:nvPr/>
        </p:nvGrpSpPr>
        <p:grpSpPr>
          <a:xfrm>
            <a:off x="5652000" y="5298204"/>
            <a:ext cx="1436433" cy="1396478"/>
            <a:chOff x="7539439" y="4043622"/>
            <a:chExt cx="1436433" cy="1396478"/>
          </a:xfrm>
          <a:scene3d>
            <a:camera prst="orthographicFront">
              <a:rot lat="0" lon="0" rev="0"/>
            </a:camera>
            <a:lightRig rig="threePt" dir="t"/>
          </a:scene3d>
        </p:grpSpPr>
        <p:pic>
          <p:nvPicPr>
            <p:cNvPr id="35" name="Picture 34">
              <a:extLst>
                <a:ext uri="{FF2B5EF4-FFF2-40B4-BE49-F238E27FC236}">
                  <a16:creationId xmlns:a16="http://schemas.microsoft.com/office/drawing/2014/main" id="{2CF1236B-42BD-4B7A-8CE8-99F299CF22E5}"/>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4280" b="4814"/>
            <a:stretch/>
          </p:blipFill>
          <p:spPr>
            <a:xfrm>
              <a:off x="7575450" y="4043622"/>
              <a:ext cx="1400422" cy="1396478"/>
            </a:xfrm>
            <a:prstGeom prst="rect">
              <a:avLst/>
            </a:prstGeom>
          </p:spPr>
        </p:pic>
        <p:cxnSp>
          <p:nvCxnSpPr>
            <p:cNvPr id="41" name="Straight Arrow Connector 40">
              <a:extLst>
                <a:ext uri="{FF2B5EF4-FFF2-40B4-BE49-F238E27FC236}">
                  <a16:creationId xmlns:a16="http://schemas.microsoft.com/office/drawing/2014/main" id="{4DE8E1CC-0D48-4E9E-BA43-4B2B6F3048F4}"/>
                </a:ext>
              </a:extLst>
            </p:cNvPr>
            <p:cNvCxnSpPr>
              <a:cxnSpLocks/>
            </p:cNvCxnSpPr>
            <p:nvPr/>
          </p:nvCxnSpPr>
          <p:spPr>
            <a:xfrm flipH="1">
              <a:off x="7539439" y="4734000"/>
              <a:ext cx="1436433" cy="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D3E81CFB-B9F1-4DDF-9503-349566A073EE}"/>
              </a:ext>
            </a:extLst>
          </p:cNvPr>
          <p:cNvPicPr>
            <a:picLocks noChangeAspect="1"/>
          </p:cNvPicPr>
          <p:nvPr>
            <p:custDataLst>
              <p:tags r:id="rId3"/>
            </p:custDataLst>
          </p:nvPr>
        </p:nvPicPr>
        <p:blipFill>
          <a:blip r:embed="rId19" cstate="print">
            <a:extLst>
              <a:ext uri="{28A0092B-C50C-407E-A947-70E740481C1C}">
                <a14:useLocalDpi xmlns:a14="http://schemas.microsoft.com/office/drawing/2010/main" val="0"/>
              </a:ext>
            </a:extLst>
          </a:blip>
          <a:stretch>
            <a:fillRect/>
          </a:stretch>
        </p:blipFill>
        <p:spPr>
          <a:xfrm>
            <a:off x="3987000" y="2519444"/>
            <a:ext cx="1213333" cy="255238"/>
          </a:xfrm>
          <a:prstGeom prst="rect">
            <a:avLst/>
          </a:prstGeom>
        </p:spPr>
      </p:pic>
      <p:sp>
        <p:nvSpPr>
          <p:cNvPr id="11" name="Oval 10">
            <a:extLst>
              <a:ext uri="{FF2B5EF4-FFF2-40B4-BE49-F238E27FC236}">
                <a16:creationId xmlns:a16="http://schemas.microsoft.com/office/drawing/2014/main" id="{1D8430BD-7718-4895-A582-5A73505CAEF3}"/>
              </a:ext>
            </a:extLst>
          </p:cNvPr>
          <p:cNvSpPr>
            <a:spLocks noChangeAspect="1"/>
          </p:cNvSpPr>
          <p:nvPr/>
        </p:nvSpPr>
        <p:spPr>
          <a:xfrm>
            <a:off x="2772000" y="4186173"/>
            <a:ext cx="3600658" cy="3205506"/>
          </a:xfrm>
          <a:prstGeom prst="ellipse">
            <a:avLst/>
          </a:prstGeom>
          <a:solidFill>
            <a:schemeClr val="tx2">
              <a:lumMod val="60000"/>
              <a:lumOff val="40000"/>
              <a:alpha val="50000"/>
            </a:schemeClr>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8" name="Straight Arrow Connector 27">
            <a:extLst>
              <a:ext uri="{FF2B5EF4-FFF2-40B4-BE49-F238E27FC236}">
                <a16:creationId xmlns:a16="http://schemas.microsoft.com/office/drawing/2014/main" id="{3A9F63CF-9E61-44DD-9D90-48A57F771809}"/>
              </a:ext>
            </a:extLst>
          </p:cNvPr>
          <p:cNvCxnSpPr>
            <a:cxnSpLocks/>
          </p:cNvCxnSpPr>
          <p:nvPr/>
        </p:nvCxnSpPr>
        <p:spPr>
          <a:xfrm>
            <a:off x="4572000" y="5299682"/>
            <a:ext cx="0" cy="720000"/>
          </a:xfrm>
          <a:prstGeom prst="straightConnector1">
            <a:avLst/>
          </a:prstGeom>
          <a:ln w="38100">
            <a:solidFill>
              <a:srgbClr val="C00000"/>
            </a:solidFill>
            <a:prstDash val="dash"/>
            <a:tailEnd type="non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39ED6F3-3C00-4CB2-9CAA-1D30A096BA5A}"/>
              </a:ext>
            </a:extLst>
          </p:cNvPr>
          <p:cNvCxnSpPr>
            <a:cxnSpLocks/>
          </p:cNvCxnSpPr>
          <p:nvPr/>
        </p:nvCxnSpPr>
        <p:spPr>
          <a:xfrm>
            <a:off x="4897115" y="5629260"/>
            <a:ext cx="0" cy="684000"/>
          </a:xfrm>
          <a:prstGeom prst="straightConnector1">
            <a:avLst/>
          </a:prstGeom>
          <a:ln w="38100">
            <a:solidFill>
              <a:srgbClr val="C00000"/>
            </a:solidFill>
            <a:prstDash val="dash"/>
            <a:tailEnd type="none"/>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0FDB5C8-10C3-4CF8-9777-5FC195693D7F}"/>
              </a:ext>
            </a:extLst>
          </p:cNvPr>
          <p:cNvCxnSpPr>
            <a:cxnSpLocks/>
          </p:cNvCxnSpPr>
          <p:nvPr/>
        </p:nvCxnSpPr>
        <p:spPr>
          <a:xfrm>
            <a:off x="4212000" y="5593260"/>
            <a:ext cx="0" cy="756000"/>
          </a:xfrm>
          <a:prstGeom prst="straightConnector1">
            <a:avLst/>
          </a:prstGeom>
          <a:ln w="38100">
            <a:solidFill>
              <a:srgbClr val="C00000"/>
            </a:solidFill>
            <a:prstDash val="dash"/>
            <a:tailEnd type="none"/>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0817A3D-D3F6-4835-B407-944BFEEE8FF9}"/>
              </a:ext>
            </a:extLst>
          </p:cNvPr>
          <p:cNvCxnSpPr>
            <a:cxnSpLocks noChangeAspect="1"/>
          </p:cNvCxnSpPr>
          <p:nvPr/>
        </p:nvCxnSpPr>
        <p:spPr>
          <a:xfrm>
            <a:off x="4212000" y="5659682"/>
            <a:ext cx="345599" cy="288000"/>
          </a:xfrm>
          <a:prstGeom prst="straightConnector1">
            <a:avLst/>
          </a:prstGeom>
          <a:ln w="38100">
            <a:solidFill>
              <a:srgbClr val="C00000"/>
            </a:solidFill>
            <a:prstDash val="dash"/>
            <a:tailEnd type="none"/>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279C3A9-E1FD-4E07-BAC1-89F11A4E2711}"/>
              </a:ext>
            </a:extLst>
          </p:cNvPr>
          <p:cNvCxnSpPr>
            <a:cxnSpLocks noChangeAspect="1"/>
          </p:cNvCxnSpPr>
          <p:nvPr/>
        </p:nvCxnSpPr>
        <p:spPr>
          <a:xfrm>
            <a:off x="4581993" y="5650441"/>
            <a:ext cx="345599" cy="288000"/>
          </a:xfrm>
          <a:prstGeom prst="straightConnector1">
            <a:avLst/>
          </a:prstGeom>
          <a:ln w="38100">
            <a:solidFill>
              <a:srgbClr val="C00000"/>
            </a:solidFill>
            <a:prstDash val="dash"/>
            <a:tailEnd type="none"/>
          </a:ln>
          <a:scene3d>
            <a:camera prst="orthographicFront">
              <a:rot lat="0" lon="0" rev="4920000"/>
            </a:camera>
            <a:lightRig rig="threePt" dir="t"/>
          </a:scene3d>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611A6BFD-19ED-471E-945B-9C97E70C06AC}"/>
              </a:ext>
            </a:extLst>
          </p:cNvPr>
          <p:cNvPicPr>
            <a:picLocks noChangeAspect="1"/>
          </p:cNvPicPr>
          <p:nvPr>
            <p:custDataLst>
              <p:tags r:id="rId4"/>
            </p:custDataLst>
          </p:nvPr>
        </p:nvPicPr>
        <p:blipFill>
          <a:blip r:embed="rId20" cstate="print">
            <a:extLst>
              <a:ext uri="{28A0092B-C50C-407E-A947-70E740481C1C}">
                <a14:useLocalDpi xmlns:a14="http://schemas.microsoft.com/office/drawing/2010/main" val="0"/>
              </a:ext>
            </a:extLst>
          </a:blip>
          <a:stretch>
            <a:fillRect/>
          </a:stretch>
        </p:blipFill>
        <p:spPr>
          <a:xfrm>
            <a:off x="4505333" y="6108491"/>
            <a:ext cx="133333" cy="226191"/>
          </a:xfrm>
          <a:prstGeom prst="rect">
            <a:avLst/>
          </a:prstGeom>
        </p:spPr>
      </p:pic>
      <p:pic>
        <p:nvPicPr>
          <p:cNvPr id="51" name="Picture 50">
            <a:extLst>
              <a:ext uri="{FF2B5EF4-FFF2-40B4-BE49-F238E27FC236}">
                <a16:creationId xmlns:a16="http://schemas.microsoft.com/office/drawing/2014/main" id="{FAC37E9B-E074-4D2B-8785-CE30C214FE85}"/>
              </a:ext>
            </a:extLst>
          </p:cNvPr>
          <p:cNvPicPr>
            <a:picLocks noChangeAspect="1"/>
          </p:cNvPicPr>
          <p:nvPr>
            <p:custDataLst>
              <p:tags r:id="rId5"/>
            </p:custDataLst>
          </p:nvPr>
        </p:nvPicPr>
        <p:blipFill>
          <a:blip r:embed="rId21" cstate="print">
            <a:extLst>
              <a:ext uri="{28A0092B-C50C-407E-A947-70E740481C1C}">
                <a14:useLocalDpi xmlns:a14="http://schemas.microsoft.com/office/drawing/2010/main" val="0"/>
              </a:ext>
            </a:extLst>
          </a:blip>
          <a:stretch>
            <a:fillRect/>
          </a:stretch>
        </p:blipFill>
        <p:spPr>
          <a:xfrm>
            <a:off x="5041593" y="5355672"/>
            <a:ext cx="157143" cy="330953"/>
          </a:xfrm>
          <a:prstGeom prst="rect">
            <a:avLst/>
          </a:prstGeom>
        </p:spPr>
      </p:pic>
      <p:pic>
        <p:nvPicPr>
          <p:cNvPr id="54" name="Picture 53">
            <a:extLst>
              <a:ext uri="{FF2B5EF4-FFF2-40B4-BE49-F238E27FC236}">
                <a16:creationId xmlns:a16="http://schemas.microsoft.com/office/drawing/2014/main" id="{7C57CFCC-D9D7-41BB-9AC3-FEA43B6D3244}"/>
              </a:ext>
            </a:extLst>
          </p:cNvPr>
          <p:cNvPicPr>
            <a:picLocks noChangeAspect="1"/>
          </p:cNvPicPr>
          <p:nvPr>
            <p:custDataLst>
              <p:tags r:id="rId6"/>
            </p:custDataLst>
          </p:nvPr>
        </p:nvPicPr>
        <p:blipFill>
          <a:blip r:embed="rId22" cstate="print">
            <a:extLst>
              <a:ext uri="{28A0092B-C50C-407E-A947-70E740481C1C}">
                <a14:useLocalDpi xmlns:a14="http://schemas.microsoft.com/office/drawing/2010/main" val="0"/>
              </a:ext>
            </a:extLst>
          </a:blip>
          <a:stretch>
            <a:fillRect/>
          </a:stretch>
        </p:blipFill>
        <p:spPr>
          <a:xfrm>
            <a:off x="3897000" y="5305729"/>
            <a:ext cx="300000" cy="380953"/>
          </a:xfrm>
          <a:prstGeom prst="rect">
            <a:avLst/>
          </a:prstGeom>
        </p:spPr>
      </p:pic>
      <p:pic>
        <p:nvPicPr>
          <p:cNvPr id="57" name="Picture 56">
            <a:extLst>
              <a:ext uri="{FF2B5EF4-FFF2-40B4-BE49-F238E27FC236}">
                <a16:creationId xmlns:a16="http://schemas.microsoft.com/office/drawing/2014/main" id="{900F0ED7-6145-42AE-A3C3-6A67D704296A}"/>
              </a:ext>
            </a:extLst>
          </p:cNvPr>
          <p:cNvPicPr>
            <a:picLocks noChangeAspect="1"/>
          </p:cNvPicPr>
          <p:nvPr>
            <p:custDataLst>
              <p:tags r:id="rId7"/>
            </p:custDataLst>
          </p:nvPr>
        </p:nvPicPr>
        <p:blipFill>
          <a:blip r:embed="rId23" cstate="print">
            <a:extLst>
              <a:ext uri="{28A0092B-C50C-407E-A947-70E740481C1C}">
                <a14:useLocalDpi xmlns:a14="http://schemas.microsoft.com/office/drawing/2010/main" val="0"/>
              </a:ext>
            </a:extLst>
          </a:blip>
          <a:stretch>
            <a:fillRect/>
          </a:stretch>
        </p:blipFill>
        <p:spPr>
          <a:xfrm>
            <a:off x="5359857" y="5900158"/>
            <a:ext cx="157143" cy="209524"/>
          </a:xfrm>
          <a:prstGeom prst="rect">
            <a:avLst/>
          </a:prstGeom>
        </p:spPr>
      </p:pic>
      <p:pic>
        <p:nvPicPr>
          <p:cNvPr id="60" name="Picture 59">
            <a:extLst>
              <a:ext uri="{FF2B5EF4-FFF2-40B4-BE49-F238E27FC236}">
                <a16:creationId xmlns:a16="http://schemas.microsoft.com/office/drawing/2014/main" id="{B07E0D40-D705-4342-8E0C-BF9443DC50B0}"/>
              </a:ext>
            </a:extLst>
          </p:cNvPr>
          <p:cNvPicPr>
            <a:picLocks noChangeAspect="1"/>
          </p:cNvPicPr>
          <p:nvPr>
            <p:custDataLst>
              <p:tags r:id="rId8"/>
            </p:custDataLst>
          </p:nvPr>
        </p:nvPicPr>
        <p:blipFill>
          <a:blip r:embed="rId24" cstate="print">
            <a:extLst>
              <a:ext uri="{28A0092B-C50C-407E-A947-70E740481C1C}">
                <a14:useLocalDpi xmlns:a14="http://schemas.microsoft.com/office/drawing/2010/main" val="0"/>
              </a:ext>
            </a:extLst>
          </a:blip>
          <a:stretch>
            <a:fillRect/>
          </a:stretch>
        </p:blipFill>
        <p:spPr>
          <a:xfrm>
            <a:off x="3648287" y="5924206"/>
            <a:ext cx="173810" cy="140476"/>
          </a:xfrm>
          <a:prstGeom prst="rect">
            <a:avLst/>
          </a:prstGeom>
        </p:spPr>
      </p:pic>
      <p:pic>
        <p:nvPicPr>
          <p:cNvPr id="63" name="Picture 62">
            <a:extLst>
              <a:ext uri="{FF2B5EF4-FFF2-40B4-BE49-F238E27FC236}">
                <a16:creationId xmlns:a16="http://schemas.microsoft.com/office/drawing/2014/main" id="{B9A6877E-1245-4BBB-95F3-87E656CA9988}"/>
              </a:ext>
            </a:extLst>
          </p:cNvPr>
          <p:cNvPicPr>
            <a:picLocks noChangeAspect="1"/>
          </p:cNvPicPr>
          <p:nvPr>
            <p:custDataLst>
              <p:tags r:id="rId9"/>
            </p:custDataLst>
          </p:nvPr>
        </p:nvPicPr>
        <p:blipFill>
          <a:blip r:embed="rId25" cstate="print">
            <a:extLst>
              <a:ext uri="{28A0092B-C50C-407E-A947-70E740481C1C}">
                <a14:useLocalDpi xmlns:a14="http://schemas.microsoft.com/office/drawing/2010/main" val="0"/>
              </a:ext>
            </a:extLst>
          </a:blip>
          <a:stretch>
            <a:fillRect/>
          </a:stretch>
        </p:blipFill>
        <p:spPr>
          <a:xfrm>
            <a:off x="4504857" y="4836110"/>
            <a:ext cx="157143" cy="328572"/>
          </a:xfrm>
          <a:prstGeom prst="rect">
            <a:avLst/>
          </a:prstGeom>
        </p:spPr>
      </p:pic>
      <p:sp>
        <p:nvSpPr>
          <p:cNvPr id="64" name="Rectangle 63">
            <a:extLst>
              <a:ext uri="{FF2B5EF4-FFF2-40B4-BE49-F238E27FC236}">
                <a16:creationId xmlns:a16="http://schemas.microsoft.com/office/drawing/2014/main" id="{2489C7CA-1FE7-45EF-994D-78C038D338A0}"/>
              </a:ext>
            </a:extLst>
          </p:cNvPr>
          <p:cNvSpPr/>
          <p:nvPr/>
        </p:nvSpPr>
        <p:spPr>
          <a:xfrm>
            <a:off x="2907000" y="6714190"/>
            <a:ext cx="3312366" cy="794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01697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5807E7C-6859-4A98-8B91-0933FC9926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60" y="529682"/>
            <a:ext cx="3191669" cy="4636174"/>
          </a:xfrm>
          <a:prstGeom prst="rect">
            <a:avLst/>
          </a:prstGeom>
        </p:spPr>
      </p:pic>
      <p:sp>
        <p:nvSpPr>
          <p:cNvPr id="12" name="Rectangle 4">
            <a:extLst>
              <a:ext uri="{FF2B5EF4-FFF2-40B4-BE49-F238E27FC236}">
                <a16:creationId xmlns:a16="http://schemas.microsoft.com/office/drawing/2014/main" id="{10D0025C-298D-434D-9600-9F04C8BC6C00}"/>
              </a:ext>
            </a:extLst>
          </p:cNvPr>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i="1" dirty="0">
                <a:solidFill>
                  <a:srgbClr val="E46C0A"/>
                </a:solidFill>
                <a:latin typeface="+mj-lt"/>
              </a:rPr>
              <a:t>     </a:t>
            </a:r>
            <a:r>
              <a:rPr lang="en-US" sz="3200" dirty="0">
                <a:solidFill>
                  <a:srgbClr val="E46C0A"/>
                </a:solidFill>
                <a:latin typeface="+mj-lt"/>
              </a:rPr>
              <a:t>      geometry as a cortical model</a:t>
            </a:r>
            <a:endParaRPr lang="en-US" sz="3200" dirty="0">
              <a:solidFill>
                <a:schemeClr val="accent1"/>
              </a:solidFill>
              <a:latin typeface="+mj-lt"/>
            </a:endParaRPr>
          </a:p>
        </p:txBody>
      </p:sp>
      <p:pic>
        <p:nvPicPr>
          <p:cNvPr id="13" name="Picture 12">
            <a:extLst>
              <a:ext uri="{FF2B5EF4-FFF2-40B4-BE49-F238E27FC236}">
                <a16:creationId xmlns:a16="http://schemas.microsoft.com/office/drawing/2014/main" id="{F92A132C-E22E-4A2A-B12A-E154E60340F2}"/>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513521" y="138178"/>
            <a:ext cx="988571" cy="382857"/>
          </a:xfrm>
          <a:prstGeom prst="rect">
            <a:avLst/>
          </a:prstGeom>
        </p:spPr>
      </p:pic>
      <p:pic>
        <p:nvPicPr>
          <p:cNvPr id="3" name="Picture 2">
            <a:extLst>
              <a:ext uri="{FF2B5EF4-FFF2-40B4-BE49-F238E27FC236}">
                <a16:creationId xmlns:a16="http://schemas.microsoft.com/office/drawing/2014/main" id="{7F77015F-58F5-43F4-AF65-3716B40E77E8}"/>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5302854" y="1114682"/>
            <a:ext cx="2413333" cy="255238"/>
          </a:xfrm>
          <a:prstGeom prst="rect">
            <a:avLst/>
          </a:prstGeom>
        </p:spPr>
      </p:pic>
      <p:pic>
        <p:nvPicPr>
          <p:cNvPr id="11" name="Picture 10">
            <a:extLst>
              <a:ext uri="{FF2B5EF4-FFF2-40B4-BE49-F238E27FC236}">
                <a16:creationId xmlns:a16="http://schemas.microsoft.com/office/drawing/2014/main" id="{AD773EDC-3D5B-41FC-BDE9-D8FE29BB369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5146953" y="1481063"/>
            <a:ext cx="2755047" cy="263619"/>
          </a:xfrm>
          <a:prstGeom prst="rect">
            <a:avLst/>
          </a:prstGeom>
        </p:spPr>
      </p:pic>
      <p:pic>
        <p:nvPicPr>
          <p:cNvPr id="26" name="Picture 25">
            <a:extLst>
              <a:ext uri="{FF2B5EF4-FFF2-40B4-BE49-F238E27FC236}">
                <a16:creationId xmlns:a16="http://schemas.microsoft.com/office/drawing/2014/main" id="{B74E0D98-4865-4EE7-A2E9-A34006BB0278}"/>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6067674" y="1834682"/>
            <a:ext cx="883513" cy="225249"/>
          </a:xfrm>
          <a:prstGeom prst="rect">
            <a:avLst/>
          </a:prstGeom>
        </p:spPr>
      </p:pic>
      <p:sp>
        <p:nvSpPr>
          <p:cNvPr id="45" name="Rectangle 44">
            <a:extLst>
              <a:ext uri="{FF2B5EF4-FFF2-40B4-BE49-F238E27FC236}">
                <a16:creationId xmlns:a16="http://schemas.microsoft.com/office/drawing/2014/main" id="{77053DCB-54EC-49BF-9A48-D93A1BBDF26A}"/>
              </a:ext>
            </a:extLst>
          </p:cNvPr>
          <p:cNvSpPr/>
          <p:nvPr/>
        </p:nvSpPr>
        <p:spPr>
          <a:xfrm>
            <a:off x="4527120" y="709683"/>
            <a:ext cx="4004880" cy="15299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ctangle 27">
            <a:extLst>
              <a:ext uri="{FF2B5EF4-FFF2-40B4-BE49-F238E27FC236}">
                <a16:creationId xmlns:a16="http://schemas.microsoft.com/office/drawing/2014/main" id="{628DDC84-CE69-4B39-ADFD-F78923B0D0EF}"/>
              </a:ext>
            </a:extLst>
          </p:cNvPr>
          <p:cNvSpPr/>
          <p:nvPr/>
        </p:nvSpPr>
        <p:spPr>
          <a:xfrm>
            <a:off x="4077000" y="664682"/>
            <a:ext cx="4942706" cy="769441"/>
          </a:xfrm>
          <a:prstGeom prst="rect">
            <a:avLst/>
          </a:prstGeom>
        </p:spPr>
        <p:txBody>
          <a:bodyPr wrap="square">
            <a:spAutoFit/>
          </a:bodyPr>
          <a:lstStyle/>
          <a:p>
            <a:pPr algn="ctr"/>
            <a:r>
              <a:rPr lang="en-US" sz="2200" dirty="0">
                <a:solidFill>
                  <a:schemeClr val="tx2"/>
                </a:solidFill>
                <a:latin typeface="+mj-lt"/>
              </a:rPr>
              <a:t>Horizontal tangent space</a:t>
            </a:r>
            <a:endParaRPr lang="en-US" sz="2200" b="1" dirty="0">
              <a:solidFill>
                <a:schemeClr val="tx2"/>
              </a:solidFill>
            </a:endParaRPr>
          </a:p>
          <a:p>
            <a:pPr algn="ctr"/>
            <a:r>
              <a:rPr lang="en-US" sz="2200" b="1" dirty="0">
                <a:solidFill>
                  <a:schemeClr val="tx2"/>
                </a:solidFill>
                <a:latin typeface="+mj-lt"/>
              </a:rPr>
              <a:t>		</a:t>
            </a:r>
          </a:p>
        </p:txBody>
      </p:sp>
    </p:spTree>
    <p:extLst>
      <p:ext uri="{BB962C8B-B14F-4D97-AF65-F5344CB8AC3E}">
        <p14:creationId xmlns:p14="http://schemas.microsoft.com/office/powerpoint/2010/main" val="3784177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5807E7C-6859-4A98-8B91-0933FC9926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1560" y="529682"/>
            <a:ext cx="3191669" cy="4636174"/>
          </a:xfrm>
          <a:prstGeom prst="rect">
            <a:avLst/>
          </a:prstGeom>
        </p:spPr>
      </p:pic>
      <p:sp>
        <p:nvSpPr>
          <p:cNvPr id="12" name="Rectangle 4">
            <a:extLst>
              <a:ext uri="{FF2B5EF4-FFF2-40B4-BE49-F238E27FC236}">
                <a16:creationId xmlns:a16="http://schemas.microsoft.com/office/drawing/2014/main" id="{10D0025C-298D-434D-9600-9F04C8BC6C00}"/>
              </a:ext>
            </a:extLst>
          </p:cNvPr>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i="1" dirty="0">
                <a:solidFill>
                  <a:srgbClr val="E46C0A"/>
                </a:solidFill>
                <a:latin typeface="+mj-lt"/>
              </a:rPr>
              <a:t>     </a:t>
            </a:r>
            <a:r>
              <a:rPr lang="en-US" sz="3200" dirty="0">
                <a:solidFill>
                  <a:srgbClr val="E46C0A"/>
                </a:solidFill>
                <a:latin typeface="+mj-lt"/>
              </a:rPr>
              <a:t>      geometry as a cortical model</a:t>
            </a:r>
            <a:endParaRPr lang="en-US" sz="3200" dirty="0">
              <a:solidFill>
                <a:schemeClr val="accent1"/>
              </a:solidFill>
              <a:latin typeface="+mj-lt"/>
            </a:endParaRPr>
          </a:p>
        </p:txBody>
      </p:sp>
      <p:pic>
        <p:nvPicPr>
          <p:cNvPr id="13" name="Picture 12">
            <a:extLst>
              <a:ext uri="{FF2B5EF4-FFF2-40B4-BE49-F238E27FC236}">
                <a16:creationId xmlns:a16="http://schemas.microsoft.com/office/drawing/2014/main" id="{F92A132C-E22E-4A2A-B12A-E154E60340F2}"/>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513521" y="138178"/>
            <a:ext cx="988571" cy="382857"/>
          </a:xfrm>
          <a:prstGeom prst="rect">
            <a:avLst/>
          </a:prstGeom>
        </p:spPr>
      </p:pic>
      <p:pic>
        <p:nvPicPr>
          <p:cNvPr id="3" name="Picture 2">
            <a:extLst>
              <a:ext uri="{FF2B5EF4-FFF2-40B4-BE49-F238E27FC236}">
                <a16:creationId xmlns:a16="http://schemas.microsoft.com/office/drawing/2014/main" id="{7F77015F-58F5-43F4-AF65-3716B40E77E8}"/>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5302854" y="1114682"/>
            <a:ext cx="2413333" cy="255238"/>
          </a:xfrm>
          <a:prstGeom prst="rect">
            <a:avLst/>
          </a:prstGeom>
        </p:spPr>
      </p:pic>
      <p:pic>
        <p:nvPicPr>
          <p:cNvPr id="11" name="Picture 10">
            <a:extLst>
              <a:ext uri="{FF2B5EF4-FFF2-40B4-BE49-F238E27FC236}">
                <a16:creationId xmlns:a16="http://schemas.microsoft.com/office/drawing/2014/main" id="{AD773EDC-3D5B-41FC-BDE9-D8FE29BB369E}"/>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5146953" y="1481063"/>
            <a:ext cx="2755047" cy="263619"/>
          </a:xfrm>
          <a:prstGeom prst="rect">
            <a:avLst/>
          </a:prstGeom>
        </p:spPr>
      </p:pic>
      <p:pic>
        <p:nvPicPr>
          <p:cNvPr id="26" name="Picture 25">
            <a:extLst>
              <a:ext uri="{FF2B5EF4-FFF2-40B4-BE49-F238E27FC236}">
                <a16:creationId xmlns:a16="http://schemas.microsoft.com/office/drawing/2014/main" id="{B74E0D98-4865-4EE7-A2E9-A34006BB0278}"/>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6067674" y="1834682"/>
            <a:ext cx="883513" cy="225249"/>
          </a:xfrm>
          <a:prstGeom prst="rect">
            <a:avLst/>
          </a:prstGeom>
        </p:spPr>
      </p:pic>
      <p:sp>
        <p:nvSpPr>
          <p:cNvPr id="45" name="Rectangle 44">
            <a:extLst>
              <a:ext uri="{FF2B5EF4-FFF2-40B4-BE49-F238E27FC236}">
                <a16:creationId xmlns:a16="http://schemas.microsoft.com/office/drawing/2014/main" id="{77053DCB-54EC-49BF-9A48-D93A1BBDF26A}"/>
              </a:ext>
            </a:extLst>
          </p:cNvPr>
          <p:cNvSpPr/>
          <p:nvPr/>
        </p:nvSpPr>
        <p:spPr>
          <a:xfrm>
            <a:off x="4527120" y="709683"/>
            <a:ext cx="4004880" cy="15299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ctangle 24">
            <a:extLst>
              <a:ext uri="{FF2B5EF4-FFF2-40B4-BE49-F238E27FC236}">
                <a16:creationId xmlns:a16="http://schemas.microsoft.com/office/drawing/2014/main" id="{4EAB9843-DB8A-40EA-B59F-634188BF59A1}"/>
              </a:ext>
            </a:extLst>
          </p:cNvPr>
          <p:cNvSpPr/>
          <p:nvPr/>
        </p:nvSpPr>
        <p:spPr>
          <a:xfrm>
            <a:off x="4519826" y="2554683"/>
            <a:ext cx="4012174" cy="15299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ctangle 27">
            <a:extLst>
              <a:ext uri="{FF2B5EF4-FFF2-40B4-BE49-F238E27FC236}">
                <a16:creationId xmlns:a16="http://schemas.microsoft.com/office/drawing/2014/main" id="{628DDC84-CE69-4B39-ADFD-F78923B0D0EF}"/>
              </a:ext>
            </a:extLst>
          </p:cNvPr>
          <p:cNvSpPr/>
          <p:nvPr/>
        </p:nvSpPr>
        <p:spPr>
          <a:xfrm>
            <a:off x="4077000" y="664682"/>
            <a:ext cx="4942706" cy="769441"/>
          </a:xfrm>
          <a:prstGeom prst="rect">
            <a:avLst/>
          </a:prstGeom>
        </p:spPr>
        <p:txBody>
          <a:bodyPr wrap="square">
            <a:spAutoFit/>
          </a:bodyPr>
          <a:lstStyle/>
          <a:p>
            <a:pPr algn="ctr"/>
            <a:r>
              <a:rPr lang="en-US" sz="2200" dirty="0">
                <a:solidFill>
                  <a:schemeClr val="tx2"/>
                </a:solidFill>
                <a:latin typeface="+mj-lt"/>
              </a:rPr>
              <a:t>Horizontal tangent space</a:t>
            </a:r>
            <a:endParaRPr lang="en-US" sz="2200" b="1" dirty="0">
              <a:solidFill>
                <a:schemeClr val="tx2"/>
              </a:solidFill>
            </a:endParaRPr>
          </a:p>
          <a:p>
            <a:pPr algn="ctr"/>
            <a:r>
              <a:rPr lang="en-US" sz="2200" b="1" dirty="0">
                <a:solidFill>
                  <a:schemeClr val="tx2"/>
                </a:solidFill>
                <a:latin typeface="+mj-lt"/>
              </a:rPr>
              <a:t>		</a:t>
            </a:r>
          </a:p>
        </p:txBody>
      </p:sp>
      <p:pic>
        <p:nvPicPr>
          <p:cNvPr id="4" name="Picture 3">
            <a:extLst>
              <a:ext uri="{FF2B5EF4-FFF2-40B4-BE49-F238E27FC236}">
                <a16:creationId xmlns:a16="http://schemas.microsoft.com/office/drawing/2014/main" id="{2BCAC708-3E22-4B29-BAEF-E97C62C04AE8}"/>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4746573" y="3274683"/>
            <a:ext cx="3525714" cy="737143"/>
          </a:xfrm>
          <a:prstGeom prst="rect">
            <a:avLst/>
          </a:prstGeom>
        </p:spPr>
      </p:pic>
      <p:pic>
        <p:nvPicPr>
          <p:cNvPr id="33" name="Picture 32">
            <a:extLst>
              <a:ext uri="{FF2B5EF4-FFF2-40B4-BE49-F238E27FC236}">
                <a16:creationId xmlns:a16="http://schemas.microsoft.com/office/drawing/2014/main" id="{6B836B71-BA55-4F58-B796-100DE541D62E}"/>
              </a:ext>
            </a:extLst>
          </p:cNvPr>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5880087" y="3064444"/>
            <a:ext cx="1196190" cy="255238"/>
          </a:xfrm>
          <a:prstGeom prst="rect">
            <a:avLst/>
          </a:prstGeom>
        </p:spPr>
      </p:pic>
      <p:sp>
        <p:nvSpPr>
          <p:cNvPr id="36" name="Rectangle 35">
            <a:extLst>
              <a:ext uri="{FF2B5EF4-FFF2-40B4-BE49-F238E27FC236}">
                <a16:creationId xmlns:a16="http://schemas.microsoft.com/office/drawing/2014/main" id="{16DAB821-3EE8-4AC4-B432-44B9B5130787}"/>
              </a:ext>
            </a:extLst>
          </p:cNvPr>
          <p:cNvSpPr/>
          <p:nvPr/>
        </p:nvSpPr>
        <p:spPr>
          <a:xfrm>
            <a:off x="4122000" y="2550241"/>
            <a:ext cx="4942706" cy="769441"/>
          </a:xfrm>
          <a:prstGeom prst="rect">
            <a:avLst/>
          </a:prstGeom>
        </p:spPr>
        <p:txBody>
          <a:bodyPr wrap="square">
            <a:spAutoFit/>
          </a:bodyPr>
          <a:lstStyle/>
          <a:p>
            <a:pPr algn="ctr"/>
            <a:r>
              <a:rPr lang="en-US" sz="2200" dirty="0">
                <a:solidFill>
                  <a:schemeClr val="tx2"/>
                </a:solidFill>
                <a:latin typeface="+mj-lt"/>
              </a:rPr>
              <a:t>Sub-Riemannian metric tensor</a:t>
            </a:r>
            <a:endParaRPr lang="en-US" sz="2200" b="1" dirty="0">
              <a:solidFill>
                <a:schemeClr val="tx2"/>
              </a:solidFill>
            </a:endParaRPr>
          </a:p>
          <a:p>
            <a:pPr algn="ctr"/>
            <a:r>
              <a:rPr lang="en-US" sz="2200" b="1" dirty="0">
                <a:solidFill>
                  <a:schemeClr val="tx2"/>
                </a:solidFill>
                <a:latin typeface="+mj-lt"/>
              </a:rPr>
              <a:t>		</a:t>
            </a:r>
          </a:p>
        </p:txBody>
      </p:sp>
    </p:spTree>
    <p:extLst>
      <p:ext uri="{BB962C8B-B14F-4D97-AF65-F5344CB8AC3E}">
        <p14:creationId xmlns:p14="http://schemas.microsoft.com/office/powerpoint/2010/main" val="67780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28DDC84-CE69-4B39-ADFD-F78923B0D0EF}"/>
              </a:ext>
            </a:extLst>
          </p:cNvPr>
          <p:cNvSpPr/>
          <p:nvPr/>
        </p:nvSpPr>
        <p:spPr>
          <a:xfrm>
            <a:off x="4077000" y="664682"/>
            <a:ext cx="4942706" cy="769441"/>
          </a:xfrm>
          <a:prstGeom prst="rect">
            <a:avLst/>
          </a:prstGeom>
        </p:spPr>
        <p:txBody>
          <a:bodyPr wrap="square">
            <a:spAutoFit/>
          </a:bodyPr>
          <a:lstStyle/>
          <a:p>
            <a:pPr algn="ctr"/>
            <a:r>
              <a:rPr lang="en-US" sz="2200" dirty="0">
                <a:solidFill>
                  <a:schemeClr val="tx2"/>
                </a:solidFill>
                <a:latin typeface="+mj-lt"/>
              </a:rPr>
              <a:t>Horizontal tangent space</a:t>
            </a:r>
            <a:endParaRPr lang="en-US" sz="2200" b="1" dirty="0">
              <a:solidFill>
                <a:schemeClr val="tx2"/>
              </a:solidFill>
            </a:endParaRPr>
          </a:p>
          <a:p>
            <a:pPr algn="ctr"/>
            <a:r>
              <a:rPr lang="en-US" sz="2200" b="1" dirty="0">
                <a:solidFill>
                  <a:schemeClr val="tx2"/>
                </a:solidFill>
                <a:latin typeface="+mj-lt"/>
              </a:rPr>
              <a:t>		</a:t>
            </a:r>
          </a:p>
        </p:txBody>
      </p:sp>
      <p:pic>
        <p:nvPicPr>
          <p:cNvPr id="19" name="Picture 18">
            <a:extLst>
              <a:ext uri="{FF2B5EF4-FFF2-40B4-BE49-F238E27FC236}">
                <a16:creationId xmlns:a16="http://schemas.microsoft.com/office/drawing/2014/main" id="{25807E7C-6859-4A98-8B91-0933FC9926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560" y="529682"/>
            <a:ext cx="3191669" cy="4636174"/>
          </a:xfrm>
          <a:prstGeom prst="rect">
            <a:avLst/>
          </a:prstGeom>
        </p:spPr>
      </p:pic>
      <p:sp>
        <p:nvSpPr>
          <p:cNvPr id="12" name="Rectangle 4">
            <a:extLst>
              <a:ext uri="{FF2B5EF4-FFF2-40B4-BE49-F238E27FC236}">
                <a16:creationId xmlns:a16="http://schemas.microsoft.com/office/drawing/2014/main" id="{10D0025C-298D-434D-9600-9F04C8BC6C00}"/>
              </a:ext>
            </a:extLst>
          </p:cNvPr>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i="1" dirty="0">
                <a:solidFill>
                  <a:srgbClr val="E46C0A"/>
                </a:solidFill>
                <a:latin typeface="+mj-lt"/>
              </a:rPr>
              <a:t>     </a:t>
            </a:r>
            <a:r>
              <a:rPr lang="en-US" sz="3200" dirty="0">
                <a:solidFill>
                  <a:srgbClr val="E46C0A"/>
                </a:solidFill>
                <a:latin typeface="+mj-lt"/>
              </a:rPr>
              <a:t>      geometry as a cortical model</a:t>
            </a:r>
            <a:endParaRPr lang="en-US" sz="3200" dirty="0">
              <a:solidFill>
                <a:schemeClr val="accent1"/>
              </a:solidFill>
              <a:latin typeface="+mj-lt"/>
            </a:endParaRPr>
          </a:p>
        </p:txBody>
      </p:sp>
      <p:pic>
        <p:nvPicPr>
          <p:cNvPr id="13" name="Picture 12">
            <a:extLst>
              <a:ext uri="{FF2B5EF4-FFF2-40B4-BE49-F238E27FC236}">
                <a16:creationId xmlns:a16="http://schemas.microsoft.com/office/drawing/2014/main" id="{F92A132C-E22E-4A2A-B12A-E154E60340F2}"/>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513521" y="138178"/>
            <a:ext cx="988571" cy="382857"/>
          </a:xfrm>
          <a:prstGeom prst="rect">
            <a:avLst/>
          </a:prstGeom>
        </p:spPr>
      </p:pic>
      <p:pic>
        <p:nvPicPr>
          <p:cNvPr id="7" name="Picture 6">
            <a:extLst>
              <a:ext uri="{FF2B5EF4-FFF2-40B4-BE49-F238E27FC236}">
                <a16:creationId xmlns:a16="http://schemas.microsoft.com/office/drawing/2014/main" id="{4C5FE0D3-E146-4EAB-837A-093F10ED0A10}"/>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5302855" y="1114682"/>
            <a:ext cx="2413333" cy="255238"/>
          </a:xfrm>
          <a:prstGeom prst="rect">
            <a:avLst/>
          </a:prstGeom>
        </p:spPr>
      </p:pic>
      <p:pic>
        <p:nvPicPr>
          <p:cNvPr id="5" name="Picture 4">
            <a:extLst>
              <a:ext uri="{FF2B5EF4-FFF2-40B4-BE49-F238E27FC236}">
                <a16:creationId xmlns:a16="http://schemas.microsoft.com/office/drawing/2014/main" id="{5279B812-C373-442E-8FEC-C4891650F1E3}"/>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146954" y="1481064"/>
            <a:ext cx="2758095" cy="266667"/>
          </a:xfrm>
          <a:prstGeom prst="rect">
            <a:avLst/>
          </a:prstGeom>
        </p:spPr>
      </p:pic>
      <p:pic>
        <p:nvPicPr>
          <p:cNvPr id="26" name="Picture 25">
            <a:extLst>
              <a:ext uri="{FF2B5EF4-FFF2-40B4-BE49-F238E27FC236}">
                <a16:creationId xmlns:a16="http://schemas.microsoft.com/office/drawing/2014/main" id="{B74E0D98-4865-4EE7-A2E9-A34006BB0278}"/>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067674" y="1834682"/>
            <a:ext cx="883513" cy="225249"/>
          </a:xfrm>
          <a:prstGeom prst="rect">
            <a:avLst/>
          </a:prstGeom>
        </p:spPr>
      </p:pic>
      <p:sp>
        <p:nvSpPr>
          <p:cNvPr id="45" name="Rectangle 44">
            <a:extLst>
              <a:ext uri="{FF2B5EF4-FFF2-40B4-BE49-F238E27FC236}">
                <a16:creationId xmlns:a16="http://schemas.microsoft.com/office/drawing/2014/main" id="{77053DCB-54EC-49BF-9A48-D93A1BBDF26A}"/>
              </a:ext>
            </a:extLst>
          </p:cNvPr>
          <p:cNvSpPr/>
          <p:nvPr/>
        </p:nvSpPr>
        <p:spPr>
          <a:xfrm>
            <a:off x="4527120" y="709683"/>
            <a:ext cx="4004880" cy="15299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ctangle 24">
            <a:extLst>
              <a:ext uri="{FF2B5EF4-FFF2-40B4-BE49-F238E27FC236}">
                <a16:creationId xmlns:a16="http://schemas.microsoft.com/office/drawing/2014/main" id="{4EAB9843-DB8A-40EA-B59F-634188BF59A1}"/>
              </a:ext>
            </a:extLst>
          </p:cNvPr>
          <p:cNvSpPr/>
          <p:nvPr/>
        </p:nvSpPr>
        <p:spPr>
          <a:xfrm>
            <a:off x="4519826" y="2554683"/>
            <a:ext cx="4012174" cy="15299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8">
            <a:extLst>
              <a:ext uri="{FF2B5EF4-FFF2-40B4-BE49-F238E27FC236}">
                <a16:creationId xmlns:a16="http://schemas.microsoft.com/office/drawing/2014/main" id="{E4719FFD-7D99-42DF-817D-ED34FB9BA81E}"/>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4746573" y="3274682"/>
            <a:ext cx="3525714" cy="737143"/>
          </a:xfrm>
          <a:prstGeom prst="rect">
            <a:avLst/>
          </a:prstGeom>
        </p:spPr>
      </p:pic>
      <p:pic>
        <p:nvPicPr>
          <p:cNvPr id="33" name="Picture 32">
            <a:extLst>
              <a:ext uri="{FF2B5EF4-FFF2-40B4-BE49-F238E27FC236}">
                <a16:creationId xmlns:a16="http://schemas.microsoft.com/office/drawing/2014/main" id="{6B836B71-BA55-4F58-B796-100DE541D62E}"/>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5880087" y="3064444"/>
            <a:ext cx="1196190" cy="255238"/>
          </a:xfrm>
          <a:prstGeom prst="rect">
            <a:avLst/>
          </a:prstGeom>
        </p:spPr>
      </p:pic>
      <p:sp>
        <p:nvSpPr>
          <p:cNvPr id="36" name="Rectangle 35">
            <a:extLst>
              <a:ext uri="{FF2B5EF4-FFF2-40B4-BE49-F238E27FC236}">
                <a16:creationId xmlns:a16="http://schemas.microsoft.com/office/drawing/2014/main" id="{16DAB821-3EE8-4AC4-B432-44B9B5130787}"/>
              </a:ext>
            </a:extLst>
          </p:cNvPr>
          <p:cNvSpPr/>
          <p:nvPr/>
        </p:nvSpPr>
        <p:spPr>
          <a:xfrm>
            <a:off x="4122000" y="2550241"/>
            <a:ext cx="4942706" cy="769441"/>
          </a:xfrm>
          <a:prstGeom prst="rect">
            <a:avLst/>
          </a:prstGeom>
        </p:spPr>
        <p:txBody>
          <a:bodyPr wrap="square">
            <a:spAutoFit/>
          </a:bodyPr>
          <a:lstStyle/>
          <a:p>
            <a:pPr algn="ctr"/>
            <a:r>
              <a:rPr lang="en-US" sz="2200" dirty="0">
                <a:solidFill>
                  <a:schemeClr val="tx2"/>
                </a:solidFill>
                <a:latin typeface="+mj-lt"/>
              </a:rPr>
              <a:t>Sub-Riemannian metric tensor</a:t>
            </a:r>
            <a:endParaRPr lang="en-US" sz="2200" b="1" dirty="0">
              <a:solidFill>
                <a:schemeClr val="tx2"/>
              </a:solidFill>
            </a:endParaRPr>
          </a:p>
          <a:p>
            <a:pPr algn="ctr"/>
            <a:r>
              <a:rPr lang="en-US" sz="2200" b="1" dirty="0">
                <a:solidFill>
                  <a:schemeClr val="tx2"/>
                </a:solidFill>
                <a:latin typeface="+mj-lt"/>
              </a:rPr>
              <a:t>		</a:t>
            </a:r>
          </a:p>
        </p:txBody>
      </p:sp>
      <p:sp>
        <p:nvSpPr>
          <p:cNvPr id="40" name="Rectangle 39">
            <a:extLst>
              <a:ext uri="{FF2B5EF4-FFF2-40B4-BE49-F238E27FC236}">
                <a16:creationId xmlns:a16="http://schemas.microsoft.com/office/drawing/2014/main" id="{8F9EEFA4-2A1E-420B-86FF-BEDCBDC94FBE}"/>
              </a:ext>
            </a:extLst>
          </p:cNvPr>
          <p:cNvSpPr/>
          <p:nvPr/>
        </p:nvSpPr>
        <p:spPr>
          <a:xfrm>
            <a:off x="4519826" y="4399684"/>
            <a:ext cx="4012174" cy="85744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3">
            <a:extLst>
              <a:ext uri="{FF2B5EF4-FFF2-40B4-BE49-F238E27FC236}">
                <a16:creationId xmlns:a16="http://schemas.microsoft.com/office/drawing/2014/main" id="{DC23D58F-13D9-40A9-A950-1DF611ADE1EF}"/>
              </a:ext>
            </a:extLst>
          </p:cNvPr>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5660095" y="4882070"/>
            <a:ext cx="1881905" cy="255238"/>
          </a:xfrm>
          <a:prstGeom prst="rect">
            <a:avLst/>
          </a:prstGeom>
        </p:spPr>
      </p:pic>
      <p:sp>
        <p:nvSpPr>
          <p:cNvPr id="21" name="Rectangle 20">
            <a:extLst>
              <a:ext uri="{FF2B5EF4-FFF2-40B4-BE49-F238E27FC236}">
                <a16:creationId xmlns:a16="http://schemas.microsoft.com/office/drawing/2014/main" id="{05DB2645-3BC6-45E0-AB79-CDA8749E60A2}"/>
              </a:ext>
            </a:extLst>
          </p:cNvPr>
          <p:cNvSpPr/>
          <p:nvPr/>
        </p:nvSpPr>
        <p:spPr>
          <a:xfrm>
            <a:off x="4122000" y="4395241"/>
            <a:ext cx="4942706" cy="769441"/>
          </a:xfrm>
          <a:prstGeom prst="rect">
            <a:avLst/>
          </a:prstGeom>
        </p:spPr>
        <p:txBody>
          <a:bodyPr wrap="square">
            <a:spAutoFit/>
          </a:bodyPr>
          <a:lstStyle/>
          <a:p>
            <a:pPr algn="ctr"/>
            <a:r>
              <a:rPr lang="en-US" sz="2200" dirty="0">
                <a:solidFill>
                  <a:schemeClr val="tx2"/>
                </a:solidFill>
                <a:latin typeface="+mj-lt"/>
              </a:rPr>
              <a:t>Sub-Riemannian structure</a:t>
            </a:r>
            <a:endParaRPr lang="en-US" sz="2200" b="1" dirty="0">
              <a:solidFill>
                <a:schemeClr val="tx2"/>
              </a:solidFill>
            </a:endParaRPr>
          </a:p>
          <a:p>
            <a:pPr algn="ctr"/>
            <a:r>
              <a:rPr lang="en-US" sz="2200" b="1" dirty="0">
                <a:solidFill>
                  <a:schemeClr val="tx2"/>
                </a:solidFill>
                <a:latin typeface="+mj-lt"/>
              </a:rPr>
              <a:t>		</a:t>
            </a:r>
          </a:p>
        </p:txBody>
      </p:sp>
    </p:spTree>
    <p:extLst>
      <p:ext uri="{BB962C8B-B14F-4D97-AF65-F5344CB8AC3E}">
        <p14:creationId xmlns:p14="http://schemas.microsoft.com/office/powerpoint/2010/main" val="465188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5807E7C-6859-4A98-8B91-0933FC9926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560" y="529682"/>
            <a:ext cx="3191669" cy="4636174"/>
          </a:xfrm>
          <a:prstGeom prst="rect">
            <a:avLst/>
          </a:prstGeom>
        </p:spPr>
      </p:pic>
      <p:sp>
        <p:nvSpPr>
          <p:cNvPr id="12" name="Rectangle 4">
            <a:extLst>
              <a:ext uri="{FF2B5EF4-FFF2-40B4-BE49-F238E27FC236}">
                <a16:creationId xmlns:a16="http://schemas.microsoft.com/office/drawing/2014/main" id="{10D0025C-298D-434D-9600-9F04C8BC6C00}"/>
              </a:ext>
            </a:extLst>
          </p:cNvPr>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i="1" dirty="0">
                <a:solidFill>
                  <a:srgbClr val="E46C0A"/>
                </a:solidFill>
                <a:latin typeface="+mj-lt"/>
              </a:rPr>
              <a:t>     </a:t>
            </a:r>
            <a:r>
              <a:rPr lang="en-US" sz="3200" dirty="0">
                <a:solidFill>
                  <a:srgbClr val="E46C0A"/>
                </a:solidFill>
                <a:latin typeface="+mj-lt"/>
              </a:rPr>
              <a:t>      geometry as a cortical model</a:t>
            </a:r>
            <a:endParaRPr lang="en-US" sz="3200" dirty="0">
              <a:solidFill>
                <a:schemeClr val="accent1"/>
              </a:solidFill>
              <a:latin typeface="+mj-lt"/>
            </a:endParaRPr>
          </a:p>
        </p:txBody>
      </p:sp>
      <p:pic>
        <p:nvPicPr>
          <p:cNvPr id="13" name="Picture 12">
            <a:extLst>
              <a:ext uri="{FF2B5EF4-FFF2-40B4-BE49-F238E27FC236}">
                <a16:creationId xmlns:a16="http://schemas.microsoft.com/office/drawing/2014/main" id="{F92A132C-E22E-4A2A-B12A-E154E60340F2}"/>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513521" y="138178"/>
            <a:ext cx="988571" cy="382857"/>
          </a:xfrm>
          <a:prstGeom prst="rect">
            <a:avLst/>
          </a:prstGeom>
        </p:spPr>
      </p:pic>
      <p:pic>
        <p:nvPicPr>
          <p:cNvPr id="8" name="Picture 7">
            <a:extLst>
              <a:ext uri="{FF2B5EF4-FFF2-40B4-BE49-F238E27FC236}">
                <a16:creationId xmlns:a16="http://schemas.microsoft.com/office/drawing/2014/main" id="{588BDACD-4A7D-494D-871A-6DC0242DAF15}"/>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5302855" y="1114682"/>
            <a:ext cx="2413333" cy="255238"/>
          </a:xfrm>
          <a:prstGeom prst="rect">
            <a:avLst/>
          </a:prstGeom>
        </p:spPr>
      </p:pic>
      <p:pic>
        <p:nvPicPr>
          <p:cNvPr id="15" name="Picture 14">
            <a:extLst>
              <a:ext uri="{FF2B5EF4-FFF2-40B4-BE49-F238E27FC236}">
                <a16:creationId xmlns:a16="http://schemas.microsoft.com/office/drawing/2014/main" id="{B519CCB5-9BE4-466D-9BA5-8D95C8BD3867}"/>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146954" y="1481064"/>
            <a:ext cx="2758095" cy="266667"/>
          </a:xfrm>
          <a:prstGeom prst="rect">
            <a:avLst/>
          </a:prstGeom>
        </p:spPr>
      </p:pic>
      <p:pic>
        <p:nvPicPr>
          <p:cNvPr id="17" name="Picture 16">
            <a:extLst>
              <a:ext uri="{FF2B5EF4-FFF2-40B4-BE49-F238E27FC236}">
                <a16:creationId xmlns:a16="http://schemas.microsoft.com/office/drawing/2014/main" id="{B2496385-CC6A-4543-B4D6-C27AB120ADCA}"/>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067675" y="1834683"/>
            <a:ext cx="881905" cy="222857"/>
          </a:xfrm>
          <a:prstGeom prst="rect">
            <a:avLst/>
          </a:prstGeom>
        </p:spPr>
      </p:pic>
      <p:sp>
        <p:nvSpPr>
          <p:cNvPr id="45" name="Rectangle 44">
            <a:extLst>
              <a:ext uri="{FF2B5EF4-FFF2-40B4-BE49-F238E27FC236}">
                <a16:creationId xmlns:a16="http://schemas.microsoft.com/office/drawing/2014/main" id="{77053DCB-54EC-49BF-9A48-D93A1BBDF26A}"/>
              </a:ext>
            </a:extLst>
          </p:cNvPr>
          <p:cNvSpPr/>
          <p:nvPr/>
        </p:nvSpPr>
        <p:spPr>
          <a:xfrm>
            <a:off x="4527120" y="709683"/>
            <a:ext cx="4004880" cy="15299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ctangle 13">
            <a:extLst>
              <a:ext uri="{FF2B5EF4-FFF2-40B4-BE49-F238E27FC236}">
                <a16:creationId xmlns:a16="http://schemas.microsoft.com/office/drawing/2014/main" id="{475AEA6A-0762-41CC-970C-D64EAB86F0EF}"/>
              </a:ext>
            </a:extLst>
          </p:cNvPr>
          <p:cNvSpPr/>
          <p:nvPr/>
        </p:nvSpPr>
        <p:spPr>
          <a:xfrm>
            <a:off x="1845084" y="5791232"/>
            <a:ext cx="5441477" cy="477054"/>
          </a:xfrm>
          <a:prstGeom prst="rect">
            <a:avLst/>
          </a:prstGeom>
        </p:spPr>
        <p:txBody>
          <a:bodyPr wrap="square">
            <a:spAutoFit/>
          </a:bodyPr>
          <a:lstStyle/>
          <a:p>
            <a:pPr algn="ctr"/>
            <a:r>
              <a:rPr lang="en-US" sz="2500" b="1" dirty="0">
                <a:solidFill>
                  <a:srgbClr val="FF0000"/>
                </a:solidFill>
                <a:latin typeface="+mn-lt"/>
              </a:rPr>
              <a:t>Good model of the neural connectivity!</a:t>
            </a:r>
          </a:p>
        </p:txBody>
      </p:sp>
      <p:sp>
        <p:nvSpPr>
          <p:cNvPr id="25" name="Rectangle 24">
            <a:extLst>
              <a:ext uri="{FF2B5EF4-FFF2-40B4-BE49-F238E27FC236}">
                <a16:creationId xmlns:a16="http://schemas.microsoft.com/office/drawing/2014/main" id="{4EAB9843-DB8A-40EA-B59F-634188BF59A1}"/>
              </a:ext>
            </a:extLst>
          </p:cNvPr>
          <p:cNvSpPr/>
          <p:nvPr/>
        </p:nvSpPr>
        <p:spPr>
          <a:xfrm>
            <a:off x="4519826" y="2554683"/>
            <a:ext cx="4012174" cy="15299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8">
            <a:extLst>
              <a:ext uri="{FF2B5EF4-FFF2-40B4-BE49-F238E27FC236}">
                <a16:creationId xmlns:a16="http://schemas.microsoft.com/office/drawing/2014/main" id="{E4719FFD-7D99-42DF-817D-ED34FB9BA81E}"/>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4746573" y="3274682"/>
            <a:ext cx="3525714" cy="737143"/>
          </a:xfrm>
          <a:prstGeom prst="rect">
            <a:avLst/>
          </a:prstGeom>
        </p:spPr>
      </p:pic>
      <p:pic>
        <p:nvPicPr>
          <p:cNvPr id="33" name="Picture 32">
            <a:extLst>
              <a:ext uri="{FF2B5EF4-FFF2-40B4-BE49-F238E27FC236}">
                <a16:creationId xmlns:a16="http://schemas.microsoft.com/office/drawing/2014/main" id="{6B836B71-BA55-4F58-B796-100DE541D62E}"/>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5880087" y="3064444"/>
            <a:ext cx="1196190" cy="255238"/>
          </a:xfrm>
          <a:prstGeom prst="rect">
            <a:avLst/>
          </a:prstGeom>
        </p:spPr>
      </p:pic>
      <p:sp>
        <p:nvSpPr>
          <p:cNvPr id="36" name="Rectangle 35">
            <a:extLst>
              <a:ext uri="{FF2B5EF4-FFF2-40B4-BE49-F238E27FC236}">
                <a16:creationId xmlns:a16="http://schemas.microsoft.com/office/drawing/2014/main" id="{16DAB821-3EE8-4AC4-B432-44B9B5130787}"/>
              </a:ext>
            </a:extLst>
          </p:cNvPr>
          <p:cNvSpPr/>
          <p:nvPr/>
        </p:nvSpPr>
        <p:spPr>
          <a:xfrm>
            <a:off x="4122000" y="2550241"/>
            <a:ext cx="4942706" cy="769441"/>
          </a:xfrm>
          <a:prstGeom prst="rect">
            <a:avLst/>
          </a:prstGeom>
        </p:spPr>
        <p:txBody>
          <a:bodyPr wrap="square">
            <a:spAutoFit/>
          </a:bodyPr>
          <a:lstStyle/>
          <a:p>
            <a:pPr algn="ctr"/>
            <a:r>
              <a:rPr lang="en-US" sz="2200" dirty="0">
                <a:solidFill>
                  <a:schemeClr val="tx2"/>
                </a:solidFill>
                <a:latin typeface="+mj-lt"/>
              </a:rPr>
              <a:t>Sub-Riemannian metric tensor</a:t>
            </a:r>
            <a:endParaRPr lang="en-US" sz="2200" b="1" dirty="0">
              <a:solidFill>
                <a:schemeClr val="tx2"/>
              </a:solidFill>
            </a:endParaRPr>
          </a:p>
          <a:p>
            <a:pPr algn="ctr"/>
            <a:r>
              <a:rPr lang="en-US" sz="2200" b="1" dirty="0">
                <a:solidFill>
                  <a:schemeClr val="tx2"/>
                </a:solidFill>
                <a:latin typeface="+mj-lt"/>
              </a:rPr>
              <a:t>		</a:t>
            </a:r>
          </a:p>
        </p:txBody>
      </p:sp>
      <p:sp>
        <p:nvSpPr>
          <p:cNvPr id="40" name="Rectangle 39">
            <a:extLst>
              <a:ext uri="{FF2B5EF4-FFF2-40B4-BE49-F238E27FC236}">
                <a16:creationId xmlns:a16="http://schemas.microsoft.com/office/drawing/2014/main" id="{8F9EEFA4-2A1E-420B-86FF-BEDCBDC94FBE}"/>
              </a:ext>
            </a:extLst>
          </p:cNvPr>
          <p:cNvSpPr/>
          <p:nvPr/>
        </p:nvSpPr>
        <p:spPr>
          <a:xfrm>
            <a:off x="4519826" y="4399684"/>
            <a:ext cx="4012174" cy="85744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a:extLst>
              <a:ext uri="{FF2B5EF4-FFF2-40B4-BE49-F238E27FC236}">
                <a16:creationId xmlns:a16="http://schemas.microsoft.com/office/drawing/2014/main" id="{E3AF007B-4357-4CD8-AC6A-0A88D9DD0936}"/>
              </a:ext>
            </a:extLst>
          </p:cNvPr>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5660095" y="4882070"/>
            <a:ext cx="1881905" cy="255238"/>
          </a:xfrm>
          <a:prstGeom prst="rect">
            <a:avLst/>
          </a:prstGeom>
        </p:spPr>
      </p:pic>
      <p:sp>
        <p:nvSpPr>
          <p:cNvPr id="52" name="Rectangle 51">
            <a:extLst>
              <a:ext uri="{FF2B5EF4-FFF2-40B4-BE49-F238E27FC236}">
                <a16:creationId xmlns:a16="http://schemas.microsoft.com/office/drawing/2014/main" id="{F8D11302-C6CD-4F5D-8540-867E77C80956}"/>
              </a:ext>
            </a:extLst>
          </p:cNvPr>
          <p:cNvSpPr/>
          <p:nvPr/>
        </p:nvSpPr>
        <p:spPr>
          <a:xfrm>
            <a:off x="4122000" y="4395241"/>
            <a:ext cx="4942706" cy="769441"/>
          </a:xfrm>
          <a:prstGeom prst="rect">
            <a:avLst/>
          </a:prstGeom>
        </p:spPr>
        <p:txBody>
          <a:bodyPr wrap="square">
            <a:spAutoFit/>
          </a:bodyPr>
          <a:lstStyle/>
          <a:p>
            <a:pPr algn="ctr"/>
            <a:r>
              <a:rPr lang="en-US" sz="2200" dirty="0">
                <a:solidFill>
                  <a:schemeClr val="tx2"/>
                </a:solidFill>
                <a:latin typeface="+mj-lt"/>
              </a:rPr>
              <a:t>Sub-Riemannian structure</a:t>
            </a:r>
            <a:endParaRPr lang="en-US" sz="2200" b="1" dirty="0">
              <a:solidFill>
                <a:schemeClr val="tx2"/>
              </a:solidFill>
            </a:endParaRPr>
          </a:p>
          <a:p>
            <a:pPr algn="ctr"/>
            <a:r>
              <a:rPr lang="en-US" sz="2200" b="1" dirty="0">
                <a:solidFill>
                  <a:schemeClr val="tx2"/>
                </a:solidFill>
                <a:latin typeface="+mj-lt"/>
              </a:rPr>
              <a:t>		</a:t>
            </a:r>
          </a:p>
        </p:txBody>
      </p:sp>
      <p:sp>
        <p:nvSpPr>
          <p:cNvPr id="24" name="Rectangle 23">
            <a:extLst>
              <a:ext uri="{FF2B5EF4-FFF2-40B4-BE49-F238E27FC236}">
                <a16:creationId xmlns:a16="http://schemas.microsoft.com/office/drawing/2014/main" id="{A1865E3E-DAA5-40B4-89AE-A79C611F7793}"/>
              </a:ext>
            </a:extLst>
          </p:cNvPr>
          <p:cNvSpPr/>
          <p:nvPr/>
        </p:nvSpPr>
        <p:spPr>
          <a:xfrm>
            <a:off x="4077000" y="664682"/>
            <a:ext cx="4942706" cy="769441"/>
          </a:xfrm>
          <a:prstGeom prst="rect">
            <a:avLst/>
          </a:prstGeom>
        </p:spPr>
        <p:txBody>
          <a:bodyPr wrap="square">
            <a:spAutoFit/>
          </a:bodyPr>
          <a:lstStyle/>
          <a:p>
            <a:pPr algn="ctr"/>
            <a:r>
              <a:rPr lang="en-US" sz="2200" dirty="0">
                <a:solidFill>
                  <a:srgbClr val="FF0000"/>
                </a:solidFill>
                <a:latin typeface="+mj-lt"/>
              </a:rPr>
              <a:t>Horizontal tangent space</a:t>
            </a:r>
            <a:endParaRPr lang="en-US" sz="2200" b="1" dirty="0">
              <a:solidFill>
                <a:srgbClr val="FF0000"/>
              </a:solidFill>
            </a:endParaRPr>
          </a:p>
          <a:p>
            <a:pPr algn="ctr"/>
            <a:r>
              <a:rPr lang="en-US" sz="2200" b="1" dirty="0">
                <a:solidFill>
                  <a:schemeClr val="tx2"/>
                </a:solidFill>
                <a:latin typeface="+mj-lt"/>
              </a:rPr>
              <a:t>		</a:t>
            </a:r>
          </a:p>
        </p:txBody>
      </p:sp>
    </p:spTree>
    <p:extLst>
      <p:ext uri="{BB962C8B-B14F-4D97-AF65-F5344CB8AC3E}">
        <p14:creationId xmlns:p14="http://schemas.microsoft.com/office/powerpoint/2010/main" val="120797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5807E7C-6859-4A98-8B91-0933FC9926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560" y="529682"/>
            <a:ext cx="3191669" cy="4636174"/>
          </a:xfrm>
          <a:prstGeom prst="rect">
            <a:avLst/>
          </a:prstGeom>
        </p:spPr>
      </p:pic>
      <p:sp>
        <p:nvSpPr>
          <p:cNvPr id="12" name="Rectangle 4">
            <a:extLst>
              <a:ext uri="{FF2B5EF4-FFF2-40B4-BE49-F238E27FC236}">
                <a16:creationId xmlns:a16="http://schemas.microsoft.com/office/drawing/2014/main" id="{10D0025C-298D-434D-9600-9F04C8BC6C00}"/>
              </a:ext>
            </a:extLst>
          </p:cNvPr>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i="1" dirty="0">
                <a:solidFill>
                  <a:srgbClr val="E46C0A"/>
                </a:solidFill>
                <a:latin typeface="+mj-lt"/>
              </a:rPr>
              <a:t>     </a:t>
            </a:r>
            <a:r>
              <a:rPr lang="en-US" sz="3200" dirty="0">
                <a:solidFill>
                  <a:srgbClr val="E46C0A"/>
                </a:solidFill>
                <a:latin typeface="+mj-lt"/>
              </a:rPr>
              <a:t>      geometry as a cortical model</a:t>
            </a:r>
            <a:endParaRPr lang="en-US" sz="3200" dirty="0">
              <a:solidFill>
                <a:schemeClr val="accent1"/>
              </a:solidFill>
              <a:latin typeface="+mj-lt"/>
            </a:endParaRPr>
          </a:p>
        </p:txBody>
      </p:sp>
      <p:pic>
        <p:nvPicPr>
          <p:cNvPr id="13" name="Picture 12">
            <a:extLst>
              <a:ext uri="{FF2B5EF4-FFF2-40B4-BE49-F238E27FC236}">
                <a16:creationId xmlns:a16="http://schemas.microsoft.com/office/drawing/2014/main" id="{F92A132C-E22E-4A2A-B12A-E154E60340F2}"/>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513521" y="138178"/>
            <a:ext cx="988571" cy="382857"/>
          </a:xfrm>
          <a:prstGeom prst="rect">
            <a:avLst/>
          </a:prstGeom>
        </p:spPr>
      </p:pic>
      <p:pic>
        <p:nvPicPr>
          <p:cNvPr id="8" name="Picture 7">
            <a:extLst>
              <a:ext uri="{FF2B5EF4-FFF2-40B4-BE49-F238E27FC236}">
                <a16:creationId xmlns:a16="http://schemas.microsoft.com/office/drawing/2014/main" id="{588BDACD-4A7D-494D-871A-6DC0242DAF15}"/>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5302855" y="1114682"/>
            <a:ext cx="2413333" cy="255238"/>
          </a:xfrm>
          <a:prstGeom prst="rect">
            <a:avLst/>
          </a:prstGeom>
        </p:spPr>
      </p:pic>
      <p:pic>
        <p:nvPicPr>
          <p:cNvPr id="15" name="Picture 14">
            <a:extLst>
              <a:ext uri="{FF2B5EF4-FFF2-40B4-BE49-F238E27FC236}">
                <a16:creationId xmlns:a16="http://schemas.microsoft.com/office/drawing/2014/main" id="{B519CCB5-9BE4-466D-9BA5-8D95C8BD3867}"/>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146954" y="1481064"/>
            <a:ext cx="2758095" cy="266667"/>
          </a:xfrm>
          <a:prstGeom prst="rect">
            <a:avLst/>
          </a:prstGeom>
        </p:spPr>
      </p:pic>
      <p:pic>
        <p:nvPicPr>
          <p:cNvPr id="17" name="Picture 16">
            <a:extLst>
              <a:ext uri="{FF2B5EF4-FFF2-40B4-BE49-F238E27FC236}">
                <a16:creationId xmlns:a16="http://schemas.microsoft.com/office/drawing/2014/main" id="{B2496385-CC6A-4543-B4D6-C27AB120ADCA}"/>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067675" y="1834683"/>
            <a:ext cx="881905" cy="222857"/>
          </a:xfrm>
          <a:prstGeom prst="rect">
            <a:avLst/>
          </a:prstGeom>
        </p:spPr>
      </p:pic>
      <p:sp>
        <p:nvSpPr>
          <p:cNvPr id="45" name="Rectangle 44">
            <a:extLst>
              <a:ext uri="{FF2B5EF4-FFF2-40B4-BE49-F238E27FC236}">
                <a16:creationId xmlns:a16="http://schemas.microsoft.com/office/drawing/2014/main" id="{77053DCB-54EC-49BF-9A48-D93A1BBDF26A}"/>
              </a:ext>
            </a:extLst>
          </p:cNvPr>
          <p:cNvSpPr/>
          <p:nvPr/>
        </p:nvSpPr>
        <p:spPr>
          <a:xfrm>
            <a:off x="4527120" y="709683"/>
            <a:ext cx="4004880" cy="15299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ctangle 13">
            <a:extLst>
              <a:ext uri="{FF2B5EF4-FFF2-40B4-BE49-F238E27FC236}">
                <a16:creationId xmlns:a16="http://schemas.microsoft.com/office/drawing/2014/main" id="{475AEA6A-0762-41CC-970C-D64EAB86F0EF}"/>
              </a:ext>
            </a:extLst>
          </p:cNvPr>
          <p:cNvSpPr/>
          <p:nvPr/>
        </p:nvSpPr>
        <p:spPr>
          <a:xfrm>
            <a:off x="1845084" y="5791232"/>
            <a:ext cx="5441477" cy="477054"/>
          </a:xfrm>
          <a:prstGeom prst="rect">
            <a:avLst/>
          </a:prstGeom>
        </p:spPr>
        <p:txBody>
          <a:bodyPr wrap="square">
            <a:spAutoFit/>
          </a:bodyPr>
          <a:lstStyle/>
          <a:p>
            <a:pPr algn="ctr"/>
            <a:r>
              <a:rPr lang="en-US" sz="2500" b="1" dirty="0">
                <a:solidFill>
                  <a:srgbClr val="FF0000"/>
                </a:solidFill>
                <a:latin typeface="+mn-lt"/>
              </a:rPr>
              <a:t>Good model of the neural connectivity!</a:t>
            </a:r>
          </a:p>
        </p:txBody>
      </p:sp>
      <p:sp>
        <p:nvSpPr>
          <p:cNvPr id="25" name="Rectangle 24">
            <a:extLst>
              <a:ext uri="{FF2B5EF4-FFF2-40B4-BE49-F238E27FC236}">
                <a16:creationId xmlns:a16="http://schemas.microsoft.com/office/drawing/2014/main" id="{4EAB9843-DB8A-40EA-B59F-634188BF59A1}"/>
              </a:ext>
            </a:extLst>
          </p:cNvPr>
          <p:cNvSpPr/>
          <p:nvPr/>
        </p:nvSpPr>
        <p:spPr>
          <a:xfrm>
            <a:off x="4519826" y="2554683"/>
            <a:ext cx="4012174" cy="15299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8">
            <a:extLst>
              <a:ext uri="{FF2B5EF4-FFF2-40B4-BE49-F238E27FC236}">
                <a16:creationId xmlns:a16="http://schemas.microsoft.com/office/drawing/2014/main" id="{E4719FFD-7D99-42DF-817D-ED34FB9BA81E}"/>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4746573" y="3274682"/>
            <a:ext cx="3525714" cy="737143"/>
          </a:xfrm>
          <a:prstGeom prst="rect">
            <a:avLst/>
          </a:prstGeom>
        </p:spPr>
      </p:pic>
      <p:pic>
        <p:nvPicPr>
          <p:cNvPr id="33" name="Picture 32">
            <a:extLst>
              <a:ext uri="{FF2B5EF4-FFF2-40B4-BE49-F238E27FC236}">
                <a16:creationId xmlns:a16="http://schemas.microsoft.com/office/drawing/2014/main" id="{6B836B71-BA55-4F58-B796-100DE541D62E}"/>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5880087" y="3064444"/>
            <a:ext cx="1196190" cy="255238"/>
          </a:xfrm>
          <a:prstGeom prst="rect">
            <a:avLst/>
          </a:prstGeom>
        </p:spPr>
      </p:pic>
      <p:sp>
        <p:nvSpPr>
          <p:cNvPr id="36" name="Rectangle 35">
            <a:extLst>
              <a:ext uri="{FF2B5EF4-FFF2-40B4-BE49-F238E27FC236}">
                <a16:creationId xmlns:a16="http://schemas.microsoft.com/office/drawing/2014/main" id="{16DAB821-3EE8-4AC4-B432-44B9B5130787}"/>
              </a:ext>
            </a:extLst>
          </p:cNvPr>
          <p:cNvSpPr/>
          <p:nvPr/>
        </p:nvSpPr>
        <p:spPr>
          <a:xfrm>
            <a:off x="4122000" y="2550241"/>
            <a:ext cx="4942706" cy="769441"/>
          </a:xfrm>
          <a:prstGeom prst="rect">
            <a:avLst/>
          </a:prstGeom>
        </p:spPr>
        <p:txBody>
          <a:bodyPr wrap="square">
            <a:spAutoFit/>
          </a:bodyPr>
          <a:lstStyle/>
          <a:p>
            <a:pPr algn="ctr"/>
            <a:r>
              <a:rPr lang="en-US" sz="2200" dirty="0">
                <a:solidFill>
                  <a:schemeClr val="tx2"/>
                </a:solidFill>
                <a:latin typeface="+mj-lt"/>
              </a:rPr>
              <a:t>Sub-Riemannian metric tensor</a:t>
            </a:r>
            <a:endParaRPr lang="en-US" sz="2200" b="1" dirty="0">
              <a:solidFill>
                <a:schemeClr val="tx2"/>
              </a:solidFill>
            </a:endParaRPr>
          </a:p>
          <a:p>
            <a:pPr algn="ctr"/>
            <a:r>
              <a:rPr lang="en-US" sz="2200" b="1" dirty="0">
                <a:solidFill>
                  <a:schemeClr val="tx2"/>
                </a:solidFill>
                <a:latin typeface="+mj-lt"/>
              </a:rPr>
              <a:t>		</a:t>
            </a:r>
          </a:p>
        </p:txBody>
      </p:sp>
      <p:sp>
        <p:nvSpPr>
          <p:cNvPr id="40" name="Rectangle 39">
            <a:extLst>
              <a:ext uri="{FF2B5EF4-FFF2-40B4-BE49-F238E27FC236}">
                <a16:creationId xmlns:a16="http://schemas.microsoft.com/office/drawing/2014/main" id="{8F9EEFA4-2A1E-420B-86FF-BEDCBDC94FBE}"/>
              </a:ext>
            </a:extLst>
          </p:cNvPr>
          <p:cNvSpPr/>
          <p:nvPr/>
        </p:nvSpPr>
        <p:spPr>
          <a:xfrm>
            <a:off x="4519826" y="4399684"/>
            <a:ext cx="4012174" cy="85744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a:extLst>
              <a:ext uri="{FF2B5EF4-FFF2-40B4-BE49-F238E27FC236}">
                <a16:creationId xmlns:a16="http://schemas.microsoft.com/office/drawing/2014/main" id="{EED3C9D5-68F9-41A0-9BFF-EDA0EDD59002}"/>
              </a:ext>
            </a:extLst>
          </p:cNvPr>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5660095" y="4882070"/>
            <a:ext cx="1881905" cy="255238"/>
          </a:xfrm>
          <a:prstGeom prst="rect">
            <a:avLst/>
          </a:prstGeom>
        </p:spPr>
      </p:pic>
      <p:sp>
        <p:nvSpPr>
          <p:cNvPr id="24" name="Rectangle 23">
            <a:extLst>
              <a:ext uri="{FF2B5EF4-FFF2-40B4-BE49-F238E27FC236}">
                <a16:creationId xmlns:a16="http://schemas.microsoft.com/office/drawing/2014/main" id="{A1865E3E-DAA5-40B4-89AE-A79C611F7793}"/>
              </a:ext>
            </a:extLst>
          </p:cNvPr>
          <p:cNvSpPr/>
          <p:nvPr/>
        </p:nvSpPr>
        <p:spPr>
          <a:xfrm>
            <a:off x="4077000" y="664682"/>
            <a:ext cx="4942706" cy="769441"/>
          </a:xfrm>
          <a:prstGeom prst="rect">
            <a:avLst/>
          </a:prstGeom>
        </p:spPr>
        <p:txBody>
          <a:bodyPr wrap="square">
            <a:spAutoFit/>
          </a:bodyPr>
          <a:lstStyle/>
          <a:p>
            <a:pPr algn="ctr"/>
            <a:r>
              <a:rPr lang="en-US" sz="2200" dirty="0">
                <a:solidFill>
                  <a:srgbClr val="FF0000"/>
                </a:solidFill>
                <a:latin typeface="+mj-lt"/>
              </a:rPr>
              <a:t>Horizontal tangent space</a:t>
            </a:r>
            <a:endParaRPr lang="en-US" sz="2200" b="1" dirty="0">
              <a:solidFill>
                <a:srgbClr val="FF0000"/>
              </a:solidFill>
            </a:endParaRPr>
          </a:p>
          <a:p>
            <a:pPr algn="ctr"/>
            <a:r>
              <a:rPr lang="en-US" sz="2200" b="1" dirty="0">
                <a:solidFill>
                  <a:schemeClr val="tx2"/>
                </a:solidFill>
                <a:latin typeface="+mj-lt"/>
              </a:rPr>
              <a:t>		</a:t>
            </a:r>
          </a:p>
        </p:txBody>
      </p:sp>
      <p:sp>
        <p:nvSpPr>
          <p:cNvPr id="18" name="Rectangle 17">
            <a:extLst>
              <a:ext uri="{FF2B5EF4-FFF2-40B4-BE49-F238E27FC236}">
                <a16:creationId xmlns:a16="http://schemas.microsoft.com/office/drawing/2014/main" id="{B35F622B-9690-4C39-94E3-BF905F6A3163}"/>
              </a:ext>
            </a:extLst>
          </p:cNvPr>
          <p:cNvSpPr/>
          <p:nvPr/>
        </p:nvSpPr>
        <p:spPr>
          <a:xfrm>
            <a:off x="3852000" y="5262456"/>
            <a:ext cx="5441477" cy="477054"/>
          </a:xfrm>
          <a:prstGeom prst="rect">
            <a:avLst/>
          </a:prstGeom>
        </p:spPr>
        <p:txBody>
          <a:bodyPr wrap="square">
            <a:spAutoFit/>
          </a:bodyPr>
          <a:lstStyle/>
          <a:p>
            <a:pPr algn="ctr"/>
            <a:r>
              <a:rPr lang="en-US" sz="2500" b="1" dirty="0" err="1">
                <a:solidFill>
                  <a:schemeClr val="tx2"/>
                </a:solidFill>
                <a:latin typeface="+mn-lt"/>
              </a:rPr>
              <a:t>Citti-Sarti</a:t>
            </a:r>
            <a:r>
              <a:rPr lang="en-US" sz="2500" b="1" dirty="0">
                <a:solidFill>
                  <a:schemeClr val="tx2"/>
                </a:solidFill>
                <a:latin typeface="+mn-lt"/>
              </a:rPr>
              <a:t> cortical model</a:t>
            </a:r>
            <a:endParaRPr lang="en-US" sz="2500" b="1" dirty="0">
              <a:solidFill>
                <a:srgbClr val="FF0000"/>
              </a:solidFill>
              <a:latin typeface="+mn-lt"/>
            </a:endParaRPr>
          </a:p>
        </p:txBody>
      </p:sp>
      <p:sp>
        <p:nvSpPr>
          <p:cNvPr id="21" name="Rectangle 20">
            <a:extLst>
              <a:ext uri="{FF2B5EF4-FFF2-40B4-BE49-F238E27FC236}">
                <a16:creationId xmlns:a16="http://schemas.microsoft.com/office/drawing/2014/main" id="{61E8541A-1C27-48B4-888E-C8034D3CA835}"/>
              </a:ext>
            </a:extLst>
          </p:cNvPr>
          <p:cNvSpPr/>
          <p:nvPr/>
        </p:nvSpPr>
        <p:spPr>
          <a:xfrm>
            <a:off x="4122000" y="4395241"/>
            <a:ext cx="4942706" cy="769441"/>
          </a:xfrm>
          <a:prstGeom prst="rect">
            <a:avLst/>
          </a:prstGeom>
        </p:spPr>
        <p:txBody>
          <a:bodyPr wrap="square">
            <a:spAutoFit/>
          </a:bodyPr>
          <a:lstStyle/>
          <a:p>
            <a:pPr algn="ctr"/>
            <a:r>
              <a:rPr lang="en-US" sz="2200" dirty="0">
                <a:solidFill>
                  <a:schemeClr val="tx2"/>
                </a:solidFill>
                <a:latin typeface="+mj-lt"/>
              </a:rPr>
              <a:t>Sub-Riemannian structure</a:t>
            </a:r>
            <a:endParaRPr lang="en-US" sz="2200" b="1" dirty="0">
              <a:solidFill>
                <a:schemeClr val="tx2"/>
              </a:solidFill>
            </a:endParaRPr>
          </a:p>
          <a:p>
            <a:pPr algn="ctr"/>
            <a:r>
              <a:rPr lang="en-US" sz="2200" b="1" dirty="0">
                <a:solidFill>
                  <a:schemeClr val="tx2"/>
                </a:solidFill>
                <a:latin typeface="+mj-lt"/>
              </a:rPr>
              <a:t>		</a:t>
            </a:r>
          </a:p>
        </p:txBody>
      </p:sp>
    </p:spTree>
    <p:extLst>
      <p:ext uri="{BB962C8B-B14F-4D97-AF65-F5344CB8AC3E}">
        <p14:creationId xmlns:p14="http://schemas.microsoft.com/office/powerpoint/2010/main" val="1235330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EBFBBB4-6EAA-491B-8CC8-5D0D92324E43}"/>
              </a:ext>
            </a:extLst>
          </p:cNvPr>
          <p:cNvSpPr/>
          <p:nvPr/>
        </p:nvSpPr>
        <p:spPr>
          <a:xfrm>
            <a:off x="-1800708" y="4924811"/>
            <a:ext cx="7632848" cy="769441"/>
          </a:xfrm>
          <a:prstGeom prst="rect">
            <a:avLst/>
          </a:prstGeom>
        </p:spPr>
        <p:txBody>
          <a:bodyPr wrap="square">
            <a:spAutoFit/>
          </a:bodyPr>
          <a:lstStyle/>
          <a:p>
            <a:pPr algn="ctr"/>
            <a:r>
              <a:rPr lang="en-US" sz="2200" b="1" dirty="0">
                <a:solidFill>
                  <a:schemeClr val="tx2"/>
                </a:solidFill>
                <a:latin typeface="+mj-lt"/>
              </a:rPr>
              <a:t>    </a:t>
            </a:r>
            <a:r>
              <a:rPr lang="en-US" sz="2200" b="1" dirty="0">
                <a:solidFill>
                  <a:schemeClr val="bg1">
                    <a:lumMod val="85000"/>
                  </a:schemeClr>
                </a:solidFill>
                <a:latin typeface="+mj-lt"/>
              </a:rPr>
              <a:t>Part II-a</a:t>
            </a:r>
          </a:p>
          <a:p>
            <a:pPr algn="ctr"/>
            <a:r>
              <a:rPr lang="en-US" sz="2200" b="1" dirty="0">
                <a:solidFill>
                  <a:schemeClr val="tx2"/>
                </a:solidFill>
                <a:latin typeface="+mj-lt"/>
              </a:rPr>
              <a:t>	</a:t>
            </a:r>
          </a:p>
        </p:txBody>
      </p:sp>
      <p:sp>
        <p:nvSpPr>
          <p:cNvPr id="26" name="Rectangle 25">
            <a:extLst>
              <a:ext uri="{FF2B5EF4-FFF2-40B4-BE49-F238E27FC236}">
                <a16:creationId xmlns:a16="http://schemas.microsoft.com/office/drawing/2014/main" id="{32159186-9A82-4100-9390-05D10FD95FDD}"/>
              </a:ext>
            </a:extLst>
          </p:cNvPr>
          <p:cNvSpPr/>
          <p:nvPr/>
        </p:nvSpPr>
        <p:spPr>
          <a:xfrm>
            <a:off x="3023828" y="4906986"/>
            <a:ext cx="7632848" cy="769441"/>
          </a:xfrm>
          <a:prstGeom prst="rect">
            <a:avLst/>
          </a:prstGeom>
        </p:spPr>
        <p:txBody>
          <a:bodyPr wrap="square">
            <a:spAutoFit/>
          </a:bodyPr>
          <a:lstStyle/>
          <a:p>
            <a:pPr algn="ctr"/>
            <a:r>
              <a:rPr lang="en-US" sz="2200" b="1" dirty="0">
                <a:solidFill>
                  <a:schemeClr val="tx2"/>
                </a:solidFill>
                <a:latin typeface="+mj-lt"/>
              </a:rPr>
              <a:t>    </a:t>
            </a:r>
            <a:r>
              <a:rPr lang="en-US" sz="2200" b="1" dirty="0">
                <a:solidFill>
                  <a:schemeClr val="bg1">
                    <a:lumMod val="85000"/>
                  </a:schemeClr>
                </a:solidFill>
                <a:latin typeface="+mj-lt"/>
              </a:rPr>
              <a:t>Part II-b</a:t>
            </a:r>
          </a:p>
          <a:p>
            <a:pPr algn="ctr"/>
            <a:r>
              <a:rPr lang="en-US" sz="2200" b="1" dirty="0">
                <a:solidFill>
                  <a:schemeClr val="tx2"/>
                </a:solidFill>
                <a:latin typeface="+mj-lt"/>
              </a:rPr>
              <a:t>	</a:t>
            </a:r>
          </a:p>
        </p:txBody>
      </p:sp>
      <p:pic>
        <p:nvPicPr>
          <p:cNvPr id="3" name="Picture 2">
            <a:extLst>
              <a:ext uri="{FF2B5EF4-FFF2-40B4-BE49-F238E27FC236}">
                <a16:creationId xmlns:a16="http://schemas.microsoft.com/office/drawing/2014/main" id="{229A1FE1-8DDC-407C-A6BA-3E62CF1D58A4}"/>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993772" y="5333414"/>
            <a:ext cx="2175238" cy="230476"/>
          </a:xfrm>
          <a:prstGeom prst="rect">
            <a:avLst/>
          </a:prstGeom>
        </p:spPr>
      </p:pic>
      <p:pic>
        <p:nvPicPr>
          <p:cNvPr id="6" name="Picture 5">
            <a:extLst>
              <a:ext uri="{FF2B5EF4-FFF2-40B4-BE49-F238E27FC236}">
                <a16:creationId xmlns:a16="http://schemas.microsoft.com/office/drawing/2014/main" id="{AD2F7B26-AFB6-4250-89DA-610398443DB6}"/>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791392" y="5695129"/>
            <a:ext cx="2632381" cy="182857"/>
          </a:xfrm>
          <a:prstGeom prst="rect">
            <a:avLst/>
          </a:prstGeom>
        </p:spPr>
      </p:pic>
      <p:pic>
        <p:nvPicPr>
          <p:cNvPr id="11" name="Picture 10">
            <a:extLst>
              <a:ext uri="{FF2B5EF4-FFF2-40B4-BE49-F238E27FC236}">
                <a16:creationId xmlns:a16="http://schemas.microsoft.com/office/drawing/2014/main" id="{E38DA8AB-3761-46B8-8720-3EEBA798A76B}"/>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283315" y="5304237"/>
            <a:ext cx="3297143" cy="228571"/>
          </a:xfrm>
          <a:prstGeom prst="rect">
            <a:avLst/>
          </a:prstGeom>
        </p:spPr>
      </p:pic>
      <p:pic>
        <p:nvPicPr>
          <p:cNvPr id="15" name="Picture 14">
            <a:extLst>
              <a:ext uri="{FF2B5EF4-FFF2-40B4-BE49-F238E27FC236}">
                <a16:creationId xmlns:a16="http://schemas.microsoft.com/office/drawing/2014/main" id="{4A9CA546-ED32-4806-9B48-123A4F17D99B}"/>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3314" y="5676427"/>
            <a:ext cx="1140952" cy="224762"/>
          </a:xfrm>
          <a:prstGeom prst="rect">
            <a:avLst/>
          </a:prstGeom>
        </p:spPr>
      </p:pic>
      <p:sp>
        <p:nvSpPr>
          <p:cNvPr id="36" name="Rectangle 35">
            <a:extLst>
              <a:ext uri="{FF2B5EF4-FFF2-40B4-BE49-F238E27FC236}">
                <a16:creationId xmlns:a16="http://schemas.microsoft.com/office/drawing/2014/main" id="{156E1F3B-AC14-4C27-A264-9C70BEAFBE11}"/>
              </a:ext>
            </a:extLst>
          </p:cNvPr>
          <p:cNvSpPr/>
          <p:nvPr/>
        </p:nvSpPr>
        <p:spPr>
          <a:xfrm>
            <a:off x="611251" y="2745637"/>
            <a:ext cx="7632848" cy="769441"/>
          </a:xfrm>
          <a:prstGeom prst="rect">
            <a:avLst/>
          </a:prstGeom>
        </p:spPr>
        <p:txBody>
          <a:bodyPr wrap="square">
            <a:spAutoFit/>
          </a:bodyPr>
          <a:lstStyle/>
          <a:p>
            <a:pPr algn="ctr"/>
            <a:r>
              <a:rPr lang="en-US" sz="2200" b="1" dirty="0">
                <a:solidFill>
                  <a:schemeClr val="tx2"/>
                </a:solidFill>
                <a:latin typeface="+mj-lt"/>
              </a:rPr>
              <a:t>    </a:t>
            </a:r>
            <a:r>
              <a:rPr lang="en-US" sz="2200" b="1" dirty="0">
                <a:solidFill>
                  <a:schemeClr val="bg1">
                    <a:lumMod val="85000"/>
                  </a:schemeClr>
                </a:solidFill>
                <a:latin typeface="+mj-lt"/>
              </a:rPr>
              <a:t>Part I</a:t>
            </a:r>
          </a:p>
          <a:p>
            <a:pPr algn="ctr"/>
            <a:r>
              <a:rPr lang="en-US" sz="2200" b="1" dirty="0">
                <a:solidFill>
                  <a:schemeClr val="tx2"/>
                </a:solidFill>
                <a:latin typeface="+mj-lt"/>
              </a:rPr>
              <a:t>	</a:t>
            </a:r>
          </a:p>
        </p:txBody>
      </p:sp>
      <p:sp>
        <p:nvSpPr>
          <p:cNvPr id="37" name="Rectangle 36">
            <a:extLst>
              <a:ext uri="{FF2B5EF4-FFF2-40B4-BE49-F238E27FC236}">
                <a16:creationId xmlns:a16="http://schemas.microsoft.com/office/drawing/2014/main" id="{9D79E825-32DC-495D-96DE-186CA0468528}"/>
              </a:ext>
            </a:extLst>
          </p:cNvPr>
          <p:cNvSpPr/>
          <p:nvPr/>
        </p:nvSpPr>
        <p:spPr>
          <a:xfrm>
            <a:off x="2591251" y="2780532"/>
            <a:ext cx="3942827" cy="118924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Picture 16">
            <a:extLst>
              <a:ext uri="{FF2B5EF4-FFF2-40B4-BE49-F238E27FC236}">
                <a16:creationId xmlns:a16="http://schemas.microsoft.com/office/drawing/2014/main" id="{7980DC85-CCB6-48D7-8FA2-A83330C61B01}"/>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339099" y="3174319"/>
            <a:ext cx="2350476" cy="186667"/>
          </a:xfrm>
          <a:prstGeom prst="rect">
            <a:avLst/>
          </a:prstGeom>
        </p:spPr>
      </p:pic>
      <p:pic>
        <p:nvPicPr>
          <p:cNvPr id="20" name="Picture 19">
            <a:extLst>
              <a:ext uri="{FF2B5EF4-FFF2-40B4-BE49-F238E27FC236}">
                <a16:creationId xmlns:a16="http://schemas.microsoft.com/office/drawing/2014/main" id="{670F209E-26D7-4A0E-9D48-704CA9918BF4}"/>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2754099" y="3528843"/>
            <a:ext cx="3525714" cy="230476"/>
          </a:xfrm>
          <a:prstGeom prst="rect">
            <a:avLst/>
          </a:prstGeom>
        </p:spPr>
      </p:pic>
      <p:cxnSp>
        <p:nvCxnSpPr>
          <p:cNvPr id="53" name="Straight Arrow Connector 52">
            <a:extLst>
              <a:ext uri="{FF2B5EF4-FFF2-40B4-BE49-F238E27FC236}">
                <a16:creationId xmlns:a16="http://schemas.microsoft.com/office/drawing/2014/main" id="{7CB9A714-9007-497B-939D-B78AAD8476CE}"/>
              </a:ext>
            </a:extLst>
          </p:cNvPr>
          <p:cNvCxnSpPr>
            <a:cxnSpLocks/>
          </p:cNvCxnSpPr>
          <p:nvPr/>
        </p:nvCxnSpPr>
        <p:spPr>
          <a:xfrm flipH="1">
            <a:off x="2124098" y="4305643"/>
            <a:ext cx="1" cy="588036"/>
          </a:xfrm>
          <a:prstGeom prst="straightConnector1">
            <a:avLst/>
          </a:prstGeom>
          <a:ln w="63500" cap="rnd">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30182BE-6D9D-43B0-8B01-0FAD824BB754}"/>
              </a:ext>
            </a:extLst>
          </p:cNvPr>
          <p:cNvCxnSpPr>
            <a:cxnSpLocks/>
          </p:cNvCxnSpPr>
          <p:nvPr/>
        </p:nvCxnSpPr>
        <p:spPr>
          <a:xfrm>
            <a:off x="2124099" y="4305643"/>
            <a:ext cx="1710000" cy="0"/>
          </a:xfrm>
          <a:prstGeom prst="straightConnector1">
            <a:avLst/>
          </a:prstGeom>
          <a:ln w="63500"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7C394A6-4580-4AB2-BF37-24BB8F9712D2}"/>
              </a:ext>
            </a:extLst>
          </p:cNvPr>
          <p:cNvCxnSpPr>
            <a:cxnSpLocks/>
          </p:cNvCxnSpPr>
          <p:nvPr/>
        </p:nvCxnSpPr>
        <p:spPr>
          <a:xfrm flipV="1">
            <a:off x="3834099" y="4005777"/>
            <a:ext cx="0" cy="299866"/>
          </a:xfrm>
          <a:prstGeom prst="straightConnector1">
            <a:avLst/>
          </a:prstGeom>
          <a:ln w="63500"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69492C4-B1A6-4FB9-BAC8-4CC0ACF7BF90}"/>
              </a:ext>
            </a:extLst>
          </p:cNvPr>
          <p:cNvCxnSpPr>
            <a:cxnSpLocks/>
          </p:cNvCxnSpPr>
          <p:nvPr/>
        </p:nvCxnSpPr>
        <p:spPr>
          <a:xfrm>
            <a:off x="5274099" y="4305643"/>
            <a:ext cx="1710000" cy="0"/>
          </a:xfrm>
          <a:prstGeom prst="straightConnector1">
            <a:avLst/>
          </a:prstGeom>
          <a:ln w="63500"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B5DAA9-8D10-4506-BBBE-5952867925D3}"/>
              </a:ext>
            </a:extLst>
          </p:cNvPr>
          <p:cNvCxnSpPr>
            <a:cxnSpLocks/>
          </p:cNvCxnSpPr>
          <p:nvPr/>
        </p:nvCxnSpPr>
        <p:spPr>
          <a:xfrm flipV="1">
            <a:off x="5274099" y="4005777"/>
            <a:ext cx="0" cy="299866"/>
          </a:xfrm>
          <a:prstGeom prst="straightConnector1">
            <a:avLst/>
          </a:prstGeom>
          <a:ln w="63500"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FBDECC2-3159-4E22-BD37-F76FEE4259BB}"/>
              </a:ext>
            </a:extLst>
          </p:cNvPr>
          <p:cNvCxnSpPr>
            <a:cxnSpLocks/>
          </p:cNvCxnSpPr>
          <p:nvPr/>
        </p:nvCxnSpPr>
        <p:spPr>
          <a:xfrm>
            <a:off x="4554099" y="2056198"/>
            <a:ext cx="0" cy="724730"/>
          </a:xfrm>
          <a:prstGeom prst="straightConnector1">
            <a:avLst/>
          </a:prstGeom>
          <a:ln w="63500" cap="rnd">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62862BA0-18B2-4BEF-964E-FECAA06DB211}"/>
              </a:ext>
            </a:extLst>
          </p:cNvPr>
          <p:cNvGrpSpPr/>
          <p:nvPr/>
        </p:nvGrpSpPr>
        <p:grpSpPr>
          <a:xfrm>
            <a:off x="611251" y="836712"/>
            <a:ext cx="7632848" cy="1200123"/>
            <a:chOff x="629152" y="936761"/>
            <a:chExt cx="7632848" cy="1200123"/>
          </a:xfrm>
        </p:grpSpPr>
        <p:sp>
          <p:nvSpPr>
            <p:cNvPr id="45" name="Rectangle 44">
              <a:extLst>
                <a:ext uri="{FF2B5EF4-FFF2-40B4-BE49-F238E27FC236}">
                  <a16:creationId xmlns:a16="http://schemas.microsoft.com/office/drawing/2014/main" id="{5083F371-F0B9-4922-AB99-B757417FAF09}"/>
                </a:ext>
              </a:extLst>
            </p:cNvPr>
            <p:cNvSpPr/>
            <p:nvPr/>
          </p:nvSpPr>
          <p:spPr>
            <a:xfrm>
              <a:off x="629152" y="936761"/>
              <a:ext cx="7632848" cy="769441"/>
            </a:xfrm>
            <a:prstGeom prst="rect">
              <a:avLst/>
            </a:prstGeom>
          </p:spPr>
          <p:txBody>
            <a:bodyPr wrap="square">
              <a:spAutoFit/>
            </a:bodyPr>
            <a:lstStyle/>
            <a:p>
              <a:pPr algn="ctr"/>
              <a:r>
                <a:rPr lang="en-US" sz="2200" b="1" dirty="0">
                  <a:solidFill>
                    <a:schemeClr val="tx2"/>
                  </a:solidFill>
                  <a:latin typeface="+mj-lt"/>
                </a:rPr>
                <a:t>    Part 0</a:t>
              </a:r>
            </a:p>
            <a:p>
              <a:pPr algn="ctr"/>
              <a:r>
                <a:rPr lang="en-US" sz="2200" b="1" dirty="0">
                  <a:solidFill>
                    <a:schemeClr val="tx2"/>
                  </a:solidFill>
                  <a:latin typeface="+mj-lt"/>
                </a:rPr>
                <a:t>	</a:t>
              </a:r>
            </a:p>
          </p:txBody>
        </p:sp>
        <p:pic>
          <p:nvPicPr>
            <p:cNvPr id="7" name="Picture 6">
              <a:extLst>
                <a:ext uri="{FF2B5EF4-FFF2-40B4-BE49-F238E27FC236}">
                  <a16:creationId xmlns:a16="http://schemas.microsoft.com/office/drawing/2014/main" id="{DA0A02E7-23ED-43C3-B5B8-9A470F5966B1}"/>
                </a:ext>
              </a:extLst>
            </p:cNvPr>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3483667" y="1391286"/>
              <a:ext cx="2213333" cy="186667"/>
            </a:xfrm>
            <a:prstGeom prst="rect">
              <a:avLst/>
            </a:prstGeom>
          </p:spPr>
        </p:pic>
        <p:pic>
          <p:nvPicPr>
            <p:cNvPr id="10" name="Picture 9">
              <a:extLst>
                <a:ext uri="{FF2B5EF4-FFF2-40B4-BE49-F238E27FC236}">
                  <a16:creationId xmlns:a16="http://schemas.microsoft.com/office/drawing/2014/main" id="{5925ED9A-D05A-4CA1-BC8E-767863AC3279}"/>
                </a:ext>
              </a:extLst>
            </p:cNvPr>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3411762" y="1746761"/>
              <a:ext cx="2375238" cy="180952"/>
            </a:xfrm>
            <a:prstGeom prst="rect">
              <a:avLst/>
            </a:prstGeom>
          </p:spPr>
        </p:pic>
        <p:sp>
          <p:nvSpPr>
            <p:cNvPr id="51" name="Rectangle 50">
              <a:extLst>
                <a:ext uri="{FF2B5EF4-FFF2-40B4-BE49-F238E27FC236}">
                  <a16:creationId xmlns:a16="http://schemas.microsoft.com/office/drawing/2014/main" id="{D7F36632-BAEE-4421-81FF-071680B84BCD}"/>
                </a:ext>
              </a:extLst>
            </p:cNvPr>
            <p:cNvSpPr/>
            <p:nvPr/>
          </p:nvSpPr>
          <p:spPr>
            <a:xfrm>
              <a:off x="2609151" y="947643"/>
              <a:ext cx="3942827" cy="1189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58" name="Straight Arrow Connector 57">
            <a:extLst>
              <a:ext uri="{FF2B5EF4-FFF2-40B4-BE49-F238E27FC236}">
                <a16:creationId xmlns:a16="http://schemas.microsoft.com/office/drawing/2014/main" id="{9CDADA6A-A3A9-4FCE-B858-25C570C1667E}"/>
              </a:ext>
            </a:extLst>
          </p:cNvPr>
          <p:cNvCxnSpPr>
            <a:cxnSpLocks/>
          </p:cNvCxnSpPr>
          <p:nvPr/>
        </p:nvCxnSpPr>
        <p:spPr>
          <a:xfrm flipH="1">
            <a:off x="6988399" y="4305643"/>
            <a:ext cx="1" cy="588036"/>
          </a:xfrm>
          <a:prstGeom prst="straightConnector1">
            <a:avLst/>
          </a:prstGeom>
          <a:ln w="63500" cap="rnd">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35B0FD1F-7A55-45DE-8251-A5A807E3BB3C}"/>
              </a:ext>
            </a:extLst>
          </p:cNvPr>
          <p:cNvSpPr/>
          <p:nvPr/>
        </p:nvSpPr>
        <p:spPr>
          <a:xfrm>
            <a:off x="230757" y="4889116"/>
            <a:ext cx="3942827" cy="118924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ctangle 59">
            <a:extLst>
              <a:ext uri="{FF2B5EF4-FFF2-40B4-BE49-F238E27FC236}">
                <a16:creationId xmlns:a16="http://schemas.microsoft.com/office/drawing/2014/main" id="{5AEC2D6D-97F9-4701-A282-AA56DE100960}"/>
              </a:ext>
            </a:extLst>
          </p:cNvPr>
          <p:cNvSpPr/>
          <p:nvPr/>
        </p:nvSpPr>
        <p:spPr>
          <a:xfrm>
            <a:off x="4932040" y="4869160"/>
            <a:ext cx="3942827" cy="118924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4 1">
            <a:extLst>
              <a:ext uri="{FF2B5EF4-FFF2-40B4-BE49-F238E27FC236}">
                <a16:creationId xmlns:a16="http://schemas.microsoft.com/office/drawing/2014/main" id="{22E01BC3-2DDD-4B4F-864A-7E7D498F8B5C}"/>
              </a:ext>
            </a:extLst>
          </p:cNvPr>
          <p:cNvSpPr>
            <a:spLocks noChangeArrowheads="1"/>
          </p:cNvSpPr>
          <p:nvPr/>
        </p:nvSpPr>
        <p:spPr bwMode="auto">
          <a:xfrm>
            <a:off x="-63000"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Part I: A new cortex model</a:t>
            </a:r>
            <a:endParaRPr lang="en-US" sz="3200" dirty="0">
              <a:solidFill>
                <a:schemeClr val="accent1"/>
              </a:solidFill>
              <a:latin typeface="+mj-lt"/>
            </a:endParaRPr>
          </a:p>
        </p:txBody>
      </p:sp>
    </p:spTree>
    <p:extLst>
      <p:ext uri="{BB962C8B-B14F-4D97-AF65-F5344CB8AC3E}">
        <p14:creationId xmlns:p14="http://schemas.microsoft.com/office/powerpoint/2010/main" val="1597569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EBFBBB4-6EAA-491B-8CC8-5D0D92324E43}"/>
              </a:ext>
            </a:extLst>
          </p:cNvPr>
          <p:cNvSpPr/>
          <p:nvPr/>
        </p:nvSpPr>
        <p:spPr>
          <a:xfrm>
            <a:off x="-1800708" y="4924811"/>
            <a:ext cx="7632848" cy="769441"/>
          </a:xfrm>
          <a:prstGeom prst="rect">
            <a:avLst/>
          </a:prstGeom>
        </p:spPr>
        <p:txBody>
          <a:bodyPr wrap="square">
            <a:spAutoFit/>
          </a:bodyPr>
          <a:lstStyle/>
          <a:p>
            <a:pPr algn="ctr"/>
            <a:r>
              <a:rPr lang="en-US" sz="2200" b="1" dirty="0">
                <a:solidFill>
                  <a:schemeClr val="tx2"/>
                </a:solidFill>
                <a:latin typeface="+mj-lt"/>
              </a:rPr>
              <a:t>    </a:t>
            </a:r>
            <a:r>
              <a:rPr lang="en-US" sz="2200" b="1" dirty="0">
                <a:solidFill>
                  <a:schemeClr val="bg1">
                    <a:lumMod val="85000"/>
                  </a:schemeClr>
                </a:solidFill>
                <a:latin typeface="+mj-lt"/>
              </a:rPr>
              <a:t>Part II-a</a:t>
            </a:r>
          </a:p>
          <a:p>
            <a:pPr algn="ctr"/>
            <a:r>
              <a:rPr lang="en-US" sz="2200" b="1" dirty="0">
                <a:solidFill>
                  <a:schemeClr val="tx2"/>
                </a:solidFill>
                <a:latin typeface="+mj-lt"/>
              </a:rPr>
              <a:t>	</a:t>
            </a:r>
          </a:p>
        </p:txBody>
      </p:sp>
      <p:sp>
        <p:nvSpPr>
          <p:cNvPr id="26" name="Rectangle 25">
            <a:extLst>
              <a:ext uri="{FF2B5EF4-FFF2-40B4-BE49-F238E27FC236}">
                <a16:creationId xmlns:a16="http://schemas.microsoft.com/office/drawing/2014/main" id="{32159186-9A82-4100-9390-05D10FD95FDD}"/>
              </a:ext>
            </a:extLst>
          </p:cNvPr>
          <p:cNvSpPr/>
          <p:nvPr/>
        </p:nvSpPr>
        <p:spPr>
          <a:xfrm>
            <a:off x="3023828" y="4906986"/>
            <a:ext cx="7632848" cy="769441"/>
          </a:xfrm>
          <a:prstGeom prst="rect">
            <a:avLst/>
          </a:prstGeom>
        </p:spPr>
        <p:txBody>
          <a:bodyPr wrap="square">
            <a:spAutoFit/>
          </a:bodyPr>
          <a:lstStyle/>
          <a:p>
            <a:pPr algn="ctr"/>
            <a:r>
              <a:rPr lang="en-US" sz="2200" b="1" dirty="0">
                <a:solidFill>
                  <a:schemeClr val="tx2"/>
                </a:solidFill>
                <a:latin typeface="+mj-lt"/>
              </a:rPr>
              <a:t>    </a:t>
            </a:r>
            <a:r>
              <a:rPr lang="en-US" sz="2200" b="1" dirty="0">
                <a:solidFill>
                  <a:schemeClr val="bg1">
                    <a:lumMod val="85000"/>
                  </a:schemeClr>
                </a:solidFill>
                <a:latin typeface="+mj-lt"/>
              </a:rPr>
              <a:t>Part II-b</a:t>
            </a:r>
          </a:p>
          <a:p>
            <a:pPr algn="ctr"/>
            <a:r>
              <a:rPr lang="en-US" sz="2200" b="1" dirty="0">
                <a:solidFill>
                  <a:schemeClr val="tx2"/>
                </a:solidFill>
                <a:latin typeface="+mj-lt"/>
              </a:rPr>
              <a:t>	</a:t>
            </a:r>
          </a:p>
        </p:txBody>
      </p:sp>
      <p:pic>
        <p:nvPicPr>
          <p:cNvPr id="3" name="Picture 2">
            <a:extLst>
              <a:ext uri="{FF2B5EF4-FFF2-40B4-BE49-F238E27FC236}">
                <a16:creationId xmlns:a16="http://schemas.microsoft.com/office/drawing/2014/main" id="{229A1FE1-8DDC-407C-A6BA-3E62CF1D58A4}"/>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993772" y="5333414"/>
            <a:ext cx="2175238" cy="230476"/>
          </a:xfrm>
          <a:prstGeom prst="rect">
            <a:avLst/>
          </a:prstGeom>
        </p:spPr>
      </p:pic>
      <p:pic>
        <p:nvPicPr>
          <p:cNvPr id="6" name="Picture 5">
            <a:extLst>
              <a:ext uri="{FF2B5EF4-FFF2-40B4-BE49-F238E27FC236}">
                <a16:creationId xmlns:a16="http://schemas.microsoft.com/office/drawing/2014/main" id="{AD2F7B26-AFB6-4250-89DA-610398443DB6}"/>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791392" y="5695129"/>
            <a:ext cx="2632381" cy="182857"/>
          </a:xfrm>
          <a:prstGeom prst="rect">
            <a:avLst/>
          </a:prstGeom>
        </p:spPr>
      </p:pic>
      <p:pic>
        <p:nvPicPr>
          <p:cNvPr id="11" name="Picture 10">
            <a:extLst>
              <a:ext uri="{FF2B5EF4-FFF2-40B4-BE49-F238E27FC236}">
                <a16:creationId xmlns:a16="http://schemas.microsoft.com/office/drawing/2014/main" id="{E38DA8AB-3761-46B8-8720-3EEBA798A76B}"/>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283315" y="5304237"/>
            <a:ext cx="3297143" cy="228571"/>
          </a:xfrm>
          <a:prstGeom prst="rect">
            <a:avLst/>
          </a:prstGeom>
        </p:spPr>
      </p:pic>
      <p:pic>
        <p:nvPicPr>
          <p:cNvPr id="15" name="Picture 14">
            <a:extLst>
              <a:ext uri="{FF2B5EF4-FFF2-40B4-BE49-F238E27FC236}">
                <a16:creationId xmlns:a16="http://schemas.microsoft.com/office/drawing/2014/main" id="{4A9CA546-ED32-4806-9B48-123A4F17D99B}"/>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3314" y="5676427"/>
            <a:ext cx="1140952" cy="224762"/>
          </a:xfrm>
          <a:prstGeom prst="rect">
            <a:avLst/>
          </a:prstGeom>
        </p:spPr>
      </p:pic>
      <p:sp>
        <p:nvSpPr>
          <p:cNvPr id="36" name="Rectangle 35">
            <a:extLst>
              <a:ext uri="{FF2B5EF4-FFF2-40B4-BE49-F238E27FC236}">
                <a16:creationId xmlns:a16="http://schemas.microsoft.com/office/drawing/2014/main" id="{156E1F3B-AC14-4C27-A264-9C70BEAFBE11}"/>
              </a:ext>
            </a:extLst>
          </p:cNvPr>
          <p:cNvSpPr/>
          <p:nvPr/>
        </p:nvSpPr>
        <p:spPr>
          <a:xfrm>
            <a:off x="611251" y="2745637"/>
            <a:ext cx="7632848" cy="769441"/>
          </a:xfrm>
          <a:prstGeom prst="rect">
            <a:avLst/>
          </a:prstGeom>
        </p:spPr>
        <p:txBody>
          <a:bodyPr wrap="square">
            <a:spAutoFit/>
          </a:bodyPr>
          <a:lstStyle/>
          <a:p>
            <a:pPr algn="ctr"/>
            <a:r>
              <a:rPr lang="en-US" sz="2200" b="1" dirty="0">
                <a:solidFill>
                  <a:schemeClr val="tx2"/>
                </a:solidFill>
                <a:latin typeface="+mj-lt"/>
              </a:rPr>
              <a:t>    Part I</a:t>
            </a:r>
          </a:p>
          <a:p>
            <a:pPr algn="ctr"/>
            <a:r>
              <a:rPr lang="en-US" sz="2200" b="1" dirty="0">
                <a:solidFill>
                  <a:schemeClr val="tx2"/>
                </a:solidFill>
                <a:latin typeface="+mj-lt"/>
              </a:rPr>
              <a:t>	</a:t>
            </a:r>
          </a:p>
        </p:txBody>
      </p:sp>
      <p:sp>
        <p:nvSpPr>
          <p:cNvPr id="37" name="Rectangle 36">
            <a:extLst>
              <a:ext uri="{FF2B5EF4-FFF2-40B4-BE49-F238E27FC236}">
                <a16:creationId xmlns:a16="http://schemas.microsoft.com/office/drawing/2014/main" id="{9D79E825-32DC-495D-96DE-186CA0468528}"/>
              </a:ext>
            </a:extLst>
          </p:cNvPr>
          <p:cNvSpPr/>
          <p:nvPr/>
        </p:nvSpPr>
        <p:spPr>
          <a:xfrm>
            <a:off x="2591251" y="2780532"/>
            <a:ext cx="3942827" cy="118924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3">
            <a:extLst>
              <a:ext uri="{FF2B5EF4-FFF2-40B4-BE49-F238E27FC236}">
                <a16:creationId xmlns:a16="http://schemas.microsoft.com/office/drawing/2014/main" id="{BB069A68-0215-4CFD-90BB-50722CCB69B6}"/>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339099" y="3174319"/>
            <a:ext cx="2350476" cy="186667"/>
          </a:xfrm>
          <a:prstGeom prst="rect">
            <a:avLst/>
          </a:prstGeom>
        </p:spPr>
      </p:pic>
      <p:pic>
        <p:nvPicPr>
          <p:cNvPr id="8" name="Picture 7">
            <a:extLst>
              <a:ext uri="{FF2B5EF4-FFF2-40B4-BE49-F238E27FC236}">
                <a16:creationId xmlns:a16="http://schemas.microsoft.com/office/drawing/2014/main" id="{B0556061-D3AA-4B5B-AA89-C713751E6EB9}"/>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2754099" y="3528843"/>
            <a:ext cx="3525714" cy="230476"/>
          </a:xfrm>
          <a:prstGeom prst="rect">
            <a:avLst/>
          </a:prstGeom>
        </p:spPr>
      </p:pic>
      <p:cxnSp>
        <p:nvCxnSpPr>
          <p:cNvPr id="53" name="Straight Arrow Connector 52">
            <a:extLst>
              <a:ext uri="{FF2B5EF4-FFF2-40B4-BE49-F238E27FC236}">
                <a16:creationId xmlns:a16="http://schemas.microsoft.com/office/drawing/2014/main" id="{7CB9A714-9007-497B-939D-B78AAD8476CE}"/>
              </a:ext>
            </a:extLst>
          </p:cNvPr>
          <p:cNvCxnSpPr>
            <a:cxnSpLocks/>
          </p:cNvCxnSpPr>
          <p:nvPr/>
        </p:nvCxnSpPr>
        <p:spPr>
          <a:xfrm flipH="1">
            <a:off x="2124098" y="4305643"/>
            <a:ext cx="1" cy="588036"/>
          </a:xfrm>
          <a:prstGeom prst="straightConnector1">
            <a:avLst/>
          </a:prstGeom>
          <a:ln w="63500" cap="rnd">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30182BE-6D9D-43B0-8B01-0FAD824BB754}"/>
              </a:ext>
            </a:extLst>
          </p:cNvPr>
          <p:cNvCxnSpPr>
            <a:cxnSpLocks/>
          </p:cNvCxnSpPr>
          <p:nvPr/>
        </p:nvCxnSpPr>
        <p:spPr>
          <a:xfrm>
            <a:off x="2124099" y="4305643"/>
            <a:ext cx="1710000" cy="0"/>
          </a:xfrm>
          <a:prstGeom prst="straightConnector1">
            <a:avLst/>
          </a:prstGeom>
          <a:ln w="63500"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7C394A6-4580-4AB2-BF37-24BB8F9712D2}"/>
              </a:ext>
            </a:extLst>
          </p:cNvPr>
          <p:cNvCxnSpPr>
            <a:cxnSpLocks/>
          </p:cNvCxnSpPr>
          <p:nvPr/>
        </p:nvCxnSpPr>
        <p:spPr>
          <a:xfrm flipV="1">
            <a:off x="3834099" y="4005777"/>
            <a:ext cx="0" cy="299866"/>
          </a:xfrm>
          <a:prstGeom prst="straightConnector1">
            <a:avLst/>
          </a:prstGeom>
          <a:ln w="63500"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69492C4-B1A6-4FB9-BAC8-4CC0ACF7BF90}"/>
              </a:ext>
            </a:extLst>
          </p:cNvPr>
          <p:cNvCxnSpPr>
            <a:cxnSpLocks/>
          </p:cNvCxnSpPr>
          <p:nvPr/>
        </p:nvCxnSpPr>
        <p:spPr>
          <a:xfrm>
            <a:off x="5274099" y="4305643"/>
            <a:ext cx="1710000" cy="0"/>
          </a:xfrm>
          <a:prstGeom prst="straightConnector1">
            <a:avLst/>
          </a:prstGeom>
          <a:ln w="63500"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B5DAA9-8D10-4506-BBBE-5952867925D3}"/>
              </a:ext>
            </a:extLst>
          </p:cNvPr>
          <p:cNvCxnSpPr>
            <a:cxnSpLocks/>
          </p:cNvCxnSpPr>
          <p:nvPr/>
        </p:nvCxnSpPr>
        <p:spPr>
          <a:xfrm flipV="1">
            <a:off x="5274099" y="4005777"/>
            <a:ext cx="0" cy="299866"/>
          </a:xfrm>
          <a:prstGeom prst="straightConnector1">
            <a:avLst/>
          </a:prstGeom>
          <a:ln w="63500"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FBDECC2-3159-4E22-BD37-F76FEE4259BB}"/>
              </a:ext>
            </a:extLst>
          </p:cNvPr>
          <p:cNvCxnSpPr>
            <a:cxnSpLocks/>
          </p:cNvCxnSpPr>
          <p:nvPr/>
        </p:nvCxnSpPr>
        <p:spPr>
          <a:xfrm>
            <a:off x="4554099" y="2056198"/>
            <a:ext cx="0" cy="724730"/>
          </a:xfrm>
          <a:prstGeom prst="straightConnector1">
            <a:avLst/>
          </a:prstGeom>
          <a:ln w="63500" cap="rnd">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5083F371-F0B9-4922-AB99-B757417FAF09}"/>
              </a:ext>
            </a:extLst>
          </p:cNvPr>
          <p:cNvSpPr/>
          <p:nvPr/>
        </p:nvSpPr>
        <p:spPr>
          <a:xfrm>
            <a:off x="611251" y="836712"/>
            <a:ext cx="7632848" cy="769441"/>
          </a:xfrm>
          <a:prstGeom prst="rect">
            <a:avLst/>
          </a:prstGeom>
        </p:spPr>
        <p:txBody>
          <a:bodyPr wrap="square">
            <a:spAutoFit/>
          </a:bodyPr>
          <a:lstStyle/>
          <a:p>
            <a:pPr algn="ctr"/>
            <a:r>
              <a:rPr lang="en-US" sz="2200" b="1" dirty="0">
                <a:solidFill>
                  <a:schemeClr val="tx2"/>
                </a:solidFill>
                <a:latin typeface="+mj-lt"/>
              </a:rPr>
              <a:t>    Part 0</a:t>
            </a:r>
          </a:p>
          <a:p>
            <a:pPr algn="ctr"/>
            <a:r>
              <a:rPr lang="en-US" sz="2200" b="1" dirty="0">
                <a:solidFill>
                  <a:schemeClr val="tx2"/>
                </a:solidFill>
                <a:latin typeface="+mj-lt"/>
              </a:rPr>
              <a:t>	</a:t>
            </a:r>
          </a:p>
        </p:txBody>
      </p:sp>
      <p:pic>
        <p:nvPicPr>
          <p:cNvPr id="7" name="Picture 6">
            <a:extLst>
              <a:ext uri="{FF2B5EF4-FFF2-40B4-BE49-F238E27FC236}">
                <a16:creationId xmlns:a16="http://schemas.microsoft.com/office/drawing/2014/main" id="{DA0A02E7-23ED-43C3-B5B8-9A470F5966B1}"/>
              </a:ext>
            </a:extLst>
          </p:cNvPr>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3465766" y="1291237"/>
            <a:ext cx="2213333" cy="186667"/>
          </a:xfrm>
          <a:prstGeom prst="rect">
            <a:avLst/>
          </a:prstGeom>
        </p:spPr>
      </p:pic>
      <p:pic>
        <p:nvPicPr>
          <p:cNvPr id="10" name="Picture 9">
            <a:extLst>
              <a:ext uri="{FF2B5EF4-FFF2-40B4-BE49-F238E27FC236}">
                <a16:creationId xmlns:a16="http://schemas.microsoft.com/office/drawing/2014/main" id="{5925ED9A-D05A-4CA1-BC8E-767863AC3279}"/>
              </a:ext>
            </a:extLst>
          </p:cNvPr>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3393861" y="1646712"/>
            <a:ext cx="2375238" cy="180952"/>
          </a:xfrm>
          <a:prstGeom prst="rect">
            <a:avLst/>
          </a:prstGeom>
        </p:spPr>
      </p:pic>
      <p:sp>
        <p:nvSpPr>
          <p:cNvPr id="51" name="Rectangle 50">
            <a:extLst>
              <a:ext uri="{FF2B5EF4-FFF2-40B4-BE49-F238E27FC236}">
                <a16:creationId xmlns:a16="http://schemas.microsoft.com/office/drawing/2014/main" id="{D7F36632-BAEE-4421-81FF-071680B84BCD}"/>
              </a:ext>
            </a:extLst>
          </p:cNvPr>
          <p:cNvSpPr/>
          <p:nvPr/>
        </p:nvSpPr>
        <p:spPr>
          <a:xfrm>
            <a:off x="2591250" y="847594"/>
            <a:ext cx="3942827" cy="1189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8" name="Straight Arrow Connector 57">
            <a:extLst>
              <a:ext uri="{FF2B5EF4-FFF2-40B4-BE49-F238E27FC236}">
                <a16:creationId xmlns:a16="http://schemas.microsoft.com/office/drawing/2014/main" id="{9CDADA6A-A3A9-4FCE-B858-25C570C1667E}"/>
              </a:ext>
            </a:extLst>
          </p:cNvPr>
          <p:cNvCxnSpPr>
            <a:cxnSpLocks/>
          </p:cNvCxnSpPr>
          <p:nvPr/>
        </p:nvCxnSpPr>
        <p:spPr>
          <a:xfrm flipH="1">
            <a:off x="6988399" y="4305643"/>
            <a:ext cx="1" cy="588036"/>
          </a:xfrm>
          <a:prstGeom prst="straightConnector1">
            <a:avLst/>
          </a:prstGeom>
          <a:ln w="63500" cap="rnd">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35B0FD1F-7A55-45DE-8251-A5A807E3BB3C}"/>
              </a:ext>
            </a:extLst>
          </p:cNvPr>
          <p:cNvSpPr/>
          <p:nvPr/>
        </p:nvSpPr>
        <p:spPr>
          <a:xfrm>
            <a:off x="230757" y="4889116"/>
            <a:ext cx="3942827" cy="118924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ctangle 59">
            <a:extLst>
              <a:ext uri="{FF2B5EF4-FFF2-40B4-BE49-F238E27FC236}">
                <a16:creationId xmlns:a16="http://schemas.microsoft.com/office/drawing/2014/main" id="{5AEC2D6D-97F9-4701-A282-AA56DE100960}"/>
              </a:ext>
            </a:extLst>
          </p:cNvPr>
          <p:cNvSpPr/>
          <p:nvPr/>
        </p:nvSpPr>
        <p:spPr>
          <a:xfrm>
            <a:off x="4932040" y="4869160"/>
            <a:ext cx="3942827" cy="118924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4 1">
            <a:extLst>
              <a:ext uri="{FF2B5EF4-FFF2-40B4-BE49-F238E27FC236}">
                <a16:creationId xmlns:a16="http://schemas.microsoft.com/office/drawing/2014/main" id="{22E01BC3-2DDD-4B4F-864A-7E7D498F8B5C}"/>
              </a:ext>
            </a:extLst>
          </p:cNvPr>
          <p:cNvSpPr>
            <a:spLocks noChangeArrowheads="1"/>
          </p:cNvSpPr>
          <p:nvPr/>
        </p:nvSpPr>
        <p:spPr bwMode="auto">
          <a:xfrm>
            <a:off x="-63000"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Part I: A new cortex model</a:t>
            </a:r>
            <a:endParaRPr lang="en-US" sz="3200" dirty="0">
              <a:solidFill>
                <a:schemeClr val="accent1"/>
              </a:solidFill>
              <a:latin typeface="+mj-lt"/>
            </a:endParaRPr>
          </a:p>
        </p:txBody>
      </p:sp>
    </p:spTree>
    <p:extLst>
      <p:ext uri="{BB962C8B-B14F-4D97-AF65-F5344CB8AC3E}">
        <p14:creationId xmlns:p14="http://schemas.microsoft.com/office/powerpoint/2010/main" val="4022640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Extension to frequency and phase</a:t>
            </a:r>
            <a:endParaRPr lang="en-US" sz="3200" dirty="0">
              <a:solidFill>
                <a:schemeClr val="accent1"/>
              </a:solidFill>
              <a:latin typeface="+mj-lt"/>
            </a:endParaRPr>
          </a:p>
        </p:txBody>
      </p:sp>
      <p:pic>
        <p:nvPicPr>
          <p:cNvPr id="7" name="Picture 6">
            <a:extLst>
              <a:ext uri="{FF2B5EF4-FFF2-40B4-BE49-F238E27FC236}">
                <a16:creationId xmlns:a16="http://schemas.microsoft.com/office/drawing/2014/main" id="{FFDAF7B3-F0BC-447B-8050-380296AFFB1E}"/>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412000" y="1248848"/>
            <a:ext cx="4300952" cy="274286"/>
          </a:xfrm>
          <a:prstGeom prst="rect">
            <a:avLst/>
          </a:prstGeom>
        </p:spPr>
      </p:pic>
      <p:sp>
        <p:nvSpPr>
          <p:cNvPr id="8" name="Rectangle 7">
            <a:extLst>
              <a:ext uri="{FF2B5EF4-FFF2-40B4-BE49-F238E27FC236}">
                <a16:creationId xmlns:a16="http://schemas.microsoft.com/office/drawing/2014/main" id="{E0461FC2-F962-4556-9EEA-5AA6C33C3D11}"/>
              </a:ext>
            </a:extLst>
          </p:cNvPr>
          <p:cNvSpPr/>
          <p:nvPr/>
        </p:nvSpPr>
        <p:spPr>
          <a:xfrm>
            <a:off x="1339370" y="1068848"/>
            <a:ext cx="6435000" cy="6588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680329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Part 0: General information</a:t>
            </a:r>
            <a:endParaRPr lang="en-US" sz="3200" dirty="0">
              <a:solidFill>
                <a:schemeClr val="accent1"/>
              </a:solidFill>
              <a:latin typeface="+mj-lt"/>
            </a:endParaRPr>
          </a:p>
        </p:txBody>
      </p:sp>
      <p:sp>
        <p:nvSpPr>
          <p:cNvPr id="24" name="Rectangle 23">
            <a:extLst>
              <a:ext uri="{FF2B5EF4-FFF2-40B4-BE49-F238E27FC236}">
                <a16:creationId xmlns:a16="http://schemas.microsoft.com/office/drawing/2014/main" id="{0EBFBBB4-6EAA-491B-8CC8-5D0D92324E43}"/>
              </a:ext>
            </a:extLst>
          </p:cNvPr>
          <p:cNvSpPr/>
          <p:nvPr/>
        </p:nvSpPr>
        <p:spPr>
          <a:xfrm>
            <a:off x="-1800708" y="4924811"/>
            <a:ext cx="7632848" cy="769441"/>
          </a:xfrm>
          <a:prstGeom prst="rect">
            <a:avLst/>
          </a:prstGeom>
        </p:spPr>
        <p:txBody>
          <a:bodyPr wrap="square">
            <a:spAutoFit/>
          </a:bodyPr>
          <a:lstStyle/>
          <a:p>
            <a:pPr algn="ctr"/>
            <a:r>
              <a:rPr lang="en-US" sz="2200" b="1" dirty="0">
                <a:solidFill>
                  <a:schemeClr val="tx2"/>
                </a:solidFill>
                <a:latin typeface="+mj-lt"/>
              </a:rPr>
              <a:t>    </a:t>
            </a:r>
            <a:r>
              <a:rPr lang="en-US" sz="2200" b="1" dirty="0">
                <a:solidFill>
                  <a:schemeClr val="bg1">
                    <a:lumMod val="85000"/>
                  </a:schemeClr>
                </a:solidFill>
                <a:latin typeface="+mj-lt"/>
              </a:rPr>
              <a:t>Part II-a</a:t>
            </a:r>
          </a:p>
          <a:p>
            <a:pPr algn="ctr"/>
            <a:r>
              <a:rPr lang="en-US" sz="2200" b="1" dirty="0">
                <a:solidFill>
                  <a:schemeClr val="tx2"/>
                </a:solidFill>
                <a:latin typeface="+mj-lt"/>
              </a:rPr>
              <a:t>	</a:t>
            </a:r>
          </a:p>
        </p:txBody>
      </p:sp>
      <p:sp>
        <p:nvSpPr>
          <p:cNvPr id="26" name="Rectangle 25">
            <a:extLst>
              <a:ext uri="{FF2B5EF4-FFF2-40B4-BE49-F238E27FC236}">
                <a16:creationId xmlns:a16="http://schemas.microsoft.com/office/drawing/2014/main" id="{32159186-9A82-4100-9390-05D10FD95FDD}"/>
              </a:ext>
            </a:extLst>
          </p:cNvPr>
          <p:cNvSpPr/>
          <p:nvPr/>
        </p:nvSpPr>
        <p:spPr>
          <a:xfrm>
            <a:off x="3023828" y="4906986"/>
            <a:ext cx="7632848" cy="769441"/>
          </a:xfrm>
          <a:prstGeom prst="rect">
            <a:avLst/>
          </a:prstGeom>
        </p:spPr>
        <p:txBody>
          <a:bodyPr wrap="square">
            <a:spAutoFit/>
          </a:bodyPr>
          <a:lstStyle/>
          <a:p>
            <a:pPr algn="ctr"/>
            <a:r>
              <a:rPr lang="en-US" sz="2200" b="1" dirty="0">
                <a:solidFill>
                  <a:schemeClr val="tx2"/>
                </a:solidFill>
                <a:latin typeface="+mj-lt"/>
              </a:rPr>
              <a:t>    </a:t>
            </a:r>
            <a:r>
              <a:rPr lang="en-US" sz="2200" b="1" dirty="0">
                <a:solidFill>
                  <a:schemeClr val="bg1">
                    <a:lumMod val="85000"/>
                  </a:schemeClr>
                </a:solidFill>
                <a:latin typeface="+mj-lt"/>
              </a:rPr>
              <a:t>Part II-b</a:t>
            </a:r>
          </a:p>
          <a:p>
            <a:pPr algn="ctr"/>
            <a:r>
              <a:rPr lang="en-US" sz="2200" b="1" dirty="0">
                <a:solidFill>
                  <a:schemeClr val="tx2"/>
                </a:solidFill>
                <a:latin typeface="+mj-lt"/>
              </a:rPr>
              <a:t>	</a:t>
            </a:r>
          </a:p>
        </p:txBody>
      </p:sp>
      <p:pic>
        <p:nvPicPr>
          <p:cNvPr id="3" name="Picture 2">
            <a:extLst>
              <a:ext uri="{FF2B5EF4-FFF2-40B4-BE49-F238E27FC236}">
                <a16:creationId xmlns:a16="http://schemas.microsoft.com/office/drawing/2014/main" id="{229A1FE1-8DDC-407C-A6BA-3E62CF1D58A4}"/>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993772" y="5333414"/>
            <a:ext cx="2175238" cy="230476"/>
          </a:xfrm>
          <a:prstGeom prst="rect">
            <a:avLst/>
          </a:prstGeom>
        </p:spPr>
      </p:pic>
      <p:pic>
        <p:nvPicPr>
          <p:cNvPr id="6" name="Picture 5">
            <a:extLst>
              <a:ext uri="{FF2B5EF4-FFF2-40B4-BE49-F238E27FC236}">
                <a16:creationId xmlns:a16="http://schemas.microsoft.com/office/drawing/2014/main" id="{AD2F7B26-AFB6-4250-89DA-610398443DB6}"/>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791392" y="5695129"/>
            <a:ext cx="2632381" cy="182857"/>
          </a:xfrm>
          <a:prstGeom prst="rect">
            <a:avLst/>
          </a:prstGeom>
        </p:spPr>
      </p:pic>
      <p:pic>
        <p:nvPicPr>
          <p:cNvPr id="11" name="Picture 10">
            <a:extLst>
              <a:ext uri="{FF2B5EF4-FFF2-40B4-BE49-F238E27FC236}">
                <a16:creationId xmlns:a16="http://schemas.microsoft.com/office/drawing/2014/main" id="{E38DA8AB-3761-46B8-8720-3EEBA798A76B}"/>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283315" y="5304237"/>
            <a:ext cx="3297143" cy="228571"/>
          </a:xfrm>
          <a:prstGeom prst="rect">
            <a:avLst/>
          </a:prstGeom>
        </p:spPr>
      </p:pic>
      <p:pic>
        <p:nvPicPr>
          <p:cNvPr id="15" name="Picture 14">
            <a:extLst>
              <a:ext uri="{FF2B5EF4-FFF2-40B4-BE49-F238E27FC236}">
                <a16:creationId xmlns:a16="http://schemas.microsoft.com/office/drawing/2014/main" id="{4A9CA546-ED32-4806-9B48-123A4F17D99B}"/>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3314" y="5676427"/>
            <a:ext cx="1140952" cy="224762"/>
          </a:xfrm>
          <a:prstGeom prst="rect">
            <a:avLst/>
          </a:prstGeom>
        </p:spPr>
      </p:pic>
      <p:sp>
        <p:nvSpPr>
          <p:cNvPr id="36" name="Rectangle 35">
            <a:extLst>
              <a:ext uri="{FF2B5EF4-FFF2-40B4-BE49-F238E27FC236}">
                <a16:creationId xmlns:a16="http://schemas.microsoft.com/office/drawing/2014/main" id="{156E1F3B-AC14-4C27-A264-9C70BEAFBE11}"/>
              </a:ext>
            </a:extLst>
          </p:cNvPr>
          <p:cNvSpPr/>
          <p:nvPr/>
        </p:nvSpPr>
        <p:spPr>
          <a:xfrm>
            <a:off x="611251" y="2745637"/>
            <a:ext cx="7632848" cy="769441"/>
          </a:xfrm>
          <a:prstGeom prst="rect">
            <a:avLst/>
          </a:prstGeom>
        </p:spPr>
        <p:txBody>
          <a:bodyPr wrap="square">
            <a:spAutoFit/>
          </a:bodyPr>
          <a:lstStyle/>
          <a:p>
            <a:pPr algn="ctr"/>
            <a:r>
              <a:rPr lang="en-US" sz="2200" b="1" dirty="0">
                <a:solidFill>
                  <a:schemeClr val="tx2"/>
                </a:solidFill>
                <a:latin typeface="+mj-lt"/>
              </a:rPr>
              <a:t>    </a:t>
            </a:r>
            <a:r>
              <a:rPr lang="en-US" sz="2200" b="1" dirty="0">
                <a:solidFill>
                  <a:schemeClr val="bg1">
                    <a:lumMod val="85000"/>
                  </a:schemeClr>
                </a:solidFill>
                <a:latin typeface="+mj-lt"/>
              </a:rPr>
              <a:t>Part I</a:t>
            </a:r>
          </a:p>
          <a:p>
            <a:pPr algn="ctr"/>
            <a:r>
              <a:rPr lang="en-US" sz="2200" b="1" dirty="0">
                <a:solidFill>
                  <a:schemeClr val="tx2"/>
                </a:solidFill>
                <a:latin typeface="+mj-lt"/>
              </a:rPr>
              <a:t>	</a:t>
            </a:r>
          </a:p>
        </p:txBody>
      </p:sp>
      <p:sp>
        <p:nvSpPr>
          <p:cNvPr id="37" name="Rectangle 36">
            <a:extLst>
              <a:ext uri="{FF2B5EF4-FFF2-40B4-BE49-F238E27FC236}">
                <a16:creationId xmlns:a16="http://schemas.microsoft.com/office/drawing/2014/main" id="{9D79E825-32DC-495D-96DE-186CA0468528}"/>
              </a:ext>
            </a:extLst>
          </p:cNvPr>
          <p:cNvSpPr/>
          <p:nvPr/>
        </p:nvSpPr>
        <p:spPr>
          <a:xfrm>
            <a:off x="2591251" y="2780532"/>
            <a:ext cx="3942827" cy="118924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Picture 16">
            <a:extLst>
              <a:ext uri="{FF2B5EF4-FFF2-40B4-BE49-F238E27FC236}">
                <a16:creationId xmlns:a16="http://schemas.microsoft.com/office/drawing/2014/main" id="{7980DC85-CCB6-48D7-8FA2-A83330C61B01}"/>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339099" y="3174319"/>
            <a:ext cx="2350476" cy="186667"/>
          </a:xfrm>
          <a:prstGeom prst="rect">
            <a:avLst/>
          </a:prstGeom>
        </p:spPr>
      </p:pic>
      <p:pic>
        <p:nvPicPr>
          <p:cNvPr id="20" name="Picture 19">
            <a:extLst>
              <a:ext uri="{FF2B5EF4-FFF2-40B4-BE49-F238E27FC236}">
                <a16:creationId xmlns:a16="http://schemas.microsoft.com/office/drawing/2014/main" id="{670F209E-26D7-4A0E-9D48-704CA9918BF4}"/>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2754099" y="3528843"/>
            <a:ext cx="3525714" cy="230476"/>
          </a:xfrm>
          <a:prstGeom prst="rect">
            <a:avLst/>
          </a:prstGeom>
        </p:spPr>
      </p:pic>
      <p:cxnSp>
        <p:nvCxnSpPr>
          <p:cNvPr id="53" name="Straight Arrow Connector 52">
            <a:extLst>
              <a:ext uri="{FF2B5EF4-FFF2-40B4-BE49-F238E27FC236}">
                <a16:creationId xmlns:a16="http://schemas.microsoft.com/office/drawing/2014/main" id="{7CB9A714-9007-497B-939D-B78AAD8476CE}"/>
              </a:ext>
            </a:extLst>
          </p:cNvPr>
          <p:cNvCxnSpPr>
            <a:cxnSpLocks/>
          </p:cNvCxnSpPr>
          <p:nvPr/>
        </p:nvCxnSpPr>
        <p:spPr>
          <a:xfrm flipH="1">
            <a:off x="2124098" y="4305643"/>
            <a:ext cx="1" cy="588036"/>
          </a:xfrm>
          <a:prstGeom prst="straightConnector1">
            <a:avLst/>
          </a:prstGeom>
          <a:ln w="63500" cap="rnd">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30182BE-6D9D-43B0-8B01-0FAD824BB754}"/>
              </a:ext>
            </a:extLst>
          </p:cNvPr>
          <p:cNvCxnSpPr>
            <a:cxnSpLocks/>
          </p:cNvCxnSpPr>
          <p:nvPr/>
        </p:nvCxnSpPr>
        <p:spPr>
          <a:xfrm>
            <a:off x="2124099" y="4305643"/>
            <a:ext cx="1710000" cy="0"/>
          </a:xfrm>
          <a:prstGeom prst="straightConnector1">
            <a:avLst/>
          </a:prstGeom>
          <a:ln w="63500"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7C394A6-4580-4AB2-BF37-24BB8F9712D2}"/>
              </a:ext>
            </a:extLst>
          </p:cNvPr>
          <p:cNvCxnSpPr>
            <a:cxnSpLocks/>
          </p:cNvCxnSpPr>
          <p:nvPr/>
        </p:nvCxnSpPr>
        <p:spPr>
          <a:xfrm flipV="1">
            <a:off x="3834099" y="4005777"/>
            <a:ext cx="0" cy="299866"/>
          </a:xfrm>
          <a:prstGeom prst="straightConnector1">
            <a:avLst/>
          </a:prstGeom>
          <a:ln w="63500"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69492C4-B1A6-4FB9-BAC8-4CC0ACF7BF90}"/>
              </a:ext>
            </a:extLst>
          </p:cNvPr>
          <p:cNvCxnSpPr>
            <a:cxnSpLocks/>
          </p:cNvCxnSpPr>
          <p:nvPr/>
        </p:nvCxnSpPr>
        <p:spPr>
          <a:xfrm>
            <a:off x="5274099" y="4305643"/>
            <a:ext cx="1710000" cy="0"/>
          </a:xfrm>
          <a:prstGeom prst="straightConnector1">
            <a:avLst/>
          </a:prstGeom>
          <a:ln w="63500"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B5DAA9-8D10-4506-BBBE-5952867925D3}"/>
              </a:ext>
            </a:extLst>
          </p:cNvPr>
          <p:cNvCxnSpPr>
            <a:cxnSpLocks/>
          </p:cNvCxnSpPr>
          <p:nvPr/>
        </p:nvCxnSpPr>
        <p:spPr>
          <a:xfrm flipV="1">
            <a:off x="5274099" y="4005777"/>
            <a:ext cx="0" cy="299866"/>
          </a:xfrm>
          <a:prstGeom prst="straightConnector1">
            <a:avLst/>
          </a:prstGeom>
          <a:ln w="63500"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FBDECC2-3159-4E22-BD37-F76FEE4259BB}"/>
              </a:ext>
            </a:extLst>
          </p:cNvPr>
          <p:cNvCxnSpPr>
            <a:cxnSpLocks/>
          </p:cNvCxnSpPr>
          <p:nvPr/>
        </p:nvCxnSpPr>
        <p:spPr>
          <a:xfrm>
            <a:off x="4554099" y="2056198"/>
            <a:ext cx="0" cy="724730"/>
          </a:xfrm>
          <a:prstGeom prst="straightConnector1">
            <a:avLst/>
          </a:prstGeom>
          <a:ln w="63500" cap="rnd">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62862BA0-18B2-4BEF-964E-FECAA06DB211}"/>
              </a:ext>
            </a:extLst>
          </p:cNvPr>
          <p:cNvGrpSpPr/>
          <p:nvPr/>
        </p:nvGrpSpPr>
        <p:grpSpPr>
          <a:xfrm>
            <a:off x="611251" y="836712"/>
            <a:ext cx="7632848" cy="1200123"/>
            <a:chOff x="629152" y="936761"/>
            <a:chExt cx="7632848" cy="1200123"/>
          </a:xfrm>
        </p:grpSpPr>
        <p:sp>
          <p:nvSpPr>
            <p:cNvPr id="45" name="Rectangle 44">
              <a:extLst>
                <a:ext uri="{FF2B5EF4-FFF2-40B4-BE49-F238E27FC236}">
                  <a16:creationId xmlns:a16="http://schemas.microsoft.com/office/drawing/2014/main" id="{5083F371-F0B9-4922-AB99-B757417FAF09}"/>
                </a:ext>
              </a:extLst>
            </p:cNvPr>
            <p:cNvSpPr/>
            <p:nvPr/>
          </p:nvSpPr>
          <p:spPr>
            <a:xfrm>
              <a:off x="629152" y="936761"/>
              <a:ext cx="7632848" cy="769441"/>
            </a:xfrm>
            <a:prstGeom prst="rect">
              <a:avLst/>
            </a:prstGeom>
          </p:spPr>
          <p:txBody>
            <a:bodyPr wrap="square">
              <a:spAutoFit/>
            </a:bodyPr>
            <a:lstStyle/>
            <a:p>
              <a:pPr algn="ctr"/>
              <a:r>
                <a:rPr lang="en-US" sz="2200" b="1" dirty="0">
                  <a:solidFill>
                    <a:schemeClr val="tx2"/>
                  </a:solidFill>
                  <a:latin typeface="+mj-lt"/>
                </a:rPr>
                <a:t>    Part 0</a:t>
              </a:r>
            </a:p>
            <a:p>
              <a:pPr algn="ctr"/>
              <a:r>
                <a:rPr lang="en-US" sz="2200" b="1" dirty="0">
                  <a:solidFill>
                    <a:schemeClr val="tx2"/>
                  </a:solidFill>
                  <a:latin typeface="+mj-lt"/>
                </a:rPr>
                <a:t>	</a:t>
              </a:r>
            </a:p>
          </p:txBody>
        </p:sp>
        <p:pic>
          <p:nvPicPr>
            <p:cNvPr id="7" name="Picture 6">
              <a:extLst>
                <a:ext uri="{FF2B5EF4-FFF2-40B4-BE49-F238E27FC236}">
                  <a16:creationId xmlns:a16="http://schemas.microsoft.com/office/drawing/2014/main" id="{DA0A02E7-23ED-43C3-B5B8-9A470F5966B1}"/>
                </a:ext>
              </a:extLst>
            </p:cNvPr>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3483667" y="1391286"/>
              <a:ext cx="2213333" cy="186667"/>
            </a:xfrm>
            <a:prstGeom prst="rect">
              <a:avLst/>
            </a:prstGeom>
          </p:spPr>
        </p:pic>
        <p:pic>
          <p:nvPicPr>
            <p:cNvPr id="10" name="Picture 9">
              <a:extLst>
                <a:ext uri="{FF2B5EF4-FFF2-40B4-BE49-F238E27FC236}">
                  <a16:creationId xmlns:a16="http://schemas.microsoft.com/office/drawing/2014/main" id="{5925ED9A-D05A-4CA1-BC8E-767863AC3279}"/>
                </a:ext>
              </a:extLst>
            </p:cNvPr>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3411762" y="1746761"/>
              <a:ext cx="2375238" cy="180952"/>
            </a:xfrm>
            <a:prstGeom prst="rect">
              <a:avLst/>
            </a:prstGeom>
          </p:spPr>
        </p:pic>
        <p:sp>
          <p:nvSpPr>
            <p:cNvPr id="51" name="Rectangle 50">
              <a:extLst>
                <a:ext uri="{FF2B5EF4-FFF2-40B4-BE49-F238E27FC236}">
                  <a16:creationId xmlns:a16="http://schemas.microsoft.com/office/drawing/2014/main" id="{D7F36632-BAEE-4421-81FF-071680B84BCD}"/>
                </a:ext>
              </a:extLst>
            </p:cNvPr>
            <p:cNvSpPr/>
            <p:nvPr/>
          </p:nvSpPr>
          <p:spPr>
            <a:xfrm>
              <a:off x="2609151" y="947643"/>
              <a:ext cx="3942827" cy="1189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58" name="Straight Arrow Connector 57">
            <a:extLst>
              <a:ext uri="{FF2B5EF4-FFF2-40B4-BE49-F238E27FC236}">
                <a16:creationId xmlns:a16="http://schemas.microsoft.com/office/drawing/2014/main" id="{9CDADA6A-A3A9-4FCE-B858-25C570C1667E}"/>
              </a:ext>
            </a:extLst>
          </p:cNvPr>
          <p:cNvCxnSpPr>
            <a:cxnSpLocks/>
          </p:cNvCxnSpPr>
          <p:nvPr/>
        </p:nvCxnSpPr>
        <p:spPr>
          <a:xfrm flipH="1">
            <a:off x="6988399" y="4305643"/>
            <a:ext cx="1" cy="588036"/>
          </a:xfrm>
          <a:prstGeom prst="straightConnector1">
            <a:avLst/>
          </a:prstGeom>
          <a:ln w="63500" cap="rnd">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35B0FD1F-7A55-45DE-8251-A5A807E3BB3C}"/>
              </a:ext>
            </a:extLst>
          </p:cNvPr>
          <p:cNvSpPr/>
          <p:nvPr/>
        </p:nvSpPr>
        <p:spPr>
          <a:xfrm>
            <a:off x="230757" y="4889116"/>
            <a:ext cx="3942827" cy="118924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ctangle 59">
            <a:extLst>
              <a:ext uri="{FF2B5EF4-FFF2-40B4-BE49-F238E27FC236}">
                <a16:creationId xmlns:a16="http://schemas.microsoft.com/office/drawing/2014/main" id="{5AEC2D6D-97F9-4701-A282-AA56DE100960}"/>
              </a:ext>
            </a:extLst>
          </p:cNvPr>
          <p:cNvSpPr/>
          <p:nvPr/>
        </p:nvSpPr>
        <p:spPr>
          <a:xfrm>
            <a:off x="4932040" y="4869160"/>
            <a:ext cx="3942827" cy="118924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62527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Extension to frequency and phase</a:t>
            </a:r>
            <a:endParaRPr lang="en-US" sz="3200" dirty="0">
              <a:solidFill>
                <a:schemeClr val="accent1"/>
              </a:solidFill>
              <a:latin typeface="+mj-lt"/>
            </a:endParaRPr>
          </a:p>
        </p:txBody>
      </p:sp>
      <p:sp>
        <p:nvSpPr>
          <p:cNvPr id="7" name="Rectangle 6">
            <a:extLst>
              <a:ext uri="{FF2B5EF4-FFF2-40B4-BE49-F238E27FC236}">
                <a16:creationId xmlns:a16="http://schemas.microsoft.com/office/drawing/2014/main" id="{E0188425-7BB7-41FC-9B8B-92067E9EF3A2}"/>
              </a:ext>
            </a:extLst>
          </p:cNvPr>
          <p:cNvSpPr/>
          <p:nvPr/>
        </p:nvSpPr>
        <p:spPr>
          <a:xfrm>
            <a:off x="1354500" y="2619609"/>
            <a:ext cx="6435000" cy="169007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Picture 2">
            <a:extLst>
              <a:ext uri="{FF2B5EF4-FFF2-40B4-BE49-F238E27FC236}">
                <a16:creationId xmlns:a16="http://schemas.microsoft.com/office/drawing/2014/main" id="{035A72EF-A6C0-457A-BAB7-53604BC7536D}"/>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857238" y="2734684"/>
            <a:ext cx="3424762" cy="340952"/>
          </a:xfrm>
          <a:prstGeom prst="rect">
            <a:avLst/>
          </a:prstGeom>
        </p:spPr>
      </p:pic>
      <p:pic>
        <p:nvPicPr>
          <p:cNvPr id="10" name="Picture 9">
            <a:extLst>
              <a:ext uri="{FF2B5EF4-FFF2-40B4-BE49-F238E27FC236}">
                <a16:creationId xmlns:a16="http://schemas.microsoft.com/office/drawing/2014/main" id="{8FB42ECA-CF23-4EC1-9835-3C5318885387}"/>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412000" y="1248848"/>
            <a:ext cx="4300952" cy="274286"/>
          </a:xfrm>
          <a:prstGeom prst="rect">
            <a:avLst/>
          </a:prstGeom>
        </p:spPr>
      </p:pic>
      <p:sp>
        <p:nvSpPr>
          <p:cNvPr id="11" name="Rectangle 10">
            <a:extLst>
              <a:ext uri="{FF2B5EF4-FFF2-40B4-BE49-F238E27FC236}">
                <a16:creationId xmlns:a16="http://schemas.microsoft.com/office/drawing/2014/main" id="{07AB1AD8-303C-475C-B1C4-A384C6CA3952}"/>
              </a:ext>
            </a:extLst>
          </p:cNvPr>
          <p:cNvSpPr/>
          <p:nvPr/>
        </p:nvSpPr>
        <p:spPr>
          <a:xfrm>
            <a:off x="1339370" y="1068848"/>
            <a:ext cx="6435000" cy="6588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271732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Extension to frequency and phase</a:t>
            </a:r>
            <a:endParaRPr lang="en-US" sz="3200" dirty="0">
              <a:solidFill>
                <a:schemeClr val="accent1"/>
              </a:solidFill>
              <a:latin typeface="+mj-lt"/>
            </a:endParaRPr>
          </a:p>
        </p:txBody>
      </p:sp>
      <p:sp>
        <p:nvSpPr>
          <p:cNvPr id="9" name="Rectangle 8">
            <a:extLst>
              <a:ext uri="{FF2B5EF4-FFF2-40B4-BE49-F238E27FC236}">
                <a16:creationId xmlns:a16="http://schemas.microsoft.com/office/drawing/2014/main" id="{958DD0F0-D4EE-4470-AB3D-637FA85D1004}"/>
              </a:ext>
            </a:extLst>
          </p:cNvPr>
          <p:cNvSpPr/>
          <p:nvPr/>
        </p:nvSpPr>
        <p:spPr>
          <a:xfrm>
            <a:off x="1354500" y="2619609"/>
            <a:ext cx="6435000" cy="169007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1" name="Picture 10">
            <a:extLst>
              <a:ext uri="{FF2B5EF4-FFF2-40B4-BE49-F238E27FC236}">
                <a16:creationId xmlns:a16="http://schemas.microsoft.com/office/drawing/2014/main" id="{78B5B304-F9E0-4077-8922-DF8CDB8BAAE2}"/>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669857" y="3149206"/>
            <a:ext cx="4017143" cy="350476"/>
          </a:xfrm>
          <a:prstGeom prst="rect">
            <a:avLst/>
          </a:prstGeom>
        </p:spPr>
      </p:pic>
      <p:pic>
        <p:nvPicPr>
          <p:cNvPr id="3" name="Picture 2">
            <a:extLst>
              <a:ext uri="{FF2B5EF4-FFF2-40B4-BE49-F238E27FC236}">
                <a16:creationId xmlns:a16="http://schemas.microsoft.com/office/drawing/2014/main" id="{6BD487D8-AAF2-41C9-B753-4D7A9EED9C1A}"/>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857238" y="2734684"/>
            <a:ext cx="3424762" cy="340952"/>
          </a:xfrm>
          <a:prstGeom prst="rect">
            <a:avLst/>
          </a:prstGeom>
        </p:spPr>
      </p:pic>
      <p:pic>
        <p:nvPicPr>
          <p:cNvPr id="15" name="Picture 14">
            <a:extLst>
              <a:ext uri="{FF2B5EF4-FFF2-40B4-BE49-F238E27FC236}">
                <a16:creationId xmlns:a16="http://schemas.microsoft.com/office/drawing/2014/main" id="{CEDF3B4E-0AF9-4BD0-B6C0-4E2F27EA42F8}"/>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412000" y="1248848"/>
            <a:ext cx="4300952" cy="274286"/>
          </a:xfrm>
          <a:prstGeom prst="rect">
            <a:avLst/>
          </a:prstGeom>
        </p:spPr>
      </p:pic>
      <p:sp>
        <p:nvSpPr>
          <p:cNvPr id="16" name="Rectangle 15">
            <a:extLst>
              <a:ext uri="{FF2B5EF4-FFF2-40B4-BE49-F238E27FC236}">
                <a16:creationId xmlns:a16="http://schemas.microsoft.com/office/drawing/2014/main" id="{C2A13A93-2D9B-474E-9D79-B635238E45AF}"/>
              </a:ext>
            </a:extLst>
          </p:cNvPr>
          <p:cNvSpPr/>
          <p:nvPr/>
        </p:nvSpPr>
        <p:spPr>
          <a:xfrm>
            <a:off x="1339370" y="1068848"/>
            <a:ext cx="6435000" cy="6588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169312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Extension to frequency and phase</a:t>
            </a:r>
            <a:endParaRPr lang="en-US" sz="3200" dirty="0">
              <a:solidFill>
                <a:schemeClr val="accent1"/>
              </a:solidFill>
              <a:latin typeface="+mj-lt"/>
            </a:endParaRPr>
          </a:p>
        </p:txBody>
      </p:sp>
      <p:sp>
        <p:nvSpPr>
          <p:cNvPr id="24" name="Rectangle 23">
            <a:extLst>
              <a:ext uri="{FF2B5EF4-FFF2-40B4-BE49-F238E27FC236}">
                <a16:creationId xmlns:a16="http://schemas.microsoft.com/office/drawing/2014/main" id="{4D578FC4-532F-4595-9971-E0412A12CAC1}"/>
              </a:ext>
            </a:extLst>
          </p:cNvPr>
          <p:cNvSpPr/>
          <p:nvPr/>
        </p:nvSpPr>
        <p:spPr>
          <a:xfrm>
            <a:off x="1354500" y="2619609"/>
            <a:ext cx="6435000" cy="169007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 name="Picture 9">
            <a:extLst>
              <a:ext uri="{FF2B5EF4-FFF2-40B4-BE49-F238E27FC236}">
                <a16:creationId xmlns:a16="http://schemas.microsoft.com/office/drawing/2014/main" id="{5D065BEB-31AA-43EF-A813-578B4340E13B}"/>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651793" y="3589682"/>
            <a:ext cx="5872381" cy="622857"/>
          </a:xfrm>
          <a:prstGeom prst="rect">
            <a:avLst/>
          </a:prstGeom>
        </p:spPr>
      </p:pic>
      <p:pic>
        <p:nvPicPr>
          <p:cNvPr id="6" name="Picture 5">
            <a:extLst>
              <a:ext uri="{FF2B5EF4-FFF2-40B4-BE49-F238E27FC236}">
                <a16:creationId xmlns:a16="http://schemas.microsoft.com/office/drawing/2014/main" id="{D403FF2F-CDFE-4C2C-9FA8-4F55BB5D0DB3}"/>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669858" y="3149206"/>
            <a:ext cx="4017143" cy="350476"/>
          </a:xfrm>
          <a:prstGeom prst="rect">
            <a:avLst/>
          </a:prstGeom>
        </p:spPr>
      </p:pic>
      <p:pic>
        <p:nvPicPr>
          <p:cNvPr id="3" name="Picture 2">
            <a:extLst>
              <a:ext uri="{FF2B5EF4-FFF2-40B4-BE49-F238E27FC236}">
                <a16:creationId xmlns:a16="http://schemas.microsoft.com/office/drawing/2014/main" id="{C7B469D0-FA64-4778-8D85-E9B12A39AFAA}"/>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857238" y="2734684"/>
            <a:ext cx="3424762" cy="340952"/>
          </a:xfrm>
          <a:prstGeom prst="rect">
            <a:avLst/>
          </a:prstGeom>
        </p:spPr>
      </p:pic>
      <p:pic>
        <p:nvPicPr>
          <p:cNvPr id="11" name="Picture 10">
            <a:extLst>
              <a:ext uri="{FF2B5EF4-FFF2-40B4-BE49-F238E27FC236}">
                <a16:creationId xmlns:a16="http://schemas.microsoft.com/office/drawing/2014/main" id="{FEB30287-F52C-4AE9-9AD9-4217870ED219}"/>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412000" y="1248848"/>
            <a:ext cx="4300952" cy="274286"/>
          </a:xfrm>
          <a:prstGeom prst="rect">
            <a:avLst/>
          </a:prstGeom>
        </p:spPr>
      </p:pic>
      <p:sp>
        <p:nvSpPr>
          <p:cNvPr id="13" name="Rectangle 12">
            <a:extLst>
              <a:ext uri="{FF2B5EF4-FFF2-40B4-BE49-F238E27FC236}">
                <a16:creationId xmlns:a16="http://schemas.microsoft.com/office/drawing/2014/main" id="{A737D782-4A98-427A-BDEB-B8A3701D5A94}"/>
              </a:ext>
            </a:extLst>
          </p:cNvPr>
          <p:cNvSpPr/>
          <p:nvPr/>
        </p:nvSpPr>
        <p:spPr>
          <a:xfrm>
            <a:off x="1339370" y="1068848"/>
            <a:ext cx="6435000" cy="6588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089450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Extension to frequency and phase</a:t>
            </a:r>
            <a:endParaRPr lang="en-US" sz="3200" dirty="0">
              <a:solidFill>
                <a:schemeClr val="accent1"/>
              </a:solidFill>
              <a:latin typeface="+mj-lt"/>
            </a:endParaRPr>
          </a:p>
        </p:txBody>
      </p:sp>
      <p:sp>
        <p:nvSpPr>
          <p:cNvPr id="7" name="Rectangle 6">
            <a:extLst>
              <a:ext uri="{FF2B5EF4-FFF2-40B4-BE49-F238E27FC236}">
                <a16:creationId xmlns:a16="http://schemas.microsoft.com/office/drawing/2014/main" id="{77FD8BCD-691B-443D-AFE3-326112969E53}"/>
              </a:ext>
            </a:extLst>
          </p:cNvPr>
          <p:cNvSpPr/>
          <p:nvPr/>
        </p:nvSpPr>
        <p:spPr>
          <a:xfrm>
            <a:off x="1354500" y="2618776"/>
            <a:ext cx="6435000" cy="119507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Picture 7">
            <a:extLst>
              <a:ext uri="{FF2B5EF4-FFF2-40B4-BE49-F238E27FC236}">
                <a16:creationId xmlns:a16="http://schemas.microsoft.com/office/drawing/2014/main" id="{72C6AD0C-8F06-4FCF-85C9-3E73FA972976}"/>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412000" y="1248848"/>
            <a:ext cx="4300952" cy="274286"/>
          </a:xfrm>
          <a:prstGeom prst="rect">
            <a:avLst/>
          </a:prstGeom>
        </p:spPr>
      </p:pic>
      <p:sp>
        <p:nvSpPr>
          <p:cNvPr id="9" name="Rectangle 8">
            <a:extLst>
              <a:ext uri="{FF2B5EF4-FFF2-40B4-BE49-F238E27FC236}">
                <a16:creationId xmlns:a16="http://schemas.microsoft.com/office/drawing/2014/main" id="{002D1C3D-A015-437D-A569-C89526A2C3CB}"/>
              </a:ext>
            </a:extLst>
          </p:cNvPr>
          <p:cNvSpPr/>
          <p:nvPr/>
        </p:nvSpPr>
        <p:spPr>
          <a:xfrm>
            <a:off x="1339370" y="1068848"/>
            <a:ext cx="6435000" cy="6588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1" name="Picture 10">
            <a:extLst>
              <a:ext uri="{FF2B5EF4-FFF2-40B4-BE49-F238E27FC236}">
                <a16:creationId xmlns:a16="http://schemas.microsoft.com/office/drawing/2014/main" id="{F49AF27A-6EF9-430B-8452-2B4831855FD8}"/>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822000" y="2721229"/>
            <a:ext cx="1560000" cy="312381"/>
          </a:xfrm>
          <a:prstGeom prst="rect">
            <a:avLst/>
          </a:prstGeom>
        </p:spPr>
      </p:pic>
    </p:spTree>
    <p:extLst>
      <p:ext uri="{BB962C8B-B14F-4D97-AF65-F5344CB8AC3E}">
        <p14:creationId xmlns:p14="http://schemas.microsoft.com/office/powerpoint/2010/main" val="1637278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Extension to frequency and phase</a:t>
            </a:r>
            <a:endParaRPr lang="en-US" sz="3200" dirty="0">
              <a:solidFill>
                <a:schemeClr val="accent1"/>
              </a:solidFill>
              <a:latin typeface="+mj-lt"/>
            </a:endParaRPr>
          </a:p>
        </p:txBody>
      </p:sp>
      <p:sp>
        <p:nvSpPr>
          <p:cNvPr id="16" name="Rectangle 15">
            <a:extLst>
              <a:ext uri="{FF2B5EF4-FFF2-40B4-BE49-F238E27FC236}">
                <a16:creationId xmlns:a16="http://schemas.microsoft.com/office/drawing/2014/main" id="{8752F089-1758-465E-A875-295D2DA1591E}"/>
              </a:ext>
            </a:extLst>
          </p:cNvPr>
          <p:cNvSpPr/>
          <p:nvPr/>
        </p:nvSpPr>
        <p:spPr>
          <a:xfrm>
            <a:off x="1354500" y="2618776"/>
            <a:ext cx="6435000" cy="119507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7" name="Picture 16">
            <a:extLst>
              <a:ext uri="{FF2B5EF4-FFF2-40B4-BE49-F238E27FC236}">
                <a16:creationId xmlns:a16="http://schemas.microsoft.com/office/drawing/2014/main" id="{A7B5597E-3B33-4032-A262-194C3C7D1E4E}"/>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412000" y="1248848"/>
            <a:ext cx="4300952" cy="274286"/>
          </a:xfrm>
          <a:prstGeom prst="rect">
            <a:avLst/>
          </a:prstGeom>
        </p:spPr>
      </p:pic>
      <p:sp>
        <p:nvSpPr>
          <p:cNvPr id="18" name="Rectangle 17">
            <a:extLst>
              <a:ext uri="{FF2B5EF4-FFF2-40B4-BE49-F238E27FC236}">
                <a16:creationId xmlns:a16="http://schemas.microsoft.com/office/drawing/2014/main" id="{377125D6-DA6E-42AB-ADE0-C235E1E0D0EE}"/>
              </a:ext>
            </a:extLst>
          </p:cNvPr>
          <p:cNvSpPr/>
          <p:nvPr/>
        </p:nvSpPr>
        <p:spPr>
          <a:xfrm>
            <a:off x="1339370" y="1068848"/>
            <a:ext cx="6435000" cy="6588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6" name="Picture 25">
            <a:extLst>
              <a:ext uri="{FF2B5EF4-FFF2-40B4-BE49-F238E27FC236}">
                <a16:creationId xmlns:a16="http://schemas.microsoft.com/office/drawing/2014/main" id="{4B04E249-59F5-480B-8288-8A948E262CEF}"/>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991286" y="3408848"/>
            <a:ext cx="1165714" cy="184762"/>
          </a:xfrm>
          <a:prstGeom prst="rect">
            <a:avLst/>
          </a:prstGeom>
        </p:spPr>
      </p:pic>
      <p:pic>
        <p:nvPicPr>
          <p:cNvPr id="27" name="Picture 26">
            <a:extLst>
              <a:ext uri="{FF2B5EF4-FFF2-40B4-BE49-F238E27FC236}">
                <a16:creationId xmlns:a16="http://schemas.microsoft.com/office/drawing/2014/main" id="{3D61CF59-9460-4CEA-8750-DB018ED023CB}"/>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22000" y="2721229"/>
            <a:ext cx="1560000" cy="312381"/>
          </a:xfrm>
          <a:prstGeom prst="rect">
            <a:avLst/>
          </a:prstGeom>
        </p:spPr>
      </p:pic>
    </p:spTree>
    <p:extLst>
      <p:ext uri="{BB962C8B-B14F-4D97-AF65-F5344CB8AC3E}">
        <p14:creationId xmlns:p14="http://schemas.microsoft.com/office/powerpoint/2010/main" val="2329141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Extension to frequency and phase</a:t>
            </a:r>
            <a:endParaRPr lang="en-US" sz="3200" dirty="0">
              <a:solidFill>
                <a:schemeClr val="accent1"/>
              </a:solidFill>
              <a:latin typeface="+mj-lt"/>
            </a:endParaRPr>
          </a:p>
        </p:txBody>
      </p:sp>
      <p:sp>
        <p:nvSpPr>
          <p:cNvPr id="24" name="Rectangle 23">
            <a:extLst>
              <a:ext uri="{FF2B5EF4-FFF2-40B4-BE49-F238E27FC236}">
                <a16:creationId xmlns:a16="http://schemas.microsoft.com/office/drawing/2014/main" id="{4D578FC4-532F-4595-9971-E0412A12CAC1}"/>
              </a:ext>
            </a:extLst>
          </p:cNvPr>
          <p:cNvSpPr/>
          <p:nvPr/>
        </p:nvSpPr>
        <p:spPr>
          <a:xfrm>
            <a:off x="1354500" y="2618776"/>
            <a:ext cx="6435000" cy="119507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Picture 2">
            <a:extLst>
              <a:ext uri="{FF2B5EF4-FFF2-40B4-BE49-F238E27FC236}">
                <a16:creationId xmlns:a16="http://schemas.microsoft.com/office/drawing/2014/main" id="{E0D76923-42F6-49B5-8A87-20B3E54114D7}"/>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412000" y="1248848"/>
            <a:ext cx="4300952" cy="274286"/>
          </a:xfrm>
          <a:prstGeom prst="rect">
            <a:avLst/>
          </a:prstGeom>
        </p:spPr>
      </p:pic>
      <p:sp>
        <p:nvSpPr>
          <p:cNvPr id="12" name="Rectangle 11">
            <a:extLst>
              <a:ext uri="{FF2B5EF4-FFF2-40B4-BE49-F238E27FC236}">
                <a16:creationId xmlns:a16="http://schemas.microsoft.com/office/drawing/2014/main" id="{BEE284CE-0696-4654-8411-E56D47D858EB}"/>
              </a:ext>
            </a:extLst>
          </p:cNvPr>
          <p:cNvSpPr/>
          <p:nvPr/>
        </p:nvSpPr>
        <p:spPr>
          <a:xfrm>
            <a:off x="1339370" y="1068848"/>
            <a:ext cx="6435000" cy="6588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Picture 7">
            <a:extLst>
              <a:ext uri="{FF2B5EF4-FFF2-40B4-BE49-F238E27FC236}">
                <a16:creationId xmlns:a16="http://schemas.microsoft.com/office/drawing/2014/main" id="{5997250C-F7F4-465C-9F85-5C375243AAC2}"/>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991286" y="3408848"/>
            <a:ext cx="1165714" cy="184762"/>
          </a:xfrm>
          <a:prstGeom prst="rect">
            <a:avLst/>
          </a:prstGeom>
        </p:spPr>
      </p:pic>
      <p:pic>
        <p:nvPicPr>
          <p:cNvPr id="19" name="Picture 18">
            <a:extLst>
              <a:ext uri="{FF2B5EF4-FFF2-40B4-BE49-F238E27FC236}">
                <a16:creationId xmlns:a16="http://schemas.microsoft.com/office/drawing/2014/main" id="{0B74580D-4FDA-4CC4-8C2A-0E3177531326}"/>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822000" y="2721229"/>
            <a:ext cx="1560000" cy="312381"/>
          </a:xfrm>
          <a:prstGeom prst="rect">
            <a:avLst/>
          </a:prstGeom>
        </p:spPr>
      </p:pic>
      <p:grpSp>
        <p:nvGrpSpPr>
          <p:cNvPr id="23" name="Group 22">
            <a:extLst>
              <a:ext uri="{FF2B5EF4-FFF2-40B4-BE49-F238E27FC236}">
                <a16:creationId xmlns:a16="http://schemas.microsoft.com/office/drawing/2014/main" id="{E4FE0A9E-0B39-4158-8760-0BDC3AF1DBE2}"/>
              </a:ext>
            </a:extLst>
          </p:cNvPr>
          <p:cNvGrpSpPr/>
          <p:nvPr/>
        </p:nvGrpSpPr>
        <p:grpSpPr>
          <a:xfrm>
            <a:off x="1377000" y="4623847"/>
            <a:ext cx="6435000" cy="1710835"/>
            <a:chOff x="1377000" y="4733165"/>
            <a:chExt cx="6435000" cy="1710835"/>
          </a:xfrm>
        </p:grpSpPr>
        <p:pic>
          <p:nvPicPr>
            <p:cNvPr id="25" name="Picture 24">
              <a:extLst>
                <a:ext uri="{FF2B5EF4-FFF2-40B4-BE49-F238E27FC236}">
                  <a16:creationId xmlns:a16="http://schemas.microsoft.com/office/drawing/2014/main" id="{ED18CBD4-9AB8-4E8B-A383-100FD723D7DD}"/>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664381" y="5237928"/>
              <a:ext cx="1815238" cy="215238"/>
            </a:xfrm>
            <a:prstGeom prst="rect">
              <a:avLst/>
            </a:prstGeom>
          </p:spPr>
        </p:pic>
        <p:sp>
          <p:nvSpPr>
            <p:cNvPr id="27" name="Rectangle 26">
              <a:extLst>
                <a:ext uri="{FF2B5EF4-FFF2-40B4-BE49-F238E27FC236}">
                  <a16:creationId xmlns:a16="http://schemas.microsoft.com/office/drawing/2014/main" id="{9BFECA88-7753-463C-85F7-97B11736D875}"/>
                </a:ext>
              </a:extLst>
            </p:cNvPr>
            <p:cNvSpPr/>
            <p:nvPr/>
          </p:nvSpPr>
          <p:spPr>
            <a:xfrm>
              <a:off x="1377000" y="4733165"/>
              <a:ext cx="6435000" cy="17108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 name="Rectangle 27">
              <a:extLst>
                <a:ext uri="{FF2B5EF4-FFF2-40B4-BE49-F238E27FC236}">
                  <a16:creationId xmlns:a16="http://schemas.microsoft.com/office/drawing/2014/main" id="{61A09879-3766-4BFB-A2F7-A2472765C5D3}"/>
                </a:ext>
              </a:extLst>
            </p:cNvPr>
            <p:cNvSpPr/>
            <p:nvPr/>
          </p:nvSpPr>
          <p:spPr>
            <a:xfrm>
              <a:off x="2097000" y="4773725"/>
              <a:ext cx="4942706" cy="769441"/>
            </a:xfrm>
            <a:prstGeom prst="rect">
              <a:avLst/>
            </a:prstGeom>
          </p:spPr>
          <p:txBody>
            <a:bodyPr wrap="square">
              <a:spAutoFit/>
            </a:bodyPr>
            <a:lstStyle/>
            <a:p>
              <a:pPr algn="ctr"/>
              <a:r>
                <a:rPr lang="en-US" sz="2200" dirty="0">
                  <a:solidFill>
                    <a:schemeClr val="tx2"/>
                  </a:solidFill>
                  <a:latin typeface="+mj-lt"/>
                </a:rPr>
                <a:t>Simple cell output response</a:t>
              </a:r>
              <a:endParaRPr lang="en-US" sz="2200" b="1" dirty="0">
                <a:solidFill>
                  <a:schemeClr val="tx2"/>
                </a:solidFill>
              </a:endParaRPr>
            </a:p>
            <a:p>
              <a:pPr algn="ctr"/>
              <a:r>
                <a:rPr lang="en-US" sz="2200" b="1" dirty="0">
                  <a:solidFill>
                    <a:schemeClr val="tx2"/>
                  </a:solidFill>
                  <a:latin typeface="+mj-lt"/>
                </a:rPr>
                <a:t>		</a:t>
              </a:r>
            </a:p>
          </p:txBody>
        </p:sp>
      </p:grpSp>
    </p:spTree>
    <p:extLst>
      <p:ext uri="{BB962C8B-B14F-4D97-AF65-F5344CB8AC3E}">
        <p14:creationId xmlns:p14="http://schemas.microsoft.com/office/powerpoint/2010/main" val="2212295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Extension to frequency and phase</a:t>
            </a:r>
            <a:endParaRPr lang="en-US" sz="3200" dirty="0">
              <a:solidFill>
                <a:schemeClr val="accent1"/>
              </a:solidFill>
              <a:latin typeface="+mj-lt"/>
            </a:endParaRPr>
          </a:p>
        </p:txBody>
      </p:sp>
      <p:sp>
        <p:nvSpPr>
          <p:cNvPr id="24" name="Rectangle 23">
            <a:extLst>
              <a:ext uri="{FF2B5EF4-FFF2-40B4-BE49-F238E27FC236}">
                <a16:creationId xmlns:a16="http://schemas.microsoft.com/office/drawing/2014/main" id="{4D578FC4-532F-4595-9971-E0412A12CAC1}"/>
              </a:ext>
            </a:extLst>
          </p:cNvPr>
          <p:cNvSpPr/>
          <p:nvPr/>
        </p:nvSpPr>
        <p:spPr>
          <a:xfrm>
            <a:off x="1354500" y="2618776"/>
            <a:ext cx="6435000" cy="119507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Picture 2">
            <a:extLst>
              <a:ext uri="{FF2B5EF4-FFF2-40B4-BE49-F238E27FC236}">
                <a16:creationId xmlns:a16="http://schemas.microsoft.com/office/drawing/2014/main" id="{E0D76923-42F6-49B5-8A87-20B3E54114D7}"/>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412000" y="1248848"/>
            <a:ext cx="4300952" cy="274286"/>
          </a:xfrm>
          <a:prstGeom prst="rect">
            <a:avLst/>
          </a:prstGeom>
        </p:spPr>
      </p:pic>
      <p:sp>
        <p:nvSpPr>
          <p:cNvPr id="12" name="Rectangle 11">
            <a:extLst>
              <a:ext uri="{FF2B5EF4-FFF2-40B4-BE49-F238E27FC236}">
                <a16:creationId xmlns:a16="http://schemas.microsoft.com/office/drawing/2014/main" id="{BEE284CE-0696-4654-8411-E56D47D858EB}"/>
              </a:ext>
            </a:extLst>
          </p:cNvPr>
          <p:cNvSpPr/>
          <p:nvPr/>
        </p:nvSpPr>
        <p:spPr>
          <a:xfrm>
            <a:off x="1339370" y="1068848"/>
            <a:ext cx="6435000" cy="6588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1" name="Group 10">
            <a:extLst>
              <a:ext uri="{FF2B5EF4-FFF2-40B4-BE49-F238E27FC236}">
                <a16:creationId xmlns:a16="http://schemas.microsoft.com/office/drawing/2014/main" id="{0376EEDE-7D49-4842-9086-3B7914B22D6B}"/>
              </a:ext>
            </a:extLst>
          </p:cNvPr>
          <p:cNvGrpSpPr/>
          <p:nvPr/>
        </p:nvGrpSpPr>
        <p:grpSpPr>
          <a:xfrm>
            <a:off x="1377000" y="4623847"/>
            <a:ext cx="6435000" cy="1710835"/>
            <a:chOff x="1377000" y="4733165"/>
            <a:chExt cx="6435000" cy="1710835"/>
          </a:xfrm>
        </p:grpSpPr>
        <p:pic>
          <p:nvPicPr>
            <p:cNvPr id="22" name="Picture 21">
              <a:extLst>
                <a:ext uri="{FF2B5EF4-FFF2-40B4-BE49-F238E27FC236}">
                  <a16:creationId xmlns:a16="http://schemas.microsoft.com/office/drawing/2014/main" id="{B533C632-8364-4821-9A28-0E1F260EC5E1}"/>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664381" y="5237928"/>
              <a:ext cx="1815238" cy="215238"/>
            </a:xfrm>
            <a:prstGeom prst="rect">
              <a:avLst/>
            </a:prstGeom>
          </p:spPr>
        </p:pic>
        <p:pic>
          <p:nvPicPr>
            <p:cNvPr id="6" name="Picture 5">
              <a:extLst>
                <a:ext uri="{FF2B5EF4-FFF2-40B4-BE49-F238E27FC236}">
                  <a16:creationId xmlns:a16="http://schemas.microsoft.com/office/drawing/2014/main" id="{7D367C06-6D8D-4794-955C-5D740C04AEC1}"/>
                </a:ext>
              </a:extLst>
            </p:cNvPr>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2097000" y="5581381"/>
              <a:ext cx="4994286" cy="727619"/>
            </a:xfrm>
            <a:prstGeom prst="rect">
              <a:avLst/>
            </a:prstGeom>
          </p:spPr>
        </p:pic>
        <p:sp>
          <p:nvSpPr>
            <p:cNvPr id="20" name="Rectangle 19">
              <a:extLst>
                <a:ext uri="{FF2B5EF4-FFF2-40B4-BE49-F238E27FC236}">
                  <a16:creationId xmlns:a16="http://schemas.microsoft.com/office/drawing/2014/main" id="{2A279451-3903-435E-8854-708C3F95FBB0}"/>
                </a:ext>
              </a:extLst>
            </p:cNvPr>
            <p:cNvSpPr/>
            <p:nvPr/>
          </p:nvSpPr>
          <p:spPr>
            <a:xfrm>
              <a:off x="1377000" y="4733165"/>
              <a:ext cx="6435000" cy="17108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1" name="Rectangle 20">
              <a:extLst>
                <a:ext uri="{FF2B5EF4-FFF2-40B4-BE49-F238E27FC236}">
                  <a16:creationId xmlns:a16="http://schemas.microsoft.com/office/drawing/2014/main" id="{274A6158-E656-4EDE-8B5B-126324DE4CF1}"/>
                </a:ext>
              </a:extLst>
            </p:cNvPr>
            <p:cNvSpPr/>
            <p:nvPr/>
          </p:nvSpPr>
          <p:spPr>
            <a:xfrm>
              <a:off x="2097000" y="4773725"/>
              <a:ext cx="4942706" cy="769441"/>
            </a:xfrm>
            <a:prstGeom prst="rect">
              <a:avLst/>
            </a:prstGeom>
          </p:spPr>
          <p:txBody>
            <a:bodyPr wrap="square">
              <a:spAutoFit/>
            </a:bodyPr>
            <a:lstStyle/>
            <a:p>
              <a:pPr algn="ctr"/>
              <a:r>
                <a:rPr lang="en-US" sz="2200" dirty="0">
                  <a:solidFill>
                    <a:schemeClr val="tx2"/>
                  </a:solidFill>
                  <a:latin typeface="+mj-lt"/>
                </a:rPr>
                <a:t>Simple cell output response</a:t>
              </a:r>
              <a:endParaRPr lang="en-US" sz="2200" b="1" dirty="0">
                <a:solidFill>
                  <a:schemeClr val="tx2"/>
                </a:solidFill>
              </a:endParaRPr>
            </a:p>
            <a:p>
              <a:pPr algn="ctr"/>
              <a:r>
                <a:rPr lang="en-US" sz="2200" b="1" dirty="0">
                  <a:solidFill>
                    <a:schemeClr val="tx2"/>
                  </a:solidFill>
                  <a:latin typeface="+mj-lt"/>
                </a:rPr>
                <a:t>		</a:t>
              </a:r>
            </a:p>
          </p:txBody>
        </p:sp>
      </p:grpSp>
      <p:pic>
        <p:nvPicPr>
          <p:cNvPr id="8" name="Picture 7">
            <a:extLst>
              <a:ext uri="{FF2B5EF4-FFF2-40B4-BE49-F238E27FC236}">
                <a16:creationId xmlns:a16="http://schemas.microsoft.com/office/drawing/2014/main" id="{5997250C-F7F4-465C-9F85-5C375243AAC2}"/>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991286" y="3408848"/>
            <a:ext cx="1165714" cy="184762"/>
          </a:xfrm>
          <a:prstGeom prst="rect">
            <a:avLst/>
          </a:prstGeom>
        </p:spPr>
      </p:pic>
      <p:pic>
        <p:nvPicPr>
          <p:cNvPr id="10" name="Picture 9">
            <a:extLst>
              <a:ext uri="{FF2B5EF4-FFF2-40B4-BE49-F238E27FC236}">
                <a16:creationId xmlns:a16="http://schemas.microsoft.com/office/drawing/2014/main" id="{AD7E19B5-A147-470A-9184-4FB89A2C249A}"/>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822000" y="2721229"/>
            <a:ext cx="1560000" cy="312381"/>
          </a:xfrm>
          <a:prstGeom prst="rect">
            <a:avLst/>
          </a:prstGeom>
        </p:spPr>
      </p:pic>
    </p:spTree>
    <p:extLst>
      <p:ext uri="{BB962C8B-B14F-4D97-AF65-F5344CB8AC3E}">
        <p14:creationId xmlns:p14="http://schemas.microsoft.com/office/powerpoint/2010/main" val="3726642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Extension to frequency and phase</a:t>
            </a:r>
            <a:endParaRPr lang="en-US" sz="3200" dirty="0">
              <a:solidFill>
                <a:schemeClr val="accent1"/>
              </a:solidFill>
              <a:latin typeface="+mj-lt"/>
            </a:endParaRPr>
          </a:p>
        </p:txBody>
      </p:sp>
      <p:pic>
        <p:nvPicPr>
          <p:cNvPr id="25" name="Picture 24">
            <a:extLst>
              <a:ext uri="{FF2B5EF4-FFF2-40B4-BE49-F238E27FC236}">
                <a16:creationId xmlns:a16="http://schemas.microsoft.com/office/drawing/2014/main" id="{4B80DA61-FD6D-4D05-BABE-8E61B91C6359}"/>
              </a:ext>
            </a:extLst>
          </p:cNvPr>
          <p:cNvPicPr>
            <a:picLocks noChangeAspect="1"/>
          </p:cNvPicPr>
          <p:nvPr/>
        </p:nvPicPr>
        <p:blipFill>
          <a:blip r:embed="rId4"/>
          <a:stretch>
            <a:fillRect/>
          </a:stretch>
        </p:blipFill>
        <p:spPr>
          <a:xfrm>
            <a:off x="3122785" y="1442957"/>
            <a:ext cx="2886075" cy="2371725"/>
          </a:xfrm>
          <a:prstGeom prst="rect">
            <a:avLst/>
          </a:prstGeom>
        </p:spPr>
      </p:pic>
      <p:pic>
        <p:nvPicPr>
          <p:cNvPr id="5" name="Picture 4">
            <a:extLst>
              <a:ext uri="{FF2B5EF4-FFF2-40B4-BE49-F238E27FC236}">
                <a16:creationId xmlns:a16="http://schemas.microsoft.com/office/drawing/2014/main" id="{2FC92025-2005-430E-8767-B437AE6BE52D}"/>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497238" y="4634815"/>
            <a:ext cx="4144762" cy="264762"/>
          </a:xfrm>
          <a:prstGeom prst="rect">
            <a:avLst/>
          </a:prstGeom>
        </p:spPr>
      </p:pic>
      <p:sp>
        <p:nvSpPr>
          <p:cNvPr id="10" name="Rectangle 9">
            <a:extLst>
              <a:ext uri="{FF2B5EF4-FFF2-40B4-BE49-F238E27FC236}">
                <a16:creationId xmlns:a16="http://schemas.microsoft.com/office/drawing/2014/main" id="{A43C2E13-3347-489E-B190-CDAB0443E1FF}"/>
              </a:ext>
            </a:extLst>
          </p:cNvPr>
          <p:cNvSpPr/>
          <p:nvPr/>
        </p:nvSpPr>
        <p:spPr>
          <a:xfrm>
            <a:off x="1377000" y="4039682"/>
            <a:ext cx="6435000" cy="11620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Rectangle 10">
            <a:extLst>
              <a:ext uri="{FF2B5EF4-FFF2-40B4-BE49-F238E27FC236}">
                <a16:creationId xmlns:a16="http://schemas.microsoft.com/office/drawing/2014/main" id="{702C0325-940D-4B06-88FE-71BAE8ED3B86}"/>
              </a:ext>
            </a:extLst>
          </p:cNvPr>
          <p:cNvSpPr/>
          <p:nvPr/>
        </p:nvSpPr>
        <p:spPr>
          <a:xfrm>
            <a:off x="2072547" y="4073802"/>
            <a:ext cx="4942706" cy="769441"/>
          </a:xfrm>
          <a:prstGeom prst="rect">
            <a:avLst/>
          </a:prstGeom>
        </p:spPr>
        <p:txBody>
          <a:bodyPr wrap="square">
            <a:spAutoFit/>
          </a:bodyPr>
          <a:lstStyle/>
          <a:p>
            <a:pPr algn="ctr"/>
            <a:r>
              <a:rPr lang="en-US" sz="2200" dirty="0">
                <a:solidFill>
                  <a:schemeClr val="tx2"/>
                </a:solidFill>
                <a:latin typeface="+mj-lt"/>
              </a:rPr>
              <a:t>One form</a:t>
            </a:r>
            <a:endParaRPr lang="en-US" sz="2200" b="1" dirty="0">
              <a:solidFill>
                <a:schemeClr val="tx2"/>
              </a:solidFill>
            </a:endParaRPr>
          </a:p>
          <a:p>
            <a:pPr algn="ctr"/>
            <a:r>
              <a:rPr lang="en-US" sz="2200" b="1" dirty="0">
                <a:solidFill>
                  <a:schemeClr val="tx2"/>
                </a:solidFill>
                <a:latin typeface="+mj-lt"/>
              </a:rPr>
              <a:t>		</a:t>
            </a:r>
          </a:p>
        </p:txBody>
      </p:sp>
    </p:spTree>
    <p:extLst>
      <p:ext uri="{BB962C8B-B14F-4D97-AF65-F5344CB8AC3E}">
        <p14:creationId xmlns:p14="http://schemas.microsoft.com/office/powerpoint/2010/main" val="1107561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Extension to frequency and phase</a:t>
            </a:r>
            <a:endParaRPr lang="en-US" sz="3200" dirty="0">
              <a:solidFill>
                <a:schemeClr val="accent1"/>
              </a:solidFill>
              <a:latin typeface="+mj-lt"/>
            </a:endParaRPr>
          </a:p>
        </p:txBody>
      </p:sp>
      <p:sp>
        <p:nvSpPr>
          <p:cNvPr id="15" name="Rectangle 14">
            <a:extLst>
              <a:ext uri="{FF2B5EF4-FFF2-40B4-BE49-F238E27FC236}">
                <a16:creationId xmlns:a16="http://schemas.microsoft.com/office/drawing/2014/main" id="{6D7C5950-4FF8-499C-A5A7-B54AC4ACA046}"/>
              </a:ext>
            </a:extLst>
          </p:cNvPr>
          <p:cNvSpPr/>
          <p:nvPr/>
        </p:nvSpPr>
        <p:spPr>
          <a:xfrm>
            <a:off x="1326400" y="1154788"/>
            <a:ext cx="6435000" cy="30198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Rectangle 17">
            <a:extLst>
              <a:ext uri="{FF2B5EF4-FFF2-40B4-BE49-F238E27FC236}">
                <a16:creationId xmlns:a16="http://schemas.microsoft.com/office/drawing/2014/main" id="{E1555102-F7B3-4AAC-97AD-44CAF208218E}"/>
              </a:ext>
            </a:extLst>
          </p:cNvPr>
          <p:cNvSpPr/>
          <p:nvPr/>
        </p:nvSpPr>
        <p:spPr>
          <a:xfrm>
            <a:off x="2135500" y="1185241"/>
            <a:ext cx="4942706" cy="769441"/>
          </a:xfrm>
          <a:prstGeom prst="rect">
            <a:avLst/>
          </a:prstGeom>
        </p:spPr>
        <p:txBody>
          <a:bodyPr wrap="square">
            <a:spAutoFit/>
          </a:bodyPr>
          <a:lstStyle/>
          <a:p>
            <a:pPr algn="ctr"/>
            <a:r>
              <a:rPr lang="en-US" sz="2200" dirty="0">
                <a:solidFill>
                  <a:schemeClr val="tx2"/>
                </a:solidFill>
                <a:latin typeface="+mj-lt"/>
              </a:rPr>
              <a:t>Horizontal tangent space</a:t>
            </a:r>
            <a:endParaRPr lang="en-US" sz="2200" b="1" dirty="0">
              <a:solidFill>
                <a:schemeClr val="tx2"/>
              </a:solidFill>
            </a:endParaRPr>
          </a:p>
          <a:p>
            <a:pPr algn="ctr"/>
            <a:r>
              <a:rPr lang="en-US" sz="2200" b="1" dirty="0">
                <a:solidFill>
                  <a:schemeClr val="tx2"/>
                </a:solidFill>
                <a:latin typeface="+mj-lt"/>
              </a:rPr>
              <a:t>		</a:t>
            </a:r>
          </a:p>
        </p:txBody>
      </p:sp>
      <p:pic>
        <p:nvPicPr>
          <p:cNvPr id="3" name="Picture 2">
            <a:extLst>
              <a:ext uri="{FF2B5EF4-FFF2-40B4-BE49-F238E27FC236}">
                <a16:creationId xmlns:a16="http://schemas.microsoft.com/office/drawing/2014/main" id="{45DC23B8-C0D8-46D8-82E7-F5410339B4A0}"/>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287233" y="2335755"/>
            <a:ext cx="2755047" cy="263619"/>
          </a:xfrm>
          <a:prstGeom prst="rect">
            <a:avLst/>
          </a:prstGeom>
        </p:spPr>
      </p:pic>
      <p:pic>
        <p:nvPicPr>
          <p:cNvPr id="6" name="Picture 5">
            <a:extLst>
              <a:ext uri="{FF2B5EF4-FFF2-40B4-BE49-F238E27FC236}">
                <a16:creationId xmlns:a16="http://schemas.microsoft.com/office/drawing/2014/main" id="{CFBA26ED-0247-4FC0-B8A2-36AE8614F1C8}"/>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287232" y="2738609"/>
            <a:ext cx="881302" cy="222209"/>
          </a:xfrm>
          <a:prstGeom prst="rect">
            <a:avLst/>
          </a:prstGeom>
        </p:spPr>
      </p:pic>
      <p:pic>
        <p:nvPicPr>
          <p:cNvPr id="7" name="Picture 6">
            <a:extLst>
              <a:ext uri="{FF2B5EF4-FFF2-40B4-BE49-F238E27FC236}">
                <a16:creationId xmlns:a16="http://schemas.microsoft.com/office/drawing/2014/main" id="{B90A305C-B495-4713-B226-ADED3A0A7ADD}"/>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01953" y="3147339"/>
            <a:ext cx="3744762" cy="266667"/>
          </a:xfrm>
          <a:prstGeom prst="rect">
            <a:avLst/>
          </a:prstGeom>
        </p:spPr>
      </p:pic>
      <p:pic>
        <p:nvPicPr>
          <p:cNvPr id="12" name="Picture 11">
            <a:extLst>
              <a:ext uri="{FF2B5EF4-FFF2-40B4-BE49-F238E27FC236}">
                <a16:creationId xmlns:a16="http://schemas.microsoft.com/office/drawing/2014/main" id="{F0F3A36E-CA7D-43F4-9C7A-ABC8BDE30F48}"/>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301953" y="3590958"/>
            <a:ext cx="912736" cy="223724"/>
          </a:xfrm>
          <a:prstGeom prst="rect">
            <a:avLst/>
          </a:prstGeom>
        </p:spPr>
      </p:pic>
      <p:pic>
        <p:nvPicPr>
          <p:cNvPr id="5" name="Picture 4">
            <a:extLst>
              <a:ext uri="{FF2B5EF4-FFF2-40B4-BE49-F238E27FC236}">
                <a16:creationId xmlns:a16="http://schemas.microsoft.com/office/drawing/2014/main" id="{ED4A097F-4591-4888-B993-C93760F7ECD3}"/>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817000" y="1674999"/>
            <a:ext cx="3480000" cy="264762"/>
          </a:xfrm>
          <a:prstGeom prst="rect">
            <a:avLst/>
          </a:prstGeom>
        </p:spPr>
      </p:pic>
    </p:spTree>
    <p:extLst>
      <p:ext uri="{BB962C8B-B14F-4D97-AF65-F5344CB8AC3E}">
        <p14:creationId xmlns:p14="http://schemas.microsoft.com/office/powerpoint/2010/main" val="3847760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Extension to frequency and phase</a:t>
            </a:r>
            <a:endParaRPr lang="en-US" sz="3200" dirty="0">
              <a:solidFill>
                <a:schemeClr val="accent1"/>
              </a:solidFill>
              <a:latin typeface="+mj-lt"/>
            </a:endParaRPr>
          </a:p>
        </p:txBody>
      </p:sp>
      <p:sp>
        <p:nvSpPr>
          <p:cNvPr id="15" name="Rectangle 14">
            <a:extLst>
              <a:ext uri="{FF2B5EF4-FFF2-40B4-BE49-F238E27FC236}">
                <a16:creationId xmlns:a16="http://schemas.microsoft.com/office/drawing/2014/main" id="{6D7C5950-4FF8-499C-A5A7-B54AC4ACA046}"/>
              </a:ext>
            </a:extLst>
          </p:cNvPr>
          <p:cNvSpPr/>
          <p:nvPr/>
        </p:nvSpPr>
        <p:spPr>
          <a:xfrm>
            <a:off x="1326400" y="1154788"/>
            <a:ext cx="6435000" cy="30198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Rectangle 17">
            <a:extLst>
              <a:ext uri="{FF2B5EF4-FFF2-40B4-BE49-F238E27FC236}">
                <a16:creationId xmlns:a16="http://schemas.microsoft.com/office/drawing/2014/main" id="{E1555102-F7B3-4AAC-97AD-44CAF208218E}"/>
              </a:ext>
            </a:extLst>
          </p:cNvPr>
          <p:cNvSpPr/>
          <p:nvPr/>
        </p:nvSpPr>
        <p:spPr>
          <a:xfrm>
            <a:off x="2135500" y="1185241"/>
            <a:ext cx="4942706" cy="769441"/>
          </a:xfrm>
          <a:prstGeom prst="rect">
            <a:avLst/>
          </a:prstGeom>
        </p:spPr>
        <p:txBody>
          <a:bodyPr wrap="square">
            <a:spAutoFit/>
          </a:bodyPr>
          <a:lstStyle/>
          <a:p>
            <a:pPr algn="ctr"/>
            <a:r>
              <a:rPr lang="en-US" sz="2200" dirty="0">
                <a:solidFill>
                  <a:schemeClr val="tx2"/>
                </a:solidFill>
                <a:latin typeface="+mj-lt"/>
              </a:rPr>
              <a:t>Horizontal tangent space</a:t>
            </a:r>
            <a:endParaRPr lang="en-US" sz="2200" b="1" dirty="0">
              <a:solidFill>
                <a:schemeClr val="tx2"/>
              </a:solidFill>
            </a:endParaRPr>
          </a:p>
          <a:p>
            <a:pPr algn="ctr"/>
            <a:r>
              <a:rPr lang="en-US" sz="2200" b="1" dirty="0">
                <a:solidFill>
                  <a:schemeClr val="tx2"/>
                </a:solidFill>
                <a:latin typeface="+mj-lt"/>
              </a:rPr>
              <a:t>		</a:t>
            </a:r>
          </a:p>
        </p:txBody>
      </p:sp>
      <p:pic>
        <p:nvPicPr>
          <p:cNvPr id="3" name="Picture 2">
            <a:extLst>
              <a:ext uri="{FF2B5EF4-FFF2-40B4-BE49-F238E27FC236}">
                <a16:creationId xmlns:a16="http://schemas.microsoft.com/office/drawing/2014/main" id="{45DC23B8-C0D8-46D8-82E7-F5410339B4A0}"/>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3287233" y="2335755"/>
            <a:ext cx="2755047" cy="263619"/>
          </a:xfrm>
          <a:prstGeom prst="rect">
            <a:avLst/>
          </a:prstGeom>
        </p:spPr>
      </p:pic>
      <p:pic>
        <p:nvPicPr>
          <p:cNvPr id="6" name="Picture 5">
            <a:extLst>
              <a:ext uri="{FF2B5EF4-FFF2-40B4-BE49-F238E27FC236}">
                <a16:creationId xmlns:a16="http://schemas.microsoft.com/office/drawing/2014/main" id="{CFBA26ED-0247-4FC0-B8A2-36AE8614F1C8}"/>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3287232" y="2738609"/>
            <a:ext cx="881302" cy="222209"/>
          </a:xfrm>
          <a:prstGeom prst="rect">
            <a:avLst/>
          </a:prstGeom>
        </p:spPr>
      </p:pic>
      <p:pic>
        <p:nvPicPr>
          <p:cNvPr id="7" name="Picture 6">
            <a:extLst>
              <a:ext uri="{FF2B5EF4-FFF2-40B4-BE49-F238E27FC236}">
                <a16:creationId xmlns:a16="http://schemas.microsoft.com/office/drawing/2014/main" id="{D2335D83-E051-4CF2-BA87-2CFC1D2BE465}"/>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301953" y="3147339"/>
            <a:ext cx="3744762" cy="266667"/>
          </a:xfrm>
          <a:prstGeom prst="rect">
            <a:avLst/>
          </a:prstGeom>
        </p:spPr>
      </p:pic>
      <p:pic>
        <p:nvPicPr>
          <p:cNvPr id="12" name="Picture 11">
            <a:extLst>
              <a:ext uri="{FF2B5EF4-FFF2-40B4-BE49-F238E27FC236}">
                <a16:creationId xmlns:a16="http://schemas.microsoft.com/office/drawing/2014/main" id="{F0F3A36E-CA7D-43F4-9C7A-ABC8BDE30F48}"/>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301953" y="3590958"/>
            <a:ext cx="912736" cy="223724"/>
          </a:xfrm>
          <a:prstGeom prst="rect">
            <a:avLst/>
          </a:prstGeom>
        </p:spPr>
      </p:pic>
      <p:pic>
        <p:nvPicPr>
          <p:cNvPr id="5" name="Picture 4">
            <a:extLst>
              <a:ext uri="{FF2B5EF4-FFF2-40B4-BE49-F238E27FC236}">
                <a16:creationId xmlns:a16="http://schemas.microsoft.com/office/drawing/2014/main" id="{83D4227D-12DC-4F56-9BB4-F0EEADF30EAC}"/>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2817000" y="1674999"/>
            <a:ext cx="3480000" cy="264762"/>
          </a:xfrm>
          <a:prstGeom prst="rect">
            <a:avLst/>
          </a:prstGeom>
        </p:spPr>
      </p:pic>
      <p:sp>
        <p:nvSpPr>
          <p:cNvPr id="10" name="Rectangle 9">
            <a:extLst>
              <a:ext uri="{FF2B5EF4-FFF2-40B4-BE49-F238E27FC236}">
                <a16:creationId xmlns:a16="http://schemas.microsoft.com/office/drawing/2014/main" id="{C0C36119-CF69-4147-B1B0-A5B0B88A97F9}"/>
              </a:ext>
            </a:extLst>
          </p:cNvPr>
          <p:cNvSpPr/>
          <p:nvPr/>
        </p:nvSpPr>
        <p:spPr>
          <a:xfrm>
            <a:off x="2349153" y="4655711"/>
            <a:ext cx="40005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ctangle 10">
            <a:extLst>
              <a:ext uri="{FF2B5EF4-FFF2-40B4-BE49-F238E27FC236}">
                <a16:creationId xmlns:a16="http://schemas.microsoft.com/office/drawing/2014/main" id="{5CCAD106-824A-4522-858A-C422D62B7BBA}"/>
              </a:ext>
            </a:extLst>
          </p:cNvPr>
          <p:cNvSpPr/>
          <p:nvPr/>
        </p:nvSpPr>
        <p:spPr>
          <a:xfrm>
            <a:off x="1326400" y="4354682"/>
            <a:ext cx="6435000" cy="180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ctangle 12">
            <a:extLst>
              <a:ext uri="{FF2B5EF4-FFF2-40B4-BE49-F238E27FC236}">
                <a16:creationId xmlns:a16="http://schemas.microsoft.com/office/drawing/2014/main" id="{A655157C-CA95-49F8-B1DE-38527BDAB29C}"/>
              </a:ext>
            </a:extLst>
          </p:cNvPr>
          <p:cNvSpPr/>
          <p:nvPr/>
        </p:nvSpPr>
        <p:spPr>
          <a:xfrm>
            <a:off x="2021947" y="4388802"/>
            <a:ext cx="4942706" cy="769441"/>
          </a:xfrm>
          <a:prstGeom prst="rect">
            <a:avLst/>
          </a:prstGeom>
        </p:spPr>
        <p:txBody>
          <a:bodyPr wrap="square">
            <a:spAutoFit/>
          </a:bodyPr>
          <a:lstStyle/>
          <a:p>
            <a:pPr algn="ctr"/>
            <a:r>
              <a:rPr lang="en-US" sz="2200" dirty="0">
                <a:solidFill>
                  <a:schemeClr val="tx2"/>
                </a:solidFill>
                <a:latin typeface="+mj-lt"/>
              </a:rPr>
              <a:t>Non-commutive Lie algebra</a:t>
            </a:r>
            <a:endParaRPr lang="en-US" sz="2200" b="1" dirty="0">
              <a:solidFill>
                <a:schemeClr val="tx2"/>
              </a:solidFill>
            </a:endParaRPr>
          </a:p>
          <a:p>
            <a:pPr algn="ctr"/>
            <a:r>
              <a:rPr lang="en-US" sz="2200" b="1" dirty="0">
                <a:solidFill>
                  <a:schemeClr val="tx2"/>
                </a:solidFill>
                <a:latin typeface="+mj-lt"/>
              </a:rPr>
              <a:t>		</a:t>
            </a:r>
          </a:p>
        </p:txBody>
      </p:sp>
      <p:pic>
        <p:nvPicPr>
          <p:cNvPr id="16" name="Picture 15">
            <a:extLst>
              <a:ext uri="{FF2B5EF4-FFF2-40B4-BE49-F238E27FC236}">
                <a16:creationId xmlns:a16="http://schemas.microsoft.com/office/drawing/2014/main" id="{E472B5C3-0F2B-4375-950C-B385CDFE5991}"/>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360595" y="4904316"/>
            <a:ext cx="1657143" cy="266667"/>
          </a:xfrm>
          <a:prstGeom prst="rect">
            <a:avLst/>
          </a:prstGeom>
        </p:spPr>
      </p:pic>
      <p:pic>
        <p:nvPicPr>
          <p:cNvPr id="17" name="Picture 16">
            <a:extLst>
              <a:ext uri="{FF2B5EF4-FFF2-40B4-BE49-F238E27FC236}">
                <a16:creationId xmlns:a16="http://schemas.microsoft.com/office/drawing/2014/main" id="{6565290D-08BC-4DB3-9767-FA0E216E71FB}"/>
              </a:ext>
            </a:extLst>
          </p:cNvPr>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3365454" y="5386213"/>
            <a:ext cx="3310729" cy="265194"/>
          </a:xfrm>
          <a:prstGeom prst="rect">
            <a:avLst/>
          </a:prstGeom>
        </p:spPr>
      </p:pic>
      <p:pic>
        <p:nvPicPr>
          <p:cNvPr id="20" name="Picture 19">
            <a:extLst>
              <a:ext uri="{FF2B5EF4-FFF2-40B4-BE49-F238E27FC236}">
                <a16:creationId xmlns:a16="http://schemas.microsoft.com/office/drawing/2014/main" id="{1447F7A0-DA55-4AFC-A05C-568AEF191A5C}"/>
              </a:ext>
            </a:extLst>
          </p:cNvPr>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3360595" y="5839682"/>
            <a:ext cx="1698827" cy="252931"/>
          </a:xfrm>
          <a:prstGeom prst="rect">
            <a:avLst/>
          </a:prstGeom>
        </p:spPr>
      </p:pic>
    </p:spTree>
    <p:extLst>
      <p:ext uri="{BB962C8B-B14F-4D97-AF65-F5344CB8AC3E}">
        <p14:creationId xmlns:p14="http://schemas.microsoft.com/office/powerpoint/2010/main" val="5812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7289" y="9000"/>
            <a:ext cx="8928673" cy="6031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E46C0A"/>
                </a:solidFill>
                <a:effectLst/>
                <a:uLnTx/>
                <a:uFillTx/>
                <a:latin typeface="+mj-lt"/>
                <a:ea typeface="+mj-ea"/>
                <a:cs typeface="+mj-cs"/>
              </a:rPr>
              <a:t> </a:t>
            </a:r>
            <a:r>
              <a:rPr lang="en-US" sz="3200" dirty="0">
                <a:solidFill>
                  <a:srgbClr val="E46C0A"/>
                </a:solidFill>
                <a:latin typeface="+mj-lt"/>
                <a:ea typeface="+mj-ea"/>
                <a:cs typeface="+mj-cs"/>
              </a:rPr>
              <a:t>Simple cells</a:t>
            </a:r>
            <a:endParaRPr kumimoji="0" lang="en-US" sz="4000" b="0" i="1" u="none" strike="noStrike" kern="1200" cap="none" spc="0" normalizeH="0" baseline="0" noProof="0" dirty="0">
              <a:ln>
                <a:noFill/>
              </a:ln>
              <a:solidFill>
                <a:schemeClr val="tx1"/>
              </a:solidFill>
              <a:effectLst/>
              <a:uLnTx/>
              <a:uFillTx/>
              <a:latin typeface="+mj-lt"/>
              <a:ea typeface="+mj-ea"/>
              <a:cs typeface="+mj-cs"/>
            </a:endParaRPr>
          </a:p>
        </p:txBody>
      </p:sp>
      <p:sp>
        <p:nvSpPr>
          <p:cNvPr id="29" name="Rectangle 28">
            <a:extLst>
              <a:ext uri="{FF2B5EF4-FFF2-40B4-BE49-F238E27FC236}">
                <a16:creationId xmlns:a16="http://schemas.microsoft.com/office/drawing/2014/main" id="{680406E6-DDDA-4E8F-9EBF-E6BAF0F39BCA}"/>
              </a:ext>
            </a:extLst>
          </p:cNvPr>
          <p:cNvSpPr/>
          <p:nvPr/>
        </p:nvSpPr>
        <p:spPr>
          <a:xfrm>
            <a:off x="2104294" y="5077259"/>
            <a:ext cx="4942706" cy="1631216"/>
          </a:xfrm>
          <a:prstGeom prst="rect">
            <a:avLst/>
          </a:prstGeom>
        </p:spPr>
        <p:txBody>
          <a:bodyPr wrap="square">
            <a:spAutoFit/>
          </a:bodyPr>
          <a:lstStyle/>
          <a:p>
            <a:pPr algn="ctr"/>
            <a:r>
              <a:rPr lang="en-US" sz="2500" dirty="0">
                <a:solidFill>
                  <a:schemeClr val="tx2"/>
                </a:solidFill>
                <a:latin typeface="+mj-lt"/>
              </a:rPr>
              <a:t>Simple cells are sensitive to:</a:t>
            </a:r>
            <a:r>
              <a:rPr lang="en-US" sz="2500" b="1" dirty="0">
                <a:solidFill>
                  <a:schemeClr val="tx2"/>
                </a:solidFill>
              </a:rPr>
              <a:t> </a:t>
            </a:r>
          </a:p>
          <a:p>
            <a:pPr algn="ctr"/>
            <a:r>
              <a:rPr lang="en-US" sz="2500" b="1" dirty="0">
                <a:solidFill>
                  <a:schemeClr val="tx2"/>
                </a:solidFill>
                <a:latin typeface="+mj-lt"/>
              </a:rPr>
              <a:t>		  orientation</a:t>
            </a:r>
          </a:p>
          <a:p>
            <a:pPr algn="ctr"/>
            <a:r>
              <a:rPr lang="en-US" sz="2500" b="1" dirty="0">
                <a:solidFill>
                  <a:schemeClr val="tx2"/>
                </a:solidFill>
                <a:latin typeface="+mj-lt"/>
              </a:rPr>
              <a:t>	             frequency</a:t>
            </a:r>
          </a:p>
          <a:p>
            <a:pPr algn="ctr"/>
            <a:r>
              <a:rPr lang="en-US" sz="2500" b="1" dirty="0">
                <a:solidFill>
                  <a:schemeClr val="tx2"/>
                </a:solidFill>
                <a:latin typeface="+mj-lt"/>
              </a:rPr>
              <a:t>	         phase…</a:t>
            </a:r>
          </a:p>
        </p:txBody>
      </p:sp>
      <p:sp>
        <p:nvSpPr>
          <p:cNvPr id="13" name="Oval 12">
            <a:extLst>
              <a:ext uri="{FF2B5EF4-FFF2-40B4-BE49-F238E27FC236}">
                <a16:creationId xmlns:a16="http://schemas.microsoft.com/office/drawing/2014/main" id="{0C7421D0-EF0C-474C-B17E-7D4C86C0E1CB}"/>
              </a:ext>
            </a:extLst>
          </p:cNvPr>
          <p:cNvSpPr/>
          <p:nvPr/>
        </p:nvSpPr>
        <p:spPr>
          <a:xfrm>
            <a:off x="3052500" y="1199232"/>
            <a:ext cx="1784350" cy="1660525"/>
          </a:xfrm>
          <a:prstGeom prst="ellipse">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5" name="Group 14">
            <a:extLst>
              <a:ext uri="{FF2B5EF4-FFF2-40B4-BE49-F238E27FC236}">
                <a16:creationId xmlns:a16="http://schemas.microsoft.com/office/drawing/2014/main" id="{4D976884-3493-404F-A590-6D8C0EF94874}"/>
              </a:ext>
            </a:extLst>
          </p:cNvPr>
          <p:cNvGrpSpPr/>
          <p:nvPr/>
        </p:nvGrpSpPr>
        <p:grpSpPr>
          <a:xfrm>
            <a:off x="2862000" y="1148432"/>
            <a:ext cx="3494087" cy="3852863"/>
            <a:chOff x="5061085" y="1330343"/>
            <a:chExt cx="3494087" cy="3852863"/>
          </a:xfrm>
        </p:grpSpPr>
        <p:pic>
          <p:nvPicPr>
            <p:cNvPr id="16" name="Picture 7" descr="cortex_movie">
              <a:extLst>
                <a:ext uri="{FF2B5EF4-FFF2-40B4-BE49-F238E27FC236}">
                  <a16:creationId xmlns:a16="http://schemas.microsoft.com/office/drawing/2014/main" id="{41C63BE6-7465-42CD-A98C-FB2692B6AA23}"/>
                </a:ext>
              </a:extLst>
            </p:cNvPr>
            <p:cNvPicPr>
              <a:picLocks noChangeAspect="1" noChangeArrowheads="1" noCrop="1"/>
            </p:cNvPicPr>
            <p:nvPr/>
          </p:nvPicPr>
          <p:blipFill>
            <a:blip r:embed="rId3" cstate="print"/>
            <a:srcRect/>
            <a:stretch>
              <a:fillRect/>
            </a:stretch>
          </p:blipFill>
          <p:spPr bwMode="auto">
            <a:xfrm>
              <a:off x="5234122" y="1330343"/>
              <a:ext cx="1857375" cy="1720850"/>
            </a:xfrm>
            <a:prstGeom prst="rect">
              <a:avLst/>
            </a:prstGeom>
            <a:noFill/>
            <a:ln w="9525">
              <a:noFill/>
              <a:miter lim="800000"/>
              <a:headEnd/>
              <a:tailEnd/>
            </a:ln>
          </p:spPr>
        </p:pic>
        <p:pic>
          <p:nvPicPr>
            <p:cNvPr id="17" name="Picture 2">
              <a:extLst>
                <a:ext uri="{FF2B5EF4-FFF2-40B4-BE49-F238E27FC236}">
                  <a16:creationId xmlns:a16="http://schemas.microsoft.com/office/drawing/2014/main" id="{C4B30090-9DAF-4257-8C00-19D61BE3C83E}"/>
                </a:ext>
              </a:extLst>
            </p:cNvPr>
            <p:cNvPicPr>
              <a:picLocks noChangeAspect="1" noChangeArrowheads="1"/>
            </p:cNvPicPr>
            <p:nvPr/>
          </p:nvPicPr>
          <p:blipFill>
            <a:blip r:embed="rId4" cstate="print"/>
            <a:srcRect/>
            <a:stretch>
              <a:fillRect/>
            </a:stretch>
          </p:blipFill>
          <p:spPr bwMode="auto">
            <a:xfrm>
              <a:off x="5061085" y="3473468"/>
              <a:ext cx="2406650" cy="1401763"/>
            </a:xfrm>
            <a:prstGeom prst="rect">
              <a:avLst/>
            </a:prstGeom>
            <a:noFill/>
            <a:ln w="9525">
              <a:noFill/>
              <a:miter lim="800000"/>
              <a:headEnd/>
              <a:tailEnd/>
            </a:ln>
          </p:spPr>
        </p:pic>
        <p:sp>
          <p:nvSpPr>
            <p:cNvPr id="18" name="Oval 4">
              <a:extLst>
                <a:ext uri="{FF2B5EF4-FFF2-40B4-BE49-F238E27FC236}">
                  <a16:creationId xmlns:a16="http://schemas.microsoft.com/office/drawing/2014/main" id="{8C287A4B-A929-462E-B476-A9F5F6E0A768}"/>
                </a:ext>
              </a:extLst>
            </p:cNvPr>
            <p:cNvSpPr>
              <a:spLocks noChangeArrowheads="1"/>
            </p:cNvSpPr>
            <p:nvPr/>
          </p:nvSpPr>
          <p:spPr bwMode="auto">
            <a:xfrm>
              <a:off x="6573972" y="2981343"/>
              <a:ext cx="315913" cy="293688"/>
            </a:xfrm>
            <a:prstGeom prst="ellipse">
              <a:avLst/>
            </a:prstGeom>
            <a:noFill/>
            <a:ln w="28575">
              <a:solidFill>
                <a:srgbClr val="000000"/>
              </a:solidFill>
              <a:round/>
              <a:headEnd/>
              <a:tailEnd/>
            </a:ln>
          </p:spPr>
          <p:txBody>
            <a:bodyPr wrap="none" anchor="ctr"/>
            <a:lstStyle/>
            <a:p>
              <a:endParaRPr lang="en-US"/>
            </a:p>
          </p:txBody>
        </p:sp>
        <p:sp>
          <p:nvSpPr>
            <p:cNvPr id="19" name="Oval 5">
              <a:extLst>
                <a:ext uri="{FF2B5EF4-FFF2-40B4-BE49-F238E27FC236}">
                  <a16:creationId xmlns:a16="http://schemas.microsoft.com/office/drawing/2014/main" id="{6448E104-E707-4EB7-9D13-6531CE2A4ED4}"/>
                </a:ext>
              </a:extLst>
            </p:cNvPr>
            <p:cNvSpPr>
              <a:spLocks noChangeArrowheads="1"/>
            </p:cNvSpPr>
            <p:nvPr/>
          </p:nvSpPr>
          <p:spPr bwMode="auto">
            <a:xfrm flipV="1">
              <a:off x="6969260" y="3575068"/>
              <a:ext cx="115887" cy="106363"/>
            </a:xfrm>
            <a:prstGeom prst="ellipse">
              <a:avLst/>
            </a:prstGeom>
            <a:noFill/>
            <a:ln w="28575">
              <a:solidFill>
                <a:srgbClr val="000000"/>
              </a:solidFill>
              <a:round/>
              <a:headEnd/>
              <a:tailEnd/>
            </a:ln>
          </p:spPr>
          <p:txBody>
            <a:bodyPr wrap="none" anchor="ctr"/>
            <a:lstStyle/>
            <a:p>
              <a:endParaRPr lang="en-US"/>
            </a:p>
          </p:txBody>
        </p:sp>
        <p:sp>
          <p:nvSpPr>
            <p:cNvPr id="20" name="Oval 6">
              <a:extLst>
                <a:ext uri="{FF2B5EF4-FFF2-40B4-BE49-F238E27FC236}">
                  <a16:creationId xmlns:a16="http://schemas.microsoft.com/office/drawing/2014/main" id="{35379A7B-587B-4C2A-8DEF-9EFB31BB389D}"/>
                </a:ext>
              </a:extLst>
            </p:cNvPr>
            <p:cNvSpPr>
              <a:spLocks noChangeArrowheads="1"/>
            </p:cNvSpPr>
            <p:nvPr/>
          </p:nvSpPr>
          <p:spPr bwMode="auto">
            <a:xfrm>
              <a:off x="6850197" y="3333768"/>
              <a:ext cx="171450" cy="160338"/>
            </a:xfrm>
            <a:prstGeom prst="ellipse">
              <a:avLst/>
            </a:prstGeom>
            <a:noFill/>
            <a:ln w="28575">
              <a:solidFill>
                <a:srgbClr val="000000"/>
              </a:solidFill>
              <a:round/>
              <a:headEnd/>
              <a:tailEnd/>
            </a:ln>
          </p:spPr>
          <p:txBody>
            <a:bodyPr wrap="none" anchor="ctr"/>
            <a:lstStyle/>
            <a:p>
              <a:endParaRPr lang="en-US"/>
            </a:p>
          </p:txBody>
        </p:sp>
        <p:sp>
          <p:nvSpPr>
            <p:cNvPr id="30" name="Oval 10">
              <a:extLst>
                <a:ext uri="{FF2B5EF4-FFF2-40B4-BE49-F238E27FC236}">
                  <a16:creationId xmlns:a16="http://schemas.microsoft.com/office/drawing/2014/main" id="{0110C252-3CE8-4696-AB3F-214E54BC35A7}"/>
                </a:ext>
              </a:extLst>
            </p:cNvPr>
            <p:cNvSpPr>
              <a:spLocks noChangeArrowheads="1"/>
            </p:cNvSpPr>
            <p:nvPr/>
          </p:nvSpPr>
          <p:spPr bwMode="auto">
            <a:xfrm>
              <a:off x="7048635" y="3784618"/>
              <a:ext cx="101600" cy="88900"/>
            </a:xfrm>
            <a:prstGeom prst="ellipse">
              <a:avLst/>
            </a:prstGeom>
            <a:noFill/>
            <a:ln w="28575">
              <a:solidFill>
                <a:srgbClr val="000000"/>
              </a:solidFill>
              <a:round/>
              <a:headEnd/>
              <a:tailEnd/>
            </a:ln>
          </p:spPr>
          <p:txBody>
            <a:bodyPr wrap="none" anchor="ctr"/>
            <a:lstStyle/>
            <a:p>
              <a:endParaRPr lang="en-US"/>
            </a:p>
          </p:txBody>
        </p:sp>
        <p:pic>
          <p:nvPicPr>
            <p:cNvPr id="31" name="Picture 8" descr="rotatingBar">
              <a:extLst>
                <a:ext uri="{FF2B5EF4-FFF2-40B4-BE49-F238E27FC236}">
                  <a16:creationId xmlns:a16="http://schemas.microsoft.com/office/drawing/2014/main" id="{2A8752B7-E9D5-4909-A8F2-59881AFEFD4D}"/>
                </a:ext>
              </a:extLst>
            </p:cNvPr>
            <p:cNvPicPr>
              <a:picLocks noChangeAspect="1" noChangeArrowheads="1" noCrop="1"/>
            </p:cNvPicPr>
            <p:nvPr/>
          </p:nvPicPr>
          <p:blipFill>
            <a:blip r:embed="rId5" cstate="print"/>
            <a:srcRect/>
            <a:stretch>
              <a:fillRect/>
            </a:stretch>
          </p:blipFill>
          <p:spPr bwMode="auto">
            <a:xfrm>
              <a:off x="7610610" y="3508393"/>
              <a:ext cx="944562" cy="1674813"/>
            </a:xfrm>
            <a:prstGeom prst="rect">
              <a:avLst/>
            </a:prstGeom>
            <a:noFill/>
            <a:ln w="9525">
              <a:noFill/>
              <a:miter lim="800000"/>
              <a:headEnd/>
              <a:tailEnd/>
            </a:ln>
          </p:spPr>
        </p:pic>
      </p:grpSp>
    </p:spTree>
    <p:extLst>
      <p:ext uri="{BB962C8B-B14F-4D97-AF65-F5344CB8AC3E}">
        <p14:creationId xmlns:p14="http://schemas.microsoft.com/office/powerpoint/2010/main" val="588097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Extension to frequency and phase</a:t>
            </a:r>
            <a:endParaRPr lang="en-US" sz="3200" dirty="0">
              <a:solidFill>
                <a:schemeClr val="accent1"/>
              </a:solidFill>
              <a:latin typeface="+mj-lt"/>
            </a:endParaRPr>
          </a:p>
        </p:txBody>
      </p:sp>
      <p:sp>
        <p:nvSpPr>
          <p:cNvPr id="15" name="Rectangle 14">
            <a:extLst>
              <a:ext uri="{FF2B5EF4-FFF2-40B4-BE49-F238E27FC236}">
                <a16:creationId xmlns:a16="http://schemas.microsoft.com/office/drawing/2014/main" id="{6D7C5950-4FF8-499C-A5A7-B54AC4ACA046}"/>
              </a:ext>
            </a:extLst>
          </p:cNvPr>
          <p:cNvSpPr/>
          <p:nvPr/>
        </p:nvSpPr>
        <p:spPr>
          <a:xfrm>
            <a:off x="1326400" y="1154788"/>
            <a:ext cx="6435000" cy="30198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Rectangle 17">
            <a:extLst>
              <a:ext uri="{FF2B5EF4-FFF2-40B4-BE49-F238E27FC236}">
                <a16:creationId xmlns:a16="http://schemas.microsoft.com/office/drawing/2014/main" id="{E1555102-F7B3-4AAC-97AD-44CAF208218E}"/>
              </a:ext>
            </a:extLst>
          </p:cNvPr>
          <p:cNvSpPr/>
          <p:nvPr/>
        </p:nvSpPr>
        <p:spPr>
          <a:xfrm>
            <a:off x="2135500" y="1185241"/>
            <a:ext cx="4942706" cy="769441"/>
          </a:xfrm>
          <a:prstGeom prst="rect">
            <a:avLst/>
          </a:prstGeom>
        </p:spPr>
        <p:txBody>
          <a:bodyPr wrap="square">
            <a:spAutoFit/>
          </a:bodyPr>
          <a:lstStyle/>
          <a:p>
            <a:pPr algn="ctr"/>
            <a:r>
              <a:rPr lang="en-US" sz="2200" dirty="0">
                <a:solidFill>
                  <a:schemeClr val="tx2"/>
                </a:solidFill>
                <a:latin typeface="+mj-lt"/>
              </a:rPr>
              <a:t>Horizontal tangent space</a:t>
            </a:r>
            <a:endParaRPr lang="en-US" sz="2200" b="1" dirty="0">
              <a:solidFill>
                <a:schemeClr val="tx2"/>
              </a:solidFill>
            </a:endParaRPr>
          </a:p>
          <a:p>
            <a:pPr algn="ctr"/>
            <a:r>
              <a:rPr lang="en-US" sz="2200" b="1" dirty="0">
                <a:solidFill>
                  <a:schemeClr val="tx2"/>
                </a:solidFill>
                <a:latin typeface="+mj-lt"/>
              </a:rPr>
              <a:t>		</a:t>
            </a:r>
          </a:p>
        </p:txBody>
      </p:sp>
      <p:pic>
        <p:nvPicPr>
          <p:cNvPr id="4" name="Picture 3">
            <a:extLst>
              <a:ext uri="{FF2B5EF4-FFF2-40B4-BE49-F238E27FC236}">
                <a16:creationId xmlns:a16="http://schemas.microsoft.com/office/drawing/2014/main" id="{05DFA116-E28A-4032-BC31-7FB2D5E6DB78}"/>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3287233" y="2335755"/>
            <a:ext cx="2756736" cy="265119"/>
          </a:xfrm>
          <a:prstGeom prst="rect">
            <a:avLst/>
          </a:prstGeom>
        </p:spPr>
      </p:pic>
      <p:pic>
        <p:nvPicPr>
          <p:cNvPr id="7" name="Picture 6">
            <a:extLst>
              <a:ext uri="{FF2B5EF4-FFF2-40B4-BE49-F238E27FC236}">
                <a16:creationId xmlns:a16="http://schemas.microsoft.com/office/drawing/2014/main" id="{5820538A-88B6-47FF-92C4-114A1C731665}"/>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3287233" y="2738609"/>
            <a:ext cx="882209" cy="223724"/>
          </a:xfrm>
          <a:prstGeom prst="rect">
            <a:avLst/>
          </a:prstGeom>
        </p:spPr>
      </p:pic>
      <p:pic>
        <p:nvPicPr>
          <p:cNvPr id="3" name="Picture 2">
            <a:extLst>
              <a:ext uri="{FF2B5EF4-FFF2-40B4-BE49-F238E27FC236}">
                <a16:creationId xmlns:a16="http://schemas.microsoft.com/office/drawing/2014/main" id="{EA01B4F9-8BE3-435C-8CF0-34DD1CAE4E63}"/>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301954" y="3147339"/>
            <a:ext cx="3744762" cy="266667"/>
          </a:xfrm>
          <a:prstGeom prst="rect">
            <a:avLst/>
          </a:prstGeom>
        </p:spPr>
      </p:pic>
      <p:pic>
        <p:nvPicPr>
          <p:cNvPr id="24" name="Picture 23">
            <a:extLst>
              <a:ext uri="{FF2B5EF4-FFF2-40B4-BE49-F238E27FC236}">
                <a16:creationId xmlns:a16="http://schemas.microsoft.com/office/drawing/2014/main" id="{BDE65745-D862-4897-8463-BED74945E89B}"/>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301953" y="3590959"/>
            <a:ext cx="913640" cy="225249"/>
          </a:xfrm>
          <a:prstGeom prst="rect">
            <a:avLst/>
          </a:prstGeom>
        </p:spPr>
      </p:pic>
      <p:sp>
        <p:nvSpPr>
          <p:cNvPr id="10" name="Rectangle 9">
            <a:extLst>
              <a:ext uri="{FF2B5EF4-FFF2-40B4-BE49-F238E27FC236}">
                <a16:creationId xmlns:a16="http://schemas.microsoft.com/office/drawing/2014/main" id="{C0C36119-CF69-4147-B1B0-A5B0B88A97F9}"/>
              </a:ext>
            </a:extLst>
          </p:cNvPr>
          <p:cNvSpPr/>
          <p:nvPr/>
        </p:nvSpPr>
        <p:spPr>
          <a:xfrm>
            <a:off x="2349153" y="4655711"/>
            <a:ext cx="40005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ctangle 10">
            <a:extLst>
              <a:ext uri="{FF2B5EF4-FFF2-40B4-BE49-F238E27FC236}">
                <a16:creationId xmlns:a16="http://schemas.microsoft.com/office/drawing/2014/main" id="{5CCAD106-824A-4522-858A-C422D62B7BBA}"/>
              </a:ext>
            </a:extLst>
          </p:cNvPr>
          <p:cNvSpPr/>
          <p:nvPr/>
        </p:nvSpPr>
        <p:spPr>
          <a:xfrm>
            <a:off x="1326400" y="4354682"/>
            <a:ext cx="6435000" cy="180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ctangle 12">
            <a:extLst>
              <a:ext uri="{FF2B5EF4-FFF2-40B4-BE49-F238E27FC236}">
                <a16:creationId xmlns:a16="http://schemas.microsoft.com/office/drawing/2014/main" id="{A655157C-CA95-49F8-B1DE-38527BDAB29C}"/>
              </a:ext>
            </a:extLst>
          </p:cNvPr>
          <p:cNvSpPr/>
          <p:nvPr/>
        </p:nvSpPr>
        <p:spPr>
          <a:xfrm>
            <a:off x="2021947" y="4388802"/>
            <a:ext cx="4942706" cy="769441"/>
          </a:xfrm>
          <a:prstGeom prst="rect">
            <a:avLst/>
          </a:prstGeom>
        </p:spPr>
        <p:txBody>
          <a:bodyPr wrap="square">
            <a:spAutoFit/>
          </a:bodyPr>
          <a:lstStyle/>
          <a:p>
            <a:pPr algn="ctr"/>
            <a:r>
              <a:rPr lang="en-US" sz="2200" dirty="0">
                <a:solidFill>
                  <a:schemeClr val="tx2"/>
                </a:solidFill>
                <a:latin typeface="+mj-lt"/>
              </a:rPr>
              <a:t>Non-commutive Lie algebra</a:t>
            </a:r>
            <a:endParaRPr lang="en-US" sz="2200" b="1" dirty="0">
              <a:solidFill>
                <a:schemeClr val="tx2"/>
              </a:solidFill>
            </a:endParaRPr>
          </a:p>
          <a:p>
            <a:pPr algn="ctr"/>
            <a:r>
              <a:rPr lang="en-US" sz="2200" b="1" dirty="0">
                <a:solidFill>
                  <a:schemeClr val="tx2"/>
                </a:solidFill>
                <a:latin typeface="+mj-lt"/>
              </a:rPr>
              <a:t>		</a:t>
            </a:r>
          </a:p>
        </p:txBody>
      </p:sp>
      <p:pic>
        <p:nvPicPr>
          <p:cNvPr id="9" name="Picture 8">
            <a:extLst>
              <a:ext uri="{FF2B5EF4-FFF2-40B4-BE49-F238E27FC236}">
                <a16:creationId xmlns:a16="http://schemas.microsoft.com/office/drawing/2014/main" id="{3DF7E6CE-F55F-403C-BECC-5DED74A325E3}"/>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360596" y="4904316"/>
            <a:ext cx="1657143" cy="266667"/>
          </a:xfrm>
          <a:prstGeom prst="rect">
            <a:avLst/>
          </a:prstGeom>
        </p:spPr>
      </p:pic>
      <p:pic>
        <p:nvPicPr>
          <p:cNvPr id="17" name="Picture 16">
            <a:extLst>
              <a:ext uri="{FF2B5EF4-FFF2-40B4-BE49-F238E27FC236}">
                <a16:creationId xmlns:a16="http://schemas.microsoft.com/office/drawing/2014/main" id="{6565290D-08BC-4DB3-9767-FA0E216E71FB}"/>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365454" y="5386213"/>
            <a:ext cx="3310729" cy="265194"/>
          </a:xfrm>
          <a:prstGeom prst="rect">
            <a:avLst/>
          </a:prstGeom>
        </p:spPr>
      </p:pic>
      <p:pic>
        <p:nvPicPr>
          <p:cNvPr id="20" name="Picture 19">
            <a:extLst>
              <a:ext uri="{FF2B5EF4-FFF2-40B4-BE49-F238E27FC236}">
                <a16:creationId xmlns:a16="http://schemas.microsoft.com/office/drawing/2014/main" id="{1447F7A0-DA55-4AFC-A05C-568AEF191A5C}"/>
              </a:ext>
            </a:extLst>
          </p:cNvPr>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3360595" y="5839682"/>
            <a:ext cx="1698827" cy="252931"/>
          </a:xfrm>
          <a:prstGeom prst="rect">
            <a:avLst/>
          </a:prstGeom>
        </p:spPr>
      </p:pic>
      <p:sp>
        <p:nvSpPr>
          <p:cNvPr id="21" name="Rectangle 20">
            <a:extLst>
              <a:ext uri="{FF2B5EF4-FFF2-40B4-BE49-F238E27FC236}">
                <a16:creationId xmlns:a16="http://schemas.microsoft.com/office/drawing/2014/main" id="{747E65FB-30D2-4B55-985F-72690B1CBE1E}"/>
              </a:ext>
            </a:extLst>
          </p:cNvPr>
          <p:cNvSpPr/>
          <p:nvPr/>
        </p:nvSpPr>
        <p:spPr>
          <a:xfrm>
            <a:off x="1268368" y="6285241"/>
            <a:ext cx="6688008" cy="769441"/>
          </a:xfrm>
          <a:prstGeom prst="rect">
            <a:avLst/>
          </a:prstGeom>
        </p:spPr>
        <p:txBody>
          <a:bodyPr wrap="square">
            <a:spAutoFit/>
          </a:bodyPr>
          <a:lstStyle/>
          <a:p>
            <a:pPr algn="ctr"/>
            <a:r>
              <a:rPr lang="en-US" sz="2200" b="1" dirty="0">
                <a:solidFill>
                  <a:srgbClr val="FF0000"/>
                </a:solidFill>
              </a:rPr>
              <a:t>Satisfies the H</a:t>
            </a:r>
            <a:r>
              <a:rPr lang="it-IT" sz="2200" b="1" dirty="0">
                <a:solidFill>
                  <a:srgbClr val="FF0000"/>
                </a:solidFill>
              </a:rPr>
              <a:t>örmander condition!</a:t>
            </a:r>
            <a:endParaRPr lang="en-US" sz="2200" b="1" dirty="0">
              <a:solidFill>
                <a:srgbClr val="FF0000"/>
              </a:solidFill>
            </a:endParaRPr>
          </a:p>
          <a:p>
            <a:pPr algn="ctr"/>
            <a:endParaRPr lang="en-US" sz="2200" b="1" dirty="0">
              <a:solidFill>
                <a:schemeClr val="tx2"/>
              </a:solidFill>
            </a:endParaRPr>
          </a:p>
        </p:txBody>
      </p:sp>
      <p:pic>
        <p:nvPicPr>
          <p:cNvPr id="5" name="Picture 4">
            <a:extLst>
              <a:ext uri="{FF2B5EF4-FFF2-40B4-BE49-F238E27FC236}">
                <a16:creationId xmlns:a16="http://schemas.microsoft.com/office/drawing/2014/main" id="{66040EE3-78C8-4331-A4D1-B844B9F3BDAB}"/>
              </a:ext>
            </a:extLst>
          </p:cNvPr>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2817000" y="1674999"/>
            <a:ext cx="3480000" cy="264762"/>
          </a:xfrm>
          <a:prstGeom prst="rect">
            <a:avLst/>
          </a:prstGeom>
        </p:spPr>
      </p:pic>
    </p:spTree>
    <p:extLst>
      <p:ext uri="{BB962C8B-B14F-4D97-AF65-F5344CB8AC3E}">
        <p14:creationId xmlns:p14="http://schemas.microsoft.com/office/powerpoint/2010/main" val="2118582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The model as a sub-Riemannian structure</a:t>
            </a:r>
            <a:endParaRPr lang="en-US" sz="3200" dirty="0">
              <a:solidFill>
                <a:schemeClr val="accent1"/>
              </a:solidFill>
              <a:latin typeface="+mj-lt"/>
            </a:endParaRPr>
          </a:p>
        </p:txBody>
      </p:sp>
      <p:sp>
        <p:nvSpPr>
          <p:cNvPr id="15" name="Rectangle 14">
            <a:extLst>
              <a:ext uri="{FF2B5EF4-FFF2-40B4-BE49-F238E27FC236}">
                <a16:creationId xmlns:a16="http://schemas.microsoft.com/office/drawing/2014/main" id="{6D7C5950-4FF8-499C-A5A7-B54AC4ACA046}"/>
              </a:ext>
            </a:extLst>
          </p:cNvPr>
          <p:cNvSpPr/>
          <p:nvPr/>
        </p:nvSpPr>
        <p:spPr>
          <a:xfrm>
            <a:off x="1326400" y="1154788"/>
            <a:ext cx="6435000" cy="90238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Rectangle 17">
            <a:extLst>
              <a:ext uri="{FF2B5EF4-FFF2-40B4-BE49-F238E27FC236}">
                <a16:creationId xmlns:a16="http://schemas.microsoft.com/office/drawing/2014/main" id="{E1555102-F7B3-4AAC-97AD-44CAF208218E}"/>
              </a:ext>
            </a:extLst>
          </p:cNvPr>
          <p:cNvSpPr/>
          <p:nvPr/>
        </p:nvSpPr>
        <p:spPr>
          <a:xfrm>
            <a:off x="2135500" y="1185241"/>
            <a:ext cx="4942706" cy="769441"/>
          </a:xfrm>
          <a:prstGeom prst="rect">
            <a:avLst/>
          </a:prstGeom>
        </p:spPr>
        <p:txBody>
          <a:bodyPr wrap="square">
            <a:spAutoFit/>
          </a:bodyPr>
          <a:lstStyle/>
          <a:p>
            <a:pPr algn="ctr"/>
            <a:r>
              <a:rPr lang="en-US" sz="2200" dirty="0">
                <a:solidFill>
                  <a:schemeClr val="tx2"/>
                </a:solidFill>
                <a:latin typeface="+mj-lt"/>
              </a:rPr>
              <a:t>Sub-Riemannian manifold</a:t>
            </a:r>
            <a:endParaRPr lang="en-US" sz="2200" b="1" dirty="0">
              <a:solidFill>
                <a:schemeClr val="tx2"/>
              </a:solidFill>
            </a:endParaRPr>
          </a:p>
          <a:p>
            <a:pPr algn="ctr"/>
            <a:r>
              <a:rPr lang="en-US" sz="2200" b="1" dirty="0">
                <a:solidFill>
                  <a:schemeClr val="tx2"/>
                </a:solidFill>
                <a:latin typeface="+mj-lt"/>
              </a:rPr>
              <a:t>		</a:t>
            </a:r>
          </a:p>
        </p:txBody>
      </p:sp>
      <p:pic>
        <p:nvPicPr>
          <p:cNvPr id="3" name="Picture 2">
            <a:extLst>
              <a:ext uri="{FF2B5EF4-FFF2-40B4-BE49-F238E27FC236}">
                <a16:creationId xmlns:a16="http://schemas.microsoft.com/office/drawing/2014/main" id="{4AD2B133-F4DF-45B8-8EF3-31AF162A4444}"/>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431048" y="1652774"/>
            <a:ext cx="4300952" cy="287619"/>
          </a:xfrm>
          <a:prstGeom prst="rect">
            <a:avLst/>
          </a:prstGeom>
        </p:spPr>
      </p:pic>
    </p:spTree>
    <p:extLst>
      <p:ext uri="{BB962C8B-B14F-4D97-AF65-F5344CB8AC3E}">
        <p14:creationId xmlns:p14="http://schemas.microsoft.com/office/powerpoint/2010/main" val="395680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The model as a sub-Riemannian structure</a:t>
            </a:r>
            <a:endParaRPr lang="en-US" sz="3200" dirty="0">
              <a:solidFill>
                <a:schemeClr val="accent1"/>
              </a:solidFill>
              <a:latin typeface="+mj-lt"/>
            </a:endParaRPr>
          </a:p>
        </p:txBody>
      </p:sp>
      <p:sp>
        <p:nvSpPr>
          <p:cNvPr id="15" name="Rectangle 14">
            <a:extLst>
              <a:ext uri="{FF2B5EF4-FFF2-40B4-BE49-F238E27FC236}">
                <a16:creationId xmlns:a16="http://schemas.microsoft.com/office/drawing/2014/main" id="{6D7C5950-4FF8-499C-A5A7-B54AC4ACA046}"/>
              </a:ext>
            </a:extLst>
          </p:cNvPr>
          <p:cNvSpPr/>
          <p:nvPr/>
        </p:nvSpPr>
        <p:spPr>
          <a:xfrm>
            <a:off x="1326400" y="1154788"/>
            <a:ext cx="6435000" cy="90238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Rectangle 17">
            <a:extLst>
              <a:ext uri="{FF2B5EF4-FFF2-40B4-BE49-F238E27FC236}">
                <a16:creationId xmlns:a16="http://schemas.microsoft.com/office/drawing/2014/main" id="{E1555102-F7B3-4AAC-97AD-44CAF208218E}"/>
              </a:ext>
            </a:extLst>
          </p:cNvPr>
          <p:cNvSpPr/>
          <p:nvPr/>
        </p:nvSpPr>
        <p:spPr>
          <a:xfrm>
            <a:off x="2135500" y="1185241"/>
            <a:ext cx="4942706" cy="769441"/>
          </a:xfrm>
          <a:prstGeom prst="rect">
            <a:avLst/>
          </a:prstGeom>
        </p:spPr>
        <p:txBody>
          <a:bodyPr wrap="square">
            <a:spAutoFit/>
          </a:bodyPr>
          <a:lstStyle/>
          <a:p>
            <a:pPr algn="ctr"/>
            <a:r>
              <a:rPr lang="en-US" sz="2200" dirty="0">
                <a:solidFill>
                  <a:schemeClr val="tx2"/>
                </a:solidFill>
                <a:latin typeface="+mj-lt"/>
              </a:rPr>
              <a:t>Sub-Riemannian manifold</a:t>
            </a:r>
            <a:endParaRPr lang="en-US" sz="2200" b="1" dirty="0">
              <a:solidFill>
                <a:schemeClr val="tx2"/>
              </a:solidFill>
            </a:endParaRPr>
          </a:p>
          <a:p>
            <a:pPr algn="ctr"/>
            <a:r>
              <a:rPr lang="en-US" sz="2200" b="1" dirty="0">
                <a:solidFill>
                  <a:schemeClr val="tx2"/>
                </a:solidFill>
                <a:latin typeface="+mj-lt"/>
              </a:rPr>
              <a:t>		</a:t>
            </a:r>
          </a:p>
        </p:txBody>
      </p:sp>
      <p:sp>
        <p:nvSpPr>
          <p:cNvPr id="23" name="Rectangle 22">
            <a:extLst>
              <a:ext uri="{FF2B5EF4-FFF2-40B4-BE49-F238E27FC236}">
                <a16:creationId xmlns:a16="http://schemas.microsoft.com/office/drawing/2014/main" id="{5C24A7A0-4A05-458F-B4DD-869186563511}"/>
              </a:ext>
            </a:extLst>
          </p:cNvPr>
          <p:cNvSpPr/>
          <p:nvPr/>
        </p:nvSpPr>
        <p:spPr>
          <a:xfrm>
            <a:off x="1332000" y="2464682"/>
            <a:ext cx="6435000" cy="90238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5" name="Rectangle 24">
            <a:extLst>
              <a:ext uri="{FF2B5EF4-FFF2-40B4-BE49-F238E27FC236}">
                <a16:creationId xmlns:a16="http://schemas.microsoft.com/office/drawing/2014/main" id="{AD0DA132-A609-48AC-ACAF-2A2F2EEFDC13}"/>
              </a:ext>
            </a:extLst>
          </p:cNvPr>
          <p:cNvSpPr/>
          <p:nvPr/>
        </p:nvSpPr>
        <p:spPr>
          <a:xfrm>
            <a:off x="2141100" y="2495135"/>
            <a:ext cx="4942706" cy="769441"/>
          </a:xfrm>
          <a:prstGeom prst="rect">
            <a:avLst/>
          </a:prstGeom>
        </p:spPr>
        <p:txBody>
          <a:bodyPr wrap="square">
            <a:spAutoFit/>
          </a:bodyPr>
          <a:lstStyle/>
          <a:p>
            <a:pPr algn="ctr"/>
            <a:r>
              <a:rPr lang="en-US" sz="2200" dirty="0">
                <a:solidFill>
                  <a:schemeClr val="tx2"/>
                </a:solidFill>
                <a:latin typeface="+mj-lt"/>
              </a:rPr>
              <a:t>Horizontal tangent space</a:t>
            </a:r>
            <a:endParaRPr lang="en-US" sz="2200" b="1" dirty="0">
              <a:solidFill>
                <a:schemeClr val="tx2"/>
              </a:solidFill>
            </a:endParaRPr>
          </a:p>
          <a:p>
            <a:pPr algn="ctr"/>
            <a:r>
              <a:rPr lang="en-US" sz="2200" b="1" dirty="0">
                <a:solidFill>
                  <a:schemeClr val="tx2"/>
                </a:solidFill>
                <a:latin typeface="+mj-lt"/>
              </a:rPr>
              <a:t>		</a:t>
            </a:r>
          </a:p>
        </p:txBody>
      </p:sp>
      <p:pic>
        <p:nvPicPr>
          <p:cNvPr id="7" name="Picture 6">
            <a:extLst>
              <a:ext uri="{FF2B5EF4-FFF2-40B4-BE49-F238E27FC236}">
                <a16:creationId xmlns:a16="http://schemas.microsoft.com/office/drawing/2014/main" id="{F48D94CD-2A1E-46F7-9BE4-481F3D89D67F}"/>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014512" y="2984893"/>
            <a:ext cx="3480000" cy="264762"/>
          </a:xfrm>
          <a:prstGeom prst="rect">
            <a:avLst/>
          </a:prstGeom>
        </p:spPr>
      </p:pic>
      <p:pic>
        <p:nvPicPr>
          <p:cNvPr id="3" name="Picture 2">
            <a:extLst>
              <a:ext uri="{FF2B5EF4-FFF2-40B4-BE49-F238E27FC236}">
                <a16:creationId xmlns:a16="http://schemas.microsoft.com/office/drawing/2014/main" id="{14C0D00E-0C7D-4C11-85D5-10B38D039EF4}"/>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431048" y="1652774"/>
            <a:ext cx="4300952" cy="287619"/>
          </a:xfrm>
          <a:prstGeom prst="rect">
            <a:avLst/>
          </a:prstGeom>
        </p:spPr>
      </p:pic>
    </p:spTree>
    <p:extLst>
      <p:ext uri="{BB962C8B-B14F-4D97-AF65-F5344CB8AC3E}">
        <p14:creationId xmlns:p14="http://schemas.microsoft.com/office/powerpoint/2010/main" val="835852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The model as a sub-Riemannian structure</a:t>
            </a:r>
            <a:endParaRPr lang="en-US" sz="3200" dirty="0">
              <a:solidFill>
                <a:schemeClr val="accent1"/>
              </a:solidFill>
              <a:latin typeface="+mj-lt"/>
            </a:endParaRPr>
          </a:p>
        </p:txBody>
      </p:sp>
      <p:sp>
        <p:nvSpPr>
          <p:cNvPr id="15" name="Rectangle 14">
            <a:extLst>
              <a:ext uri="{FF2B5EF4-FFF2-40B4-BE49-F238E27FC236}">
                <a16:creationId xmlns:a16="http://schemas.microsoft.com/office/drawing/2014/main" id="{6D7C5950-4FF8-499C-A5A7-B54AC4ACA046}"/>
              </a:ext>
            </a:extLst>
          </p:cNvPr>
          <p:cNvSpPr/>
          <p:nvPr/>
        </p:nvSpPr>
        <p:spPr>
          <a:xfrm>
            <a:off x="1326400" y="1154788"/>
            <a:ext cx="6435000" cy="90238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Rectangle 17">
            <a:extLst>
              <a:ext uri="{FF2B5EF4-FFF2-40B4-BE49-F238E27FC236}">
                <a16:creationId xmlns:a16="http://schemas.microsoft.com/office/drawing/2014/main" id="{E1555102-F7B3-4AAC-97AD-44CAF208218E}"/>
              </a:ext>
            </a:extLst>
          </p:cNvPr>
          <p:cNvSpPr/>
          <p:nvPr/>
        </p:nvSpPr>
        <p:spPr>
          <a:xfrm>
            <a:off x="2135500" y="1185241"/>
            <a:ext cx="4942706" cy="769441"/>
          </a:xfrm>
          <a:prstGeom prst="rect">
            <a:avLst/>
          </a:prstGeom>
        </p:spPr>
        <p:txBody>
          <a:bodyPr wrap="square">
            <a:spAutoFit/>
          </a:bodyPr>
          <a:lstStyle/>
          <a:p>
            <a:pPr algn="ctr"/>
            <a:r>
              <a:rPr lang="en-US" sz="2200" dirty="0">
                <a:solidFill>
                  <a:schemeClr val="tx2"/>
                </a:solidFill>
                <a:latin typeface="+mj-lt"/>
              </a:rPr>
              <a:t>Sub-Riemannian manifold</a:t>
            </a:r>
            <a:endParaRPr lang="en-US" sz="2200" b="1" dirty="0">
              <a:solidFill>
                <a:schemeClr val="tx2"/>
              </a:solidFill>
            </a:endParaRPr>
          </a:p>
          <a:p>
            <a:pPr algn="ctr"/>
            <a:r>
              <a:rPr lang="en-US" sz="2200" b="1" dirty="0">
                <a:solidFill>
                  <a:schemeClr val="tx2"/>
                </a:solidFill>
                <a:latin typeface="+mj-lt"/>
              </a:rPr>
              <a:t>		</a:t>
            </a:r>
          </a:p>
        </p:txBody>
      </p:sp>
      <p:sp>
        <p:nvSpPr>
          <p:cNvPr id="23" name="Rectangle 22">
            <a:extLst>
              <a:ext uri="{FF2B5EF4-FFF2-40B4-BE49-F238E27FC236}">
                <a16:creationId xmlns:a16="http://schemas.microsoft.com/office/drawing/2014/main" id="{5C24A7A0-4A05-458F-B4DD-869186563511}"/>
              </a:ext>
            </a:extLst>
          </p:cNvPr>
          <p:cNvSpPr/>
          <p:nvPr/>
        </p:nvSpPr>
        <p:spPr>
          <a:xfrm>
            <a:off x="1332000" y="2464682"/>
            <a:ext cx="6435000" cy="90238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Picture 3">
            <a:extLst>
              <a:ext uri="{FF2B5EF4-FFF2-40B4-BE49-F238E27FC236}">
                <a16:creationId xmlns:a16="http://schemas.microsoft.com/office/drawing/2014/main" id="{D1104C54-9FCB-4C6D-A955-847C0729F42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014512" y="2984893"/>
            <a:ext cx="3480000" cy="264762"/>
          </a:xfrm>
          <a:prstGeom prst="rect">
            <a:avLst/>
          </a:prstGeom>
        </p:spPr>
      </p:pic>
      <p:pic>
        <p:nvPicPr>
          <p:cNvPr id="3" name="Picture 2">
            <a:extLst>
              <a:ext uri="{FF2B5EF4-FFF2-40B4-BE49-F238E27FC236}">
                <a16:creationId xmlns:a16="http://schemas.microsoft.com/office/drawing/2014/main" id="{125DF611-483D-4CDA-AC07-91BBADC45B28}"/>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31048" y="1652774"/>
            <a:ext cx="4300952" cy="287619"/>
          </a:xfrm>
          <a:prstGeom prst="rect">
            <a:avLst/>
          </a:prstGeom>
        </p:spPr>
      </p:pic>
      <p:sp>
        <p:nvSpPr>
          <p:cNvPr id="29" name="Rectangle 28">
            <a:extLst>
              <a:ext uri="{FF2B5EF4-FFF2-40B4-BE49-F238E27FC236}">
                <a16:creationId xmlns:a16="http://schemas.microsoft.com/office/drawing/2014/main" id="{079FB8AF-7477-4823-847C-3AC54ECA2C2E}"/>
              </a:ext>
            </a:extLst>
          </p:cNvPr>
          <p:cNvSpPr/>
          <p:nvPr/>
        </p:nvSpPr>
        <p:spPr>
          <a:xfrm>
            <a:off x="1332000" y="3769682"/>
            <a:ext cx="6435000" cy="117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Rectangle 29">
            <a:extLst>
              <a:ext uri="{FF2B5EF4-FFF2-40B4-BE49-F238E27FC236}">
                <a16:creationId xmlns:a16="http://schemas.microsoft.com/office/drawing/2014/main" id="{E90B1E81-2B3E-4AC8-B6D6-6745E711FCD7}"/>
              </a:ext>
            </a:extLst>
          </p:cNvPr>
          <p:cNvSpPr/>
          <p:nvPr/>
        </p:nvSpPr>
        <p:spPr>
          <a:xfrm>
            <a:off x="2141100" y="3769682"/>
            <a:ext cx="4942706" cy="769441"/>
          </a:xfrm>
          <a:prstGeom prst="rect">
            <a:avLst/>
          </a:prstGeom>
        </p:spPr>
        <p:txBody>
          <a:bodyPr wrap="square">
            <a:spAutoFit/>
          </a:bodyPr>
          <a:lstStyle/>
          <a:p>
            <a:pPr algn="ctr"/>
            <a:r>
              <a:rPr lang="en-US" sz="2200" dirty="0">
                <a:solidFill>
                  <a:schemeClr val="tx2"/>
                </a:solidFill>
                <a:latin typeface="+mj-lt"/>
              </a:rPr>
              <a:t>Sub-Riemannian metric tensor</a:t>
            </a:r>
            <a:endParaRPr lang="en-US" sz="2200" b="1" dirty="0">
              <a:solidFill>
                <a:schemeClr val="tx2"/>
              </a:solidFill>
            </a:endParaRPr>
          </a:p>
          <a:p>
            <a:pPr algn="ctr"/>
            <a:r>
              <a:rPr lang="en-US" sz="2200" b="1" dirty="0">
                <a:solidFill>
                  <a:schemeClr val="tx2"/>
                </a:solidFill>
                <a:latin typeface="+mj-lt"/>
              </a:rPr>
              <a:t>		</a:t>
            </a:r>
          </a:p>
        </p:txBody>
      </p:sp>
      <p:pic>
        <p:nvPicPr>
          <p:cNvPr id="7" name="Picture 6">
            <a:extLst>
              <a:ext uri="{FF2B5EF4-FFF2-40B4-BE49-F238E27FC236}">
                <a16:creationId xmlns:a16="http://schemas.microsoft.com/office/drawing/2014/main" id="{8A797805-1140-449A-A3A3-F4FB5E89893F}"/>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839381" y="4129682"/>
            <a:ext cx="3525714" cy="739048"/>
          </a:xfrm>
          <a:prstGeom prst="rect">
            <a:avLst/>
          </a:prstGeom>
        </p:spPr>
      </p:pic>
      <p:sp>
        <p:nvSpPr>
          <p:cNvPr id="12" name="Rectangle 11">
            <a:extLst>
              <a:ext uri="{FF2B5EF4-FFF2-40B4-BE49-F238E27FC236}">
                <a16:creationId xmlns:a16="http://schemas.microsoft.com/office/drawing/2014/main" id="{8ECBF2F7-BDFB-4BB2-80BB-A82EF6B4B148}"/>
              </a:ext>
            </a:extLst>
          </p:cNvPr>
          <p:cNvSpPr/>
          <p:nvPr/>
        </p:nvSpPr>
        <p:spPr>
          <a:xfrm>
            <a:off x="2141100" y="2495135"/>
            <a:ext cx="4942706" cy="769441"/>
          </a:xfrm>
          <a:prstGeom prst="rect">
            <a:avLst/>
          </a:prstGeom>
        </p:spPr>
        <p:txBody>
          <a:bodyPr wrap="square">
            <a:spAutoFit/>
          </a:bodyPr>
          <a:lstStyle/>
          <a:p>
            <a:pPr algn="ctr"/>
            <a:r>
              <a:rPr lang="en-US" sz="2200" dirty="0">
                <a:solidFill>
                  <a:schemeClr val="tx2"/>
                </a:solidFill>
                <a:latin typeface="+mj-lt"/>
              </a:rPr>
              <a:t>Horizontal tangent space</a:t>
            </a:r>
            <a:endParaRPr lang="en-US" sz="2200" b="1" dirty="0">
              <a:solidFill>
                <a:schemeClr val="tx2"/>
              </a:solidFill>
            </a:endParaRPr>
          </a:p>
          <a:p>
            <a:pPr algn="ctr"/>
            <a:r>
              <a:rPr lang="en-US" sz="2200" b="1" dirty="0">
                <a:solidFill>
                  <a:schemeClr val="tx2"/>
                </a:solidFill>
                <a:latin typeface="+mj-lt"/>
              </a:rPr>
              <a:t>		</a:t>
            </a:r>
          </a:p>
        </p:txBody>
      </p:sp>
    </p:spTree>
    <p:extLst>
      <p:ext uri="{BB962C8B-B14F-4D97-AF65-F5344CB8AC3E}">
        <p14:creationId xmlns:p14="http://schemas.microsoft.com/office/powerpoint/2010/main" val="4054523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The model as a sub-Riemannian structure</a:t>
            </a:r>
            <a:endParaRPr lang="en-US" sz="3200" dirty="0">
              <a:solidFill>
                <a:schemeClr val="accent1"/>
              </a:solidFill>
              <a:latin typeface="+mj-lt"/>
            </a:endParaRPr>
          </a:p>
        </p:txBody>
      </p:sp>
      <p:sp>
        <p:nvSpPr>
          <p:cNvPr id="15" name="Rectangle 14">
            <a:extLst>
              <a:ext uri="{FF2B5EF4-FFF2-40B4-BE49-F238E27FC236}">
                <a16:creationId xmlns:a16="http://schemas.microsoft.com/office/drawing/2014/main" id="{6D7C5950-4FF8-499C-A5A7-B54AC4ACA046}"/>
              </a:ext>
            </a:extLst>
          </p:cNvPr>
          <p:cNvSpPr/>
          <p:nvPr/>
        </p:nvSpPr>
        <p:spPr>
          <a:xfrm>
            <a:off x="1326400" y="1154788"/>
            <a:ext cx="6435000" cy="90238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Rectangle 17">
            <a:extLst>
              <a:ext uri="{FF2B5EF4-FFF2-40B4-BE49-F238E27FC236}">
                <a16:creationId xmlns:a16="http://schemas.microsoft.com/office/drawing/2014/main" id="{E1555102-F7B3-4AAC-97AD-44CAF208218E}"/>
              </a:ext>
            </a:extLst>
          </p:cNvPr>
          <p:cNvSpPr/>
          <p:nvPr/>
        </p:nvSpPr>
        <p:spPr>
          <a:xfrm>
            <a:off x="2135500" y="1185241"/>
            <a:ext cx="4942706" cy="769441"/>
          </a:xfrm>
          <a:prstGeom prst="rect">
            <a:avLst/>
          </a:prstGeom>
        </p:spPr>
        <p:txBody>
          <a:bodyPr wrap="square">
            <a:spAutoFit/>
          </a:bodyPr>
          <a:lstStyle/>
          <a:p>
            <a:pPr algn="ctr"/>
            <a:r>
              <a:rPr lang="en-US" sz="2200" dirty="0">
                <a:solidFill>
                  <a:schemeClr val="tx2"/>
                </a:solidFill>
                <a:latin typeface="+mj-lt"/>
              </a:rPr>
              <a:t>Sub-Riemannian manifold</a:t>
            </a:r>
            <a:endParaRPr lang="en-US" sz="2200" b="1" dirty="0">
              <a:solidFill>
                <a:schemeClr val="tx2"/>
              </a:solidFill>
            </a:endParaRPr>
          </a:p>
          <a:p>
            <a:pPr algn="ctr"/>
            <a:r>
              <a:rPr lang="en-US" sz="2200" b="1" dirty="0">
                <a:solidFill>
                  <a:schemeClr val="tx2"/>
                </a:solidFill>
                <a:latin typeface="+mj-lt"/>
              </a:rPr>
              <a:t>		</a:t>
            </a:r>
          </a:p>
        </p:txBody>
      </p:sp>
      <p:sp>
        <p:nvSpPr>
          <p:cNvPr id="11" name="Rectangle 10">
            <a:extLst>
              <a:ext uri="{FF2B5EF4-FFF2-40B4-BE49-F238E27FC236}">
                <a16:creationId xmlns:a16="http://schemas.microsoft.com/office/drawing/2014/main" id="{5CCAD106-824A-4522-858A-C422D62B7BBA}"/>
              </a:ext>
            </a:extLst>
          </p:cNvPr>
          <p:cNvSpPr/>
          <p:nvPr/>
        </p:nvSpPr>
        <p:spPr>
          <a:xfrm>
            <a:off x="1326400" y="5299682"/>
            <a:ext cx="6435000" cy="8549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ctangle 12">
            <a:extLst>
              <a:ext uri="{FF2B5EF4-FFF2-40B4-BE49-F238E27FC236}">
                <a16:creationId xmlns:a16="http://schemas.microsoft.com/office/drawing/2014/main" id="{A655157C-CA95-49F8-B1DE-38527BDAB29C}"/>
              </a:ext>
            </a:extLst>
          </p:cNvPr>
          <p:cNvSpPr/>
          <p:nvPr/>
        </p:nvSpPr>
        <p:spPr>
          <a:xfrm>
            <a:off x="2059294" y="5299682"/>
            <a:ext cx="4942706" cy="769441"/>
          </a:xfrm>
          <a:prstGeom prst="rect">
            <a:avLst/>
          </a:prstGeom>
        </p:spPr>
        <p:txBody>
          <a:bodyPr wrap="square">
            <a:spAutoFit/>
          </a:bodyPr>
          <a:lstStyle/>
          <a:p>
            <a:pPr algn="ctr"/>
            <a:r>
              <a:rPr lang="en-US" sz="2200" dirty="0">
                <a:solidFill>
                  <a:schemeClr val="tx2"/>
                </a:solidFill>
                <a:latin typeface="+mj-lt"/>
              </a:rPr>
              <a:t>Sub-Riemannian structure</a:t>
            </a:r>
            <a:endParaRPr lang="en-US" sz="2200" b="1" dirty="0">
              <a:solidFill>
                <a:schemeClr val="tx2"/>
              </a:solidFill>
            </a:endParaRPr>
          </a:p>
          <a:p>
            <a:pPr algn="ctr"/>
            <a:r>
              <a:rPr lang="en-US" sz="2200" b="1" dirty="0">
                <a:solidFill>
                  <a:schemeClr val="tx2"/>
                </a:solidFill>
                <a:latin typeface="+mj-lt"/>
              </a:rPr>
              <a:t>		</a:t>
            </a:r>
          </a:p>
        </p:txBody>
      </p:sp>
      <p:sp>
        <p:nvSpPr>
          <p:cNvPr id="23" name="Rectangle 22">
            <a:extLst>
              <a:ext uri="{FF2B5EF4-FFF2-40B4-BE49-F238E27FC236}">
                <a16:creationId xmlns:a16="http://schemas.microsoft.com/office/drawing/2014/main" id="{5C24A7A0-4A05-458F-B4DD-869186563511}"/>
              </a:ext>
            </a:extLst>
          </p:cNvPr>
          <p:cNvSpPr/>
          <p:nvPr/>
        </p:nvSpPr>
        <p:spPr>
          <a:xfrm>
            <a:off x="1332000" y="2464682"/>
            <a:ext cx="6435000" cy="90238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7" name="Picture 6">
            <a:extLst>
              <a:ext uri="{FF2B5EF4-FFF2-40B4-BE49-F238E27FC236}">
                <a16:creationId xmlns:a16="http://schemas.microsoft.com/office/drawing/2014/main" id="{0850DAA6-FDFD-4D29-8BEF-B76A3B33834C}"/>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014512" y="2984893"/>
            <a:ext cx="3480000" cy="264762"/>
          </a:xfrm>
          <a:prstGeom prst="rect">
            <a:avLst/>
          </a:prstGeom>
        </p:spPr>
      </p:pic>
      <p:pic>
        <p:nvPicPr>
          <p:cNvPr id="3" name="Picture 2">
            <a:extLst>
              <a:ext uri="{FF2B5EF4-FFF2-40B4-BE49-F238E27FC236}">
                <a16:creationId xmlns:a16="http://schemas.microsoft.com/office/drawing/2014/main" id="{4939CEEF-A322-48B0-A8C4-FE493C768270}"/>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431048" y="1652774"/>
            <a:ext cx="4300952" cy="287619"/>
          </a:xfrm>
          <a:prstGeom prst="rect">
            <a:avLst/>
          </a:prstGeom>
        </p:spPr>
      </p:pic>
      <p:pic>
        <p:nvPicPr>
          <p:cNvPr id="12" name="Picture 11">
            <a:extLst>
              <a:ext uri="{FF2B5EF4-FFF2-40B4-BE49-F238E27FC236}">
                <a16:creationId xmlns:a16="http://schemas.microsoft.com/office/drawing/2014/main" id="{42D58EDB-9A2B-4363-9A7F-CDF1E024DA5F}"/>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801048" y="5766274"/>
            <a:ext cx="1580952" cy="264762"/>
          </a:xfrm>
          <a:prstGeom prst="rect">
            <a:avLst/>
          </a:prstGeom>
        </p:spPr>
      </p:pic>
      <p:sp>
        <p:nvSpPr>
          <p:cNvPr id="19" name="Rectangle 18">
            <a:extLst>
              <a:ext uri="{FF2B5EF4-FFF2-40B4-BE49-F238E27FC236}">
                <a16:creationId xmlns:a16="http://schemas.microsoft.com/office/drawing/2014/main" id="{15CEA8C0-CDF7-458B-A942-6EBAA9DBC53B}"/>
              </a:ext>
            </a:extLst>
          </p:cNvPr>
          <p:cNvSpPr/>
          <p:nvPr/>
        </p:nvSpPr>
        <p:spPr>
          <a:xfrm>
            <a:off x="1332000" y="3769682"/>
            <a:ext cx="6435000" cy="117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Rectangle 19">
            <a:extLst>
              <a:ext uri="{FF2B5EF4-FFF2-40B4-BE49-F238E27FC236}">
                <a16:creationId xmlns:a16="http://schemas.microsoft.com/office/drawing/2014/main" id="{87C8017A-167F-40FC-AC4F-CB390B09A9FA}"/>
              </a:ext>
            </a:extLst>
          </p:cNvPr>
          <p:cNvSpPr/>
          <p:nvPr/>
        </p:nvSpPr>
        <p:spPr>
          <a:xfrm>
            <a:off x="2141100" y="3769682"/>
            <a:ext cx="4942706" cy="769441"/>
          </a:xfrm>
          <a:prstGeom prst="rect">
            <a:avLst/>
          </a:prstGeom>
        </p:spPr>
        <p:txBody>
          <a:bodyPr wrap="square">
            <a:spAutoFit/>
          </a:bodyPr>
          <a:lstStyle/>
          <a:p>
            <a:pPr algn="ctr"/>
            <a:r>
              <a:rPr lang="en-US" sz="2200" dirty="0">
                <a:solidFill>
                  <a:schemeClr val="tx2"/>
                </a:solidFill>
                <a:latin typeface="+mj-lt"/>
              </a:rPr>
              <a:t>Sub-Riemannian metric tensor</a:t>
            </a:r>
            <a:endParaRPr lang="en-US" sz="2200" b="1" dirty="0">
              <a:solidFill>
                <a:schemeClr val="tx2"/>
              </a:solidFill>
            </a:endParaRPr>
          </a:p>
          <a:p>
            <a:pPr algn="ctr"/>
            <a:r>
              <a:rPr lang="en-US" sz="2200" b="1" dirty="0">
                <a:solidFill>
                  <a:schemeClr val="tx2"/>
                </a:solidFill>
                <a:latin typeface="+mj-lt"/>
              </a:rPr>
              <a:t>		</a:t>
            </a:r>
          </a:p>
        </p:txBody>
      </p:sp>
      <p:pic>
        <p:nvPicPr>
          <p:cNvPr id="21" name="Picture 20">
            <a:extLst>
              <a:ext uri="{FF2B5EF4-FFF2-40B4-BE49-F238E27FC236}">
                <a16:creationId xmlns:a16="http://schemas.microsoft.com/office/drawing/2014/main" id="{2B4EE888-20AF-407C-9956-4C3A6397AABA}"/>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839381" y="4129682"/>
            <a:ext cx="3525714" cy="739048"/>
          </a:xfrm>
          <a:prstGeom prst="rect">
            <a:avLst/>
          </a:prstGeom>
        </p:spPr>
      </p:pic>
      <p:sp>
        <p:nvSpPr>
          <p:cNvPr id="16" name="Rectangle 15">
            <a:extLst>
              <a:ext uri="{FF2B5EF4-FFF2-40B4-BE49-F238E27FC236}">
                <a16:creationId xmlns:a16="http://schemas.microsoft.com/office/drawing/2014/main" id="{C4B73EF5-907E-471D-9455-18A266A7CC3C}"/>
              </a:ext>
            </a:extLst>
          </p:cNvPr>
          <p:cNvSpPr/>
          <p:nvPr/>
        </p:nvSpPr>
        <p:spPr>
          <a:xfrm>
            <a:off x="2141100" y="2495135"/>
            <a:ext cx="4942706" cy="769441"/>
          </a:xfrm>
          <a:prstGeom prst="rect">
            <a:avLst/>
          </a:prstGeom>
        </p:spPr>
        <p:txBody>
          <a:bodyPr wrap="square">
            <a:spAutoFit/>
          </a:bodyPr>
          <a:lstStyle/>
          <a:p>
            <a:pPr algn="ctr"/>
            <a:r>
              <a:rPr lang="en-US" sz="2200" dirty="0">
                <a:solidFill>
                  <a:schemeClr val="tx2"/>
                </a:solidFill>
                <a:latin typeface="+mj-lt"/>
              </a:rPr>
              <a:t>Horizontal tangent space</a:t>
            </a:r>
            <a:endParaRPr lang="en-US" sz="2200" b="1" dirty="0">
              <a:solidFill>
                <a:schemeClr val="tx2"/>
              </a:solidFill>
            </a:endParaRPr>
          </a:p>
          <a:p>
            <a:pPr algn="ctr"/>
            <a:r>
              <a:rPr lang="en-US" sz="2200" b="1" dirty="0">
                <a:solidFill>
                  <a:schemeClr val="tx2"/>
                </a:solidFill>
                <a:latin typeface="+mj-lt"/>
              </a:rPr>
              <a:t>		</a:t>
            </a:r>
          </a:p>
        </p:txBody>
      </p:sp>
    </p:spTree>
    <p:extLst>
      <p:ext uri="{BB962C8B-B14F-4D97-AF65-F5344CB8AC3E}">
        <p14:creationId xmlns:p14="http://schemas.microsoft.com/office/powerpoint/2010/main" val="999920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EBFBBB4-6EAA-491B-8CC8-5D0D92324E43}"/>
              </a:ext>
            </a:extLst>
          </p:cNvPr>
          <p:cNvSpPr/>
          <p:nvPr/>
        </p:nvSpPr>
        <p:spPr>
          <a:xfrm>
            <a:off x="-1800708" y="4924811"/>
            <a:ext cx="7632848" cy="769441"/>
          </a:xfrm>
          <a:prstGeom prst="rect">
            <a:avLst/>
          </a:prstGeom>
        </p:spPr>
        <p:txBody>
          <a:bodyPr wrap="square">
            <a:spAutoFit/>
          </a:bodyPr>
          <a:lstStyle/>
          <a:p>
            <a:pPr algn="ctr"/>
            <a:r>
              <a:rPr lang="en-US" sz="2200" b="1" dirty="0">
                <a:solidFill>
                  <a:schemeClr val="tx2"/>
                </a:solidFill>
                <a:latin typeface="+mj-lt"/>
              </a:rPr>
              <a:t>    </a:t>
            </a:r>
            <a:r>
              <a:rPr lang="en-US" sz="2200" b="1" dirty="0">
                <a:solidFill>
                  <a:schemeClr val="bg1">
                    <a:lumMod val="85000"/>
                  </a:schemeClr>
                </a:solidFill>
                <a:latin typeface="+mj-lt"/>
              </a:rPr>
              <a:t>Part II-a</a:t>
            </a:r>
          </a:p>
          <a:p>
            <a:pPr algn="ctr"/>
            <a:r>
              <a:rPr lang="en-US" sz="2200" b="1" dirty="0">
                <a:solidFill>
                  <a:schemeClr val="tx2"/>
                </a:solidFill>
                <a:latin typeface="+mj-lt"/>
              </a:rPr>
              <a:t>	</a:t>
            </a:r>
          </a:p>
        </p:txBody>
      </p:sp>
      <p:sp>
        <p:nvSpPr>
          <p:cNvPr id="26" name="Rectangle 25">
            <a:extLst>
              <a:ext uri="{FF2B5EF4-FFF2-40B4-BE49-F238E27FC236}">
                <a16:creationId xmlns:a16="http://schemas.microsoft.com/office/drawing/2014/main" id="{32159186-9A82-4100-9390-05D10FD95FDD}"/>
              </a:ext>
            </a:extLst>
          </p:cNvPr>
          <p:cNvSpPr/>
          <p:nvPr/>
        </p:nvSpPr>
        <p:spPr>
          <a:xfrm>
            <a:off x="3023828" y="4906986"/>
            <a:ext cx="7632848" cy="769441"/>
          </a:xfrm>
          <a:prstGeom prst="rect">
            <a:avLst/>
          </a:prstGeom>
        </p:spPr>
        <p:txBody>
          <a:bodyPr wrap="square">
            <a:spAutoFit/>
          </a:bodyPr>
          <a:lstStyle/>
          <a:p>
            <a:pPr algn="ctr"/>
            <a:r>
              <a:rPr lang="en-US" sz="2200" b="1" dirty="0">
                <a:solidFill>
                  <a:schemeClr val="tx2"/>
                </a:solidFill>
                <a:latin typeface="+mj-lt"/>
              </a:rPr>
              <a:t>    </a:t>
            </a:r>
            <a:r>
              <a:rPr lang="en-US" sz="2200" b="1" dirty="0">
                <a:solidFill>
                  <a:schemeClr val="bg1">
                    <a:lumMod val="85000"/>
                  </a:schemeClr>
                </a:solidFill>
                <a:latin typeface="+mj-lt"/>
              </a:rPr>
              <a:t>Part II-b</a:t>
            </a:r>
          </a:p>
          <a:p>
            <a:pPr algn="ctr"/>
            <a:r>
              <a:rPr lang="en-US" sz="2200" b="1" dirty="0">
                <a:solidFill>
                  <a:schemeClr val="tx2"/>
                </a:solidFill>
                <a:latin typeface="+mj-lt"/>
              </a:rPr>
              <a:t>	</a:t>
            </a:r>
          </a:p>
        </p:txBody>
      </p:sp>
      <p:pic>
        <p:nvPicPr>
          <p:cNvPr id="3" name="Picture 2">
            <a:extLst>
              <a:ext uri="{FF2B5EF4-FFF2-40B4-BE49-F238E27FC236}">
                <a16:creationId xmlns:a16="http://schemas.microsoft.com/office/drawing/2014/main" id="{229A1FE1-8DDC-407C-A6BA-3E62CF1D58A4}"/>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993772" y="5333414"/>
            <a:ext cx="2175238" cy="230476"/>
          </a:xfrm>
          <a:prstGeom prst="rect">
            <a:avLst/>
          </a:prstGeom>
        </p:spPr>
      </p:pic>
      <p:pic>
        <p:nvPicPr>
          <p:cNvPr id="6" name="Picture 5">
            <a:extLst>
              <a:ext uri="{FF2B5EF4-FFF2-40B4-BE49-F238E27FC236}">
                <a16:creationId xmlns:a16="http://schemas.microsoft.com/office/drawing/2014/main" id="{AD2F7B26-AFB6-4250-89DA-610398443DB6}"/>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791392" y="5695129"/>
            <a:ext cx="2632381" cy="182857"/>
          </a:xfrm>
          <a:prstGeom prst="rect">
            <a:avLst/>
          </a:prstGeom>
        </p:spPr>
      </p:pic>
      <p:pic>
        <p:nvPicPr>
          <p:cNvPr id="11" name="Picture 10">
            <a:extLst>
              <a:ext uri="{FF2B5EF4-FFF2-40B4-BE49-F238E27FC236}">
                <a16:creationId xmlns:a16="http://schemas.microsoft.com/office/drawing/2014/main" id="{E38DA8AB-3761-46B8-8720-3EEBA798A76B}"/>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283315" y="5304237"/>
            <a:ext cx="3297143" cy="228571"/>
          </a:xfrm>
          <a:prstGeom prst="rect">
            <a:avLst/>
          </a:prstGeom>
        </p:spPr>
      </p:pic>
      <p:pic>
        <p:nvPicPr>
          <p:cNvPr id="15" name="Picture 14">
            <a:extLst>
              <a:ext uri="{FF2B5EF4-FFF2-40B4-BE49-F238E27FC236}">
                <a16:creationId xmlns:a16="http://schemas.microsoft.com/office/drawing/2014/main" id="{4A9CA546-ED32-4806-9B48-123A4F17D99B}"/>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3314" y="5676427"/>
            <a:ext cx="1140952" cy="224762"/>
          </a:xfrm>
          <a:prstGeom prst="rect">
            <a:avLst/>
          </a:prstGeom>
        </p:spPr>
      </p:pic>
      <p:sp>
        <p:nvSpPr>
          <p:cNvPr id="36" name="Rectangle 35">
            <a:extLst>
              <a:ext uri="{FF2B5EF4-FFF2-40B4-BE49-F238E27FC236}">
                <a16:creationId xmlns:a16="http://schemas.microsoft.com/office/drawing/2014/main" id="{156E1F3B-AC14-4C27-A264-9C70BEAFBE11}"/>
              </a:ext>
            </a:extLst>
          </p:cNvPr>
          <p:cNvSpPr/>
          <p:nvPr/>
        </p:nvSpPr>
        <p:spPr>
          <a:xfrm>
            <a:off x="611251" y="2745637"/>
            <a:ext cx="7632848" cy="769441"/>
          </a:xfrm>
          <a:prstGeom prst="rect">
            <a:avLst/>
          </a:prstGeom>
        </p:spPr>
        <p:txBody>
          <a:bodyPr wrap="square">
            <a:spAutoFit/>
          </a:bodyPr>
          <a:lstStyle/>
          <a:p>
            <a:pPr algn="ctr"/>
            <a:r>
              <a:rPr lang="en-US" sz="2200" b="1" dirty="0">
                <a:solidFill>
                  <a:schemeClr val="tx2"/>
                </a:solidFill>
                <a:latin typeface="+mj-lt"/>
              </a:rPr>
              <a:t>    Part I</a:t>
            </a:r>
          </a:p>
          <a:p>
            <a:pPr algn="ctr"/>
            <a:r>
              <a:rPr lang="en-US" sz="2200" b="1" dirty="0">
                <a:solidFill>
                  <a:schemeClr val="tx2"/>
                </a:solidFill>
                <a:latin typeface="+mj-lt"/>
              </a:rPr>
              <a:t>	</a:t>
            </a:r>
          </a:p>
        </p:txBody>
      </p:sp>
      <p:sp>
        <p:nvSpPr>
          <p:cNvPr id="37" name="Rectangle 36">
            <a:extLst>
              <a:ext uri="{FF2B5EF4-FFF2-40B4-BE49-F238E27FC236}">
                <a16:creationId xmlns:a16="http://schemas.microsoft.com/office/drawing/2014/main" id="{9D79E825-32DC-495D-96DE-186CA0468528}"/>
              </a:ext>
            </a:extLst>
          </p:cNvPr>
          <p:cNvSpPr/>
          <p:nvPr/>
        </p:nvSpPr>
        <p:spPr>
          <a:xfrm>
            <a:off x="2591251" y="2780532"/>
            <a:ext cx="3942827" cy="118924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3">
            <a:extLst>
              <a:ext uri="{FF2B5EF4-FFF2-40B4-BE49-F238E27FC236}">
                <a16:creationId xmlns:a16="http://schemas.microsoft.com/office/drawing/2014/main" id="{BB069A68-0215-4CFD-90BB-50722CCB69B6}"/>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339099" y="3174319"/>
            <a:ext cx="2350476" cy="186667"/>
          </a:xfrm>
          <a:prstGeom prst="rect">
            <a:avLst/>
          </a:prstGeom>
        </p:spPr>
      </p:pic>
      <p:pic>
        <p:nvPicPr>
          <p:cNvPr id="8" name="Picture 7">
            <a:extLst>
              <a:ext uri="{FF2B5EF4-FFF2-40B4-BE49-F238E27FC236}">
                <a16:creationId xmlns:a16="http://schemas.microsoft.com/office/drawing/2014/main" id="{B0556061-D3AA-4B5B-AA89-C713751E6EB9}"/>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2754099" y="3528843"/>
            <a:ext cx="3525714" cy="230476"/>
          </a:xfrm>
          <a:prstGeom prst="rect">
            <a:avLst/>
          </a:prstGeom>
        </p:spPr>
      </p:pic>
      <p:cxnSp>
        <p:nvCxnSpPr>
          <p:cNvPr id="53" name="Straight Arrow Connector 52">
            <a:extLst>
              <a:ext uri="{FF2B5EF4-FFF2-40B4-BE49-F238E27FC236}">
                <a16:creationId xmlns:a16="http://schemas.microsoft.com/office/drawing/2014/main" id="{7CB9A714-9007-497B-939D-B78AAD8476CE}"/>
              </a:ext>
            </a:extLst>
          </p:cNvPr>
          <p:cNvCxnSpPr>
            <a:cxnSpLocks/>
          </p:cNvCxnSpPr>
          <p:nvPr/>
        </p:nvCxnSpPr>
        <p:spPr>
          <a:xfrm flipH="1">
            <a:off x="2124098" y="4305643"/>
            <a:ext cx="1" cy="588036"/>
          </a:xfrm>
          <a:prstGeom prst="straightConnector1">
            <a:avLst/>
          </a:prstGeom>
          <a:ln w="63500" cap="rnd">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30182BE-6D9D-43B0-8B01-0FAD824BB754}"/>
              </a:ext>
            </a:extLst>
          </p:cNvPr>
          <p:cNvCxnSpPr>
            <a:cxnSpLocks/>
          </p:cNvCxnSpPr>
          <p:nvPr/>
        </p:nvCxnSpPr>
        <p:spPr>
          <a:xfrm>
            <a:off x="2124099" y="4305643"/>
            <a:ext cx="1710000" cy="0"/>
          </a:xfrm>
          <a:prstGeom prst="straightConnector1">
            <a:avLst/>
          </a:prstGeom>
          <a:ln w="63500"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7C394A6-4580-4AB2-BF37-24BB8F9712D2}"/>
              </a:ext>
            </a:extLst>
          </p:cNvPr>
          <p:cNvCxnSpPr>
            <a:cxnSpLocks/>
          </p:cNvCxnSpPr>
          <p:nvPr/>
        </p:nvCxnSpPr>
        <p:spPr>
          <a:xfrm flipV="1">
            <a:off x="3834099" y="4005777"/>
            <a:ext cx="0" cy="299866"/>
          </a:xfrm>
          <a:prstGeom prst="straightConnector1">
            <a:avLst/>
          </a:prstGeom>
          <a:ln w="63500"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69492C4-B1A6-4FB9-BAC8-4CC0ACF7BF90}"/>
              </a:ext>
            </a:extLst>
          </p:cNvPr>
          <p:cNvCxnSpPr>
            <a:cxnSpLocks/>
          </p:cNvCxnSpPr>
          <p:nvPr/>
        </p:nvCxnSpPr>
        <p:spPr>
          <a:xfrm>
            <a:off x="5274099" y="4305643"/>
            <a:ext cx="1710000" cy="0"/>
          </a:xfrm>
          <a:prstGeom prst="straightConnector1">
            <a:avLst/>
          </a:prstGeom>
          <a:ln w="63500"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B5DAA9-8D10-4506-BBBE-5952867925D3}"/>
              </a:ext>
            </a:extLst>
          </p:cNvPr>
          <p:cNvCxnSpPr>
            <a:cxnSpLocks/>
          </p:cNvCxnSpPr>
          <p:nvPr/>
        </p:nvCxnSpPr>
        <p:spPr>
          <a:xfrm flipV="1">
            <a:off x="5274099" y="4005777"/>
            <a:ext cx="0" cy="299866"/>
          </a:xfrm>
          <a:prstGeom prst="straightConnector1">
            <a:avLst/>
          </a:prstGeom>
          <a:ln w="63500"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FBDECC2-3159-4E22-BD37-F76FEE4259BB}"/>
              </a:ext>
            </a:extLst>
          </p:cNvPr>
          <p:cNvCxnSpPr>
            <a:cxnSpLocks/>
          </p:cNvCxnSpPr>
          <p:nvPr/>
        </p:nvCxnSpPr>
        <p:spPr>
          <a:xfrm>
            <a:off x="4554099" y="2056198"/>
            <a:ext cx="0" cy="724730"/>
          </a:xfrm>
          <a:prstGeom prst="straightConnector1">
            <a:avLst/>
          </a:prstGeom>
          <a:ln w="63500" cap="rnd">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5083F371-F0B9-4922-AB99-B757417FAF09}"/>
              </a:ext>
            </a:extLst>
          </p:cNvPr>
          <p:cNvSpPr/>
          <p:nvPr/>
        </p:nvSpPr>
        <p:spPr>
          <a:xfrm>
            <a:off x="611251" y="836712"/>
            <a:ext cx="7632848" cy="769441"/>
          </a:xfrm>
          <a:prstGeom prst="rect">
            <a:avLst/>
          </a:prstGeom>
        </p:spPr>
        <p:txBody>
          <a:bodyPr wrap="square">
            <a:spAutoFit/>
          </a:bodyPr>
          <a:lstStyle/>
          <a:p>
            <a:pPr algn="ctr"/>
            <a:r>
              <a:rPr lang="en-US" sz="2200" b="1" dirty="0">
                <a:solidFill>
                  <a:schemeClr val="tx2"/>
                </a:solidFill>
                <a:latin typeface="+mj-lt"/>
              </a:rPr>
              <a:t>    Part 0</a:t>
            </a:r>
          </a:p>
          <a:p>
            <a:pPr algn="ctr"/>
            <a:r>
              <a:rPr lang="en-US" sz="2200" b="1" dirty="0">
                <a:solidFill>
                  <a:schemeClr val="tx2"/>
                </a:solidFill>
                <a:latin typeface="+mj-lt"/>
              </a:rPr>
              <a:t>	</a:t>
            </a:r>
          </a:p>
        </p:txBody>
      </p:sp>
      <p:pic>
        <p:nvPicPr>
          <p:cNvPr id="7" name="Picture 6">
            <a:extLst>
              <a:ext uri="{FF2B5EF4-FFF2-40B4-BE49-F238E27FC236}">
                <a16:creationId xmlns:a16="http://schemas.microsoft.com/office/drawing/2014/main" id="{DA0A02E7-23ED-43C3-B5B8-9A470F5966B1}"/>
              </a:ext>
            </a:extLst>
          </p:cNvPr>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3465766" y="1291237"/>
            <a:ext cx="2213333" cy="186667"/>
          </a:xfrm>
          <a:prstGeom prst="rect">
            <a:avLst/>
          </a:prstGeom>
        </p:spPr>
      </p:pic>
      <p:pic>
        <p:nvPicPr>
          <p:cNvPr id="10" name="Picture 9">
            <a:extLst>
              <a:ext uri="{FF2B5EF4-FFF2-40B4-BE49-F238E27FC236}">
                <a16:creationId xmlns:a16="http://schemas.microsoft.com/office/drawing/2014/main" id="{5925ED9A-D05A-4CA1-BC8E-767863AC3279}"/>
              </a:ext>
            </a:extLst>
          </p:cNvPr>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3393861" y="1646712"/>
            <a:ext cx="2375238" cy="180952"/>
          </a:xfrm>
          <a:prstGeom prst="rect">
            <a:avLst/>
          </a:prstGeom>
        </p:spPr>
      </p:pic>
      <p:sp>
        <p:nvSpPr>
          <p:cNvPr id="51" name="Rectangle 50">
            <a:extLst>
              <a:ext uri="{FF2B5EF4-FFF2-40B4-BE49-F238E27FC236}">
                <a16:creationId xmlns:a16="http://schemas.microsoft.com/office/drawing/2014/main" id="{D7F36632-BAEE-4421-81FF-071680B84BCD}"/>
              </a:ext>
            </a:extLst>
          </p:cNvPr>
          <p:cNvSpPr/>
          <p:nvPr/>
        </p:nvSpPr>
        <p:spPr>
          <a:xfrm>
            <a:off x="2591250" y="847594"/>
            <a:ext cx="3942827" cy="1189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8" name="Straight Arrow Connector 57">
            <a:extLst>
              <a:ext uri="{FF2B5EF4-FFF2-40B4-BE49-F238E27FC236}">
                <a16:creationId xmlns:a16="http://schemas.microsoft.com/office/drawing/2014/main" id="{9CDADA6A-A3A9-4FCE-B858-25C570C1667E}"/>
              </a:ext>
            </a:extLst>
          </p:cNvPr>
          <p:cNvCxnSpPr>
            <a:cxnSpLocks/>
          </p:cNvCxnSpPr>
          <p:nvPr/>
        </p:nvCxnSpPr>
        <p:spPr>
          <a:xfrm flipH="1">
            <a:off x="6988399" y="4305643"/>
            <a:ext cx="1" cy="588036"/>
          </a:xfrm>
          <a:prstGeom prst="straightConnector1">
            <a:avLst/>
          </a:prstGeom>
          <a:ln w="63500" cap="rnd">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35B0FD1F-7A55-45DE-8251-A5A807E3BB3C}"/>
              </a:ext>
            </a:extLst>
          </p:cNvPr>
          <p:cNvSpPr/>
          <p:nvPr/>
        </p:nvSpPr>
        <p:spPr>
          <a:xfrm>
            <a:off x="230757" y="4889116"/>
            <a:ext cx="3942827" cy="118924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ctangle 59">
            <a:extLst>
              <a:ext uri="{FF2B5EF4-FFF2-40B4-BE49-F238E27FC236}">
                <a16:creationId xmlns:a16="http://schemas.microsoft.com/office/drawing/2014/main" id="{5AEC2D6D-97F9-4701-A282-AA56DE100960}"/>
              </a:ext>
            </a:extLst>
          </p:cNvPr>
          <p:cNvSpPr/>
          <p:nvPr/>
        </p:nvSpPr>
        <p:spPr>
          <a:xfrm>
            <a:off x="4932040" y="4869160"/>
            <a:ext cx="3942827" cy="118924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4 1">
            <a:extLst>
              <a:ext uri="{FF2B5EF4-FFF2-40B4-BE49-F238E27FC236}">
                <a16:creationId xmlns:a16="http://schemas.microsoft.com/office/drawing/2014/main" id="{22E01BC3-2DDD-4B4F-864A-7E7D498F8B5C}"/>
              </a:ext>
            </a:extLst>
          </p:cNvPr>
          <p:cNvSpPr>
            <a:spLocks noChangeArrowheads="1"/>
          </p:cNvSpPr>
          <p:nvPr/>
        </p:nvSpPr>
        <p:spPr bwMode="auto">
          <a:xfrm>
            <a:off x="-63000"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Part II-a: Image enhancement</a:t>
            </a:r>
            <a:endParaRPr lang="en-US" sz="3200" dirty="0">
              <a:solidFill>
                <a:schemeClr val="accent1"/>
              </a:solidFill>
              <a:latin typeface="+mj-lt"/>
            </a:endParaRPr>
          </a:p>
        </p:txBody>
      </p:sp>
    </p:spTree>
    <p:extLst>
      <p:ext uri="{BB962C8B-B14F-4D97-AF65-F5344CB8AC3E}">
        <p14:creationId xmlns:p14="http://schemas.microsoft.com/office/powerpoint/2010/main" val="3711693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EBFBBB4-6EAA-491B-8CC8-5D0D92324E43}"/>
              </a:ext>
            </a:extLst>
          </p:cNvPr>
          <p:cNvSpPr/>
          <p:nvPr/>
        </p:nvSpPr>
        <p:spPr>
          <a:xfrm>
            <a:off x="-1800708" y="4924811"/>
            <a:ext cx="7632848" cy="769441"/>
          </a:xfrm>
          <a:prstGeom prst="rect">
            <a:avLst/>
          </a:prstGeom>
        </p:spPr>
        <p:txBody>
          <a:bodyPr wrap="square">
            <a:spAutoFit/>
          </a:bodyPr>
          <a:lstStyle/>
          <a:p>
            <a:pPr algn="ctr"/>
            <a:r>
              <a:rPr lang="en-US" sz="2200" b="1" dirty="0">
                <a:solidFill>
                  <a:schemeClr val="tx2"/>
                </a:solidFill>
                <a:latin typeface="+mj-lt"/>
              </a:rPr>
              <a:t>    Part II-a</a:t>
            </a:r>
          </a:p>
          <a:p>
            <a:pPr algn="ctr"/>
            <a:r>
              <a:rPr lang="en-US" sz="2200" b="1" dirty="0">
                <a:solidFill>
                  <a:schemeClr val="tx2"/>
                </a:solidFill>
                <a:latin typeface="+mj-lt"/>
              </a:rPr>
              <a:t>	</a:t>
            </a:r>
          </a:p>
        </p:txBody>
      </p:sp>
      <p:sp>
        <p:nvSpPr>
          <p:cNvPr id="26" name="Rectangle 25">
            <a:extLst>
              <a:ext uri="{FF2B5EF4-FFF2-40B4-BE49-F238E27FC236}">
                <a16:creationId xmlns:a16="http://schemas.microsoft.com/office/drawing/2014/main" id="{32159186-9A82-4100-9390-05D10FD95FDD}"/>
              </a:ext>
            </a:extLst>
          </p:cNvPr>
          <p:cNvSpPr/>
          <p:nvPr/>
        </p:nvSpPr>
        <p:spPr>
          <a:xfrm>
            <a:off x="3023828" y="4906986"/>
            <a:ext cx="7632848" cy="769441"/>
          </a:xfrm>
          <a:prstGeom prst="rect">
            <a:avLst/>
          </a:prstGeom>
        </p:spPr>
        <p:txBody>
          <a:bodyPr wrap="square">
            <a:spAutoFit/>
          </a:bodyPr>
          <a:lstStyle/>
          <a:p>
            <a:pPr algn="ctr"/>
            <a:r>
              <a:rPr lang="en-US" sz="2200" b="1" dirty="0">
                <a:solidFill>
                  <a:schemeClr val="tx2"/>
                </a:solidFill>
                <a:latin typeface="+mj-lt"/>
              </a:rPr>
              <a:t>    </a:t>
            </a:r>
            <a:r>
              <a:rPr lang="en-US" sz="2200" b="1" dirty="0">
                <a:solidFill>
                  <a:schemeClr val="bg1">
                    <a:lumMod val="85000"/>
                  </a:schemeClr>
                </a:solidFill>
                <a:latin typeface="+mj-lt"/>
              </a:rPr>
              <a:t>Part II-b</a:t>
            </a:r>
          </a:p>
          <a:p>
            <a:pPr algn="ctr"/>
            <a:r>
              <a:rPr lang="en-US" sz="2200" b="1" dirty="0">
                <a:solidFill>
                  <a:schemeClr val="tx2"/>
                </a:solidFill>
                <a:latin typeface="+mj-lt"/>
              </a:rPr>
              <a:t>	</a:t>
            </a:r>
          </a:p>
        </p:txBody>
      </p:sp>
      <p:pic>
        <p:nvPicPr>
          <p:cNvPr id="5" name="Picture 4">
            <a:extLst>
              <a:ext uri="{FF2B5EF4-FFF2-40B4-BE49-F238E27FC236}">
                <a16:creationId xmlns:a16="http://schemas.microsoft.com/office/drawing/2014/main" id="{EECB0875-9F5A-4794-85CC-22EFDBBA6ABA}"/>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993772" y="5333414"/>
            <a:ext cx="2175238" cy="230476"/>
          </a:xfrm>
          <a:prstGeom prst="rect">
            <a:avLst/>
          </a:prstGeom>
        </p:spPr>
      </p:pic>
      <p:pic>
        <p:nvPicPr>
          <p:cNvPr id="12" name="Picture 11">
            <a:extLst>
              <a:ext uri="{FF2B5EF4-FFF2-40B4-BE49-F238E27FC236}">
                <a16:creationId xmlns:a16="http://schemas.microsoft.com/office/drawing/2014/main" id="{E7F30EF2-CAD0-4548-A722-8D31637CC696}"/>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791393" y="5695130"/>
            <a:ext cx="2632381" cy="182857"/>
          </a:xfrm>
          <a:prstGeom prst="rect">
            <a:avLst/>
          </a:prstGeom>
        </p:spPr>
      </p:pic>
      <p:pic>
        <p:nvPicPr>
          <p:cNvPr id="11" name="Picture 10">
            <a:extLst>
              <a:ext uri="{FF2B5EF4-FFF2-40B4-BE49-F238E27FC236}">
                <a16:creationId xmlns:a16="http://schemas.microsoft.com/office/drawing/2014/main" id="{E38DA8AB-3761-46B8-8720-3EEBA798A76B}"/>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283315" y="5304237"/>
            <a:ext cx="3297143" cy="228571"/>
          </a:xfrm>
          <a:prstGeom prst="rect">
            <a:avLst/>
          </a:prstGeom>
        </p:spPr>
      </p:pic>
      <p:pic>
        <p:nvPicPr>
          <p:cNvPr id="15" name="Picture 14">
            <a:extLst>
              <a:ext uri="{FF2B5EF4-FFF2-40B4-BE49-F238E27FC236}">
                <a16:creationId xmlns:a16="http://schemas.microsoft.com/office/drawing/2014/main" id="{4A9CA546-ED32-4806-9B48-123A4F17D99B}"/>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3314" y="5676427"/>
            <a:ext cx="1140952" cy="224762"/>
          </a:xfrm>
          <a:prstGeom prst="rect">
            <a:avLst/>
          </a:prstGeom>
        </p:spPr>
      </p:pic>
      <p:sp>
        <p:nvSpPr>
          <p:cNvPr id="36" name="Rectangle 35">
            <a:extLst>
              <a:ext uri="{FF2B5EF4-FFF2-40B4-BE49-F238E27FC236}">
                <a16:creationId xmlns:a16="http://schemas.microsoft.com/office/drawing/2014/main" id="{156E1F3B-AC14-4C27-A264-9C70BEAFBE11}"/>
              </a:ext>
            </a:extLst>
          </p:cNvPr>
          <p:cNvSpPr/>
          <p:nvPr/>
        </p:nvSpPr>
        <p:spPr>
          <a:xfrm>
            <a:off x="611251" y="2745637"/>
            <a:ext cx="7632848" cy="769441"/>
          </a:xfrm>
          <a:prstGeom prst="rect">
            <a:avLst/>
          </a:prstGeom>
        </p:spPr>
        <p:txBody>
          <a:bodyPr wrap="square">
            <a:spAutoFit/>
          </a:bodyPr>
          <a:lstStyle/>
          <a:p>
            <a:pPr algn="ctr"/>
            <a:r>
              <a:rPr lang="en-US" sz="2200" b="1" dirty="0">
                <a:solidFill>
                  <a:schemeClr val="tx2"/>
                </a:solidFill>
                <a:latin typeface="+mj-lt"/>
              </a:rPr>
              <a:t>    Part I</a:t>
            </a:r>
          </a:p>
          <a:p>
            <a:pPr algn="ctr"/>
            <a:r>
              <a:rPr lang="en-US" sz="2200" b="1" dirty="0">
                <a:solidFill>
                  <a:schemeClr val="tx2"/>
                </a:solidFill>
                <a:latin typeface="+mj-lt"/>
              </a:rPr>
              <a:t>	</a:t>
            </a:r>
          </a:p>
        </p:txBody>
      </p:sp>
      <p:sp>
        <p:nvSpPr>
          <p:cNvPr id="37" name="Rectangle 36">
            <a:extLst>
              <a:ext uri="{FF2B5EF4-FFF2-40B4-BE49-F238E27FC236}">
                <a16:creationId xmlns:a16="http://schemas.microsoft.com/office/drawing/2014/main" id="{9D79E825-32DC-495D-96DE-186CA0468528}"/>
              </a:ext>
            </a:extLst>
          </p:cNvPr>
          <p:cNvSpPr/>
          <p:nvPr/>
        </p:nvSpPr>
        <p:spPr>
          <a:xfrm>
            <a:off x="2591251" y="2780532"/>
            <a:ext cx="3942827" cy="118924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3">
            <a:extLst>
              <a:ext uri="{FF2B5EF4-FFF2-40B4-BE49-F238E27FC236}">
                <a16:creationId xmlns:a16="http://schemas.microsoft.com/office/drawing/2014/main" id="{BB069A68-0215-4CFD-90BB-50722CCB69B6}"/>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339099" y="3174319"/>
            <a:ext cx="2350476" cy="186667"/>
          </a:xfrm>
          <a:prstGeom prst="rect">
            <a:avLst/>
          </a:prstGeom>
        </p:spPr>
      </p:pic>
      <p:pic>
        <p:nvPicPr>
          <p:cNvPr id="8" name="Picture 7">
            <a:extLst>
              <a:ext uri="{FF2B5EF4-FFF2-40B4-BE49-F238E27FC236}">
                <a16:creationId xmlns:a16="http://schemas.microsoft.com/office/drawing/2014/main" id="{B0556061-D3AA-4B5B-AA89-C713751E6EB9}"/>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2754099" y="3528843"/>
            <a:ext cx="3525714" cy="230476"/>
          </a:xfrm>
          <a:prstGeom prst="rect">
            <a:avLst/>
          </a:prstGeom>
        </p:spPr>
      </p:pic>
      <p:cxnSp>
        <p:nvCxnSpPr>
          <p:cNvPr id="53" name="Straight Arrow Connector 52">
            <a:extLst>
              <a:ext uri="{FF2B5EF4-FFF2-40B4-BE49-F238E27FC236}">
                <a16:creationId xmlns:a16="http://schemas.microsoft.com/office/drawing/2014/main" id="{7CB9A714-9007-497B-939D-B78AAD8476CE}"/>
              </a:ext>
            </a:extLst>
          </p:cNvPr>
          <p:cNvCxnSpPr>
            <a:cxnSpLocks/>
          </p:cNvCxnSpPr>
          <p:nvPr/>
        </p:nvCxnSpPr>
        <p:spPr>
          <a:xfrm flipH="1">
            <a:off x="2124098" y="4305643"/>
            <a:ext cx="1" cy="588036"/>
          </a:xfrm>
          <a:prstGeom prst="straightConnector1">
            <a:avLst/>
          </a:prstGeom>
          <a:ln w="63500" cap="rnd">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30182BE-6D9D-43B0-8B01-0FAD824BB754}"/>
              </a:ext>
            </a:extLst>
          </p:cNvPr>
          <p:cNvCxnSpPr>
            <a:cxnSpLocks/>
          </p:cNvCxnSpPr>
          <p:nvPr/>
        </p:nvCxnSpPr>
        <p:spPr>
          <a:xfrm>
            <a:off x="2124099" y="4305643"/>
            <a:ext cx="1710000" cy="0"/>
          </a:xfrm>
          <a:prstGeom prst="straightConnector1">
            <a:avLst/>
          </a:prstGeom>
          <a:ln w="63500" cap="rnd">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7C394A6-4580-4AB2-BF37-24BB8F9712D2}"/>
              </a:ext>
            </a:extLst>
          </p:cNvPr>
          <p:cNvCxnSpPr>
            <a:cxnSpLocks/>
          </p:cNvCxnSpPr>
          <p:nvPr/>
        </p:nvCxnSpPr>
        <p:spPr>
          <a:xfrm flipV="1">
            <a:off x="3834099" y="4005777"/>
            <a:ext cx="0" cy="299866"/>
          </a:xfrm>
          <a:prstGeom prst="straightConnector1">
            <a:avLst/>
          </a:prstGeom>
          <a:ln w="63500" cap="rnd">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69492C4-B1A6-4FB9-BAC8-4CC0ACF7BF90}"/>
              </a:ext>
            </a:extLst>
          </p:cNvPr>
          <p:cNvCxnSpPr>
            <a:cxnSpLocks/>
          </p:cNvCxnSpPr>
          <p:nvPr/>
        </p:nvCxnSpPr>
        <p:spPr>
          <a:xfrm>
            <a:off x="5274099" y="4305643"/>
            <a:ext cx="1710000" cy="0"/>
          </a:xfrm>
          <a:prstGeom prst="straightConnector1">
            <a:avLst/>
          </a:prstGeom>
          <a:ln w="63500"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B5DAA9-8D10-4506-BBBE-5952867925D3}"/>
              </a:ext>
            </a:extLst>
          </p:cNvPr>
          <p:cNvCxnSpPr>
            <a:cxnSpLocks/>
          </p:cNvCxnSpPr>
          <p:nvPr/>
        </p:nvCxnSpPr>
        <p:spPr>
          <a:xfrm flipV="1">
            <a:off x="5274099" y="4005777"/>
            <a:ext cx="0" cy="299866"/>
          </a:xfrm>
          <a:prstGeom prst="straightConnector1">
            <a:avLst/>
          </a:prstGeom>
          <a:ln w="63500"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FBDECC2-3159-4E22-BD37-F76FEE4259BB}"/>
              </a:ext>
            </a:extLst>
          </p:cNvPr>
          <p:cNvCxnSpPr>
            <a:cxnSpLocks/>
          </p:cNvCxnSpPr>
          <p:nvPr/>
        </p:nvCxnSpPr>
        <p:spPr>
          <a:xfrm>
            <a:off x="4554099" y="2056198"/>
            <a:ext cx="0" cy="724730"/>
          </a:xfrm>
          <a:prstGeom prst="straightConnector1">
            <a:avLst/>
          </a:prstGeom>
          <a:ln w="63500" cap="rnd">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5083F371-F0B9-4922-AB99-B757417FAF09}"/>
              </a:ext>
            </a:extLst>
          </p:cNvPr>
          <p:cNvSpPr/>
          <p:nvPr/>
        </p:nvSpPr>
        <p:spPr>
          <a:xfrm>
            <a:off x="611251" y="836712"/>
            <a:ext cx="7632848" cy="769441"/>
          </a:xfrm>
          <a:prstGeom prst="rect">
            <a:avLst/>
          </a:prstGeom>
        </p:spPr>
        <p:txBody>
          <a:bodyPr wrap="square">
            <a:spAutoFit/>
          </a:bodyPr>
          <a:lstStyle/>
          <a:p>
            <a:pPr algn="ctr"/>
            <a:r>
              <a:rPr lang="en-US" sz="2200" b="1" dirty="0">
                <a:solidFill>
                  <a:schemeClr val="tx2"/>
                </a:solidFill>
                <a:latin typeface="+mj-lt"/>
              </a:rPr>
              <a:t>    Part 0</a:t>
            </a:r>
          </a:p>
          <a:p>
            <a:pPr algn="ctr"/>
            <a:r>
              <a:rPr lang="en-US" sz="2200" b="1" dirty="0">
                <a:solidFill>
                  <a:schemeClr val="tx2"/>
                </a:solidFill>
                <a:latin typeface="+mj-lt"/>
              </a:rPr>
              <a:t>	</a:t>
            </a:r>
          </a:p>
        </p:txBody>
      </p:sp>
      <p:pic>
        <p:nvPicPr>
          <p:cNvPr id="7" name="Picture 6">
            <a:extLst>
              <a:ext uri="{FF2B5EF4-FFF2-40B4-BE49-F238E27FC236}">
                <a16:creationId xmlns:a16="http://schemas.microsoft.com/office/drawing/2014/main" id="{DA0A02E7-23ED-43C3-B5B8-9A470F5966B1}"/>
              </a:ext>
            </a:extLst>
          </p:cNvPr>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3465766" y="1291237"/>
            <a:ext cx="2213333" cy="186667"/>
          </a:xfrm>
          <a:prstGeom prst="rect">
            <a:avLst/>
          </a:prstGeom>
        </p:spPr>
      </p:pic>
      <p:pic>
        <p:nvPicPr>
          <p:cNvPr id="10" name="Picture 9">
            <a:extLst>
              <a:ext uri="{FF2B5EF4-FFF2-40B4-BE49-F238E27FC236}">
                <a16:creationId xmlns:a16="http://schemas.microsoft.com/office/drawing/2014/main" id="{5925ED9A-D05A-4CA1-BC8E-767863AC3279}"/>
              </a:ext>
            </a:extLst>
          </p:cNvPr>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3393861" y="1646712"/>
            <a:ext cx="2375238" cy="180952"/>
          </a:xfrm>
          <a:prstGeom prst="rect">
            <a:avLst/>
          </a:prstGeom>
        </p:spPr>
      </p:pic>
      <p:sp>
        <p:nvSpPr>
          <p:cNvPr id="51" name="Rectangle 50">
            <a:extLst>
              <a:ext uri="{FF2B5EF4-FFF2-40B4-BE49-F238E27FC236}">
                <a16:creationId xmlns:a16="http://schemas.microsoft.com/office/drawing/2014/main" id="{D7F36632-BAEE-4421-81FF-071680B84BCD}"/>
              </a:ext>
            </a:extLst>
          </p:cNvPr>
          <p:cNvSpPr/>
          <p:nvPr/>
        </p:nvSpPr>
        <p:spPr>
          <a:xfrm>
            <a:off x="2591250" y="847594"/>
            <a:ext cx="3942827" cy="1189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8" name="Straight Arrow Connector 57">
            <a:extLst>
              <a:ext uri="{FF2B5EF4-FFF2-40B4-BE49-F238E27FC236}">
                <a16:creationId xmlns:a16="http://schemas.microsoft.com/office/drawing/2014/main" id="{9CDADA6A-A3A9-4FCE-B858-25C570C1667E}"/>
              </a:ext>
            </a:extLst>
          </p:cNvPr>
          <p:cNvCxnSpPr>
            <a:cxnSpLocks/>
          </p:cNvCxnSpPr>
          <p:nvPr/>
        </p:nvCxnSpPr>
        <p:spPr>
          <a:xfrm flipH="1">
            <a:off x="6988399" y="4305643"/>
            <a:ext cx="1" cy="588036"/>
          </a:xfrm>
          <a:prstGeom prst="straightConnector1">
            <a:avLst/>
          </a:prstGeom>
          <a:ln w="63500" cap="rnd">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35B0FD1F-7A55-45DE-8251-A5A807E3BB3C}"/>
              </a:ext>
            </a:extLst>
          </p:cNvPr>
          <p:cNvSpPr/>
          <p:nvPr/>
        </p:nvSpPr>
        <p:spPr>
          <a:xfrm>
            <a:off x="230757" y="4889116"/>
            <a:ext cx="3942827" cy="118924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ctangle 59">
            <a:extLst>
              <a:ext uri="{FF2B5EF4-FFF2-40B4-BE49-F238E27FC236}">
                <a16:creationId xmlns:a16="http://schemas.microsoft.com/office/drawing/2014/main" id="{5AEC2D6D-97F9-4701-A282-AA56DE100960}"/>
              </a:ext>
            </a:extLst>
          </p:cNvPr>
          <p:cNvSpPr/>
          <p:nvPr/>
        </p:nvSpPr>
        <p:spPr>
          <a:xfrm>
            <a:off x="4932040" y="4869160"/>
            <a:ext cx="3942827" cy="118924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4 1">
            <a:extLst>
              <a:ext uri="{FF2B5EF4-FFF2-40B4-BE49-F238E27FC236}">
                <a16:creationId xmlns:a16="http://schemas.microsoft.com/office/drawing/2014/main" id="{22E01BC3-2DDD-4B4F-864A-7E7D498F8B5C}"/>
              </a:ext>
            </a:extLst>
          </p:cNvPr>
          <p:cNvSpPr>
            <a:spLocks noChangeArrowheads="1"/>
          </p:cNvSpPr>
          <p:nvPr/>
        </p:nvSpPr>
        <p:spPr bwMode="auto">
          <a:xfrm>
            <a:off x="-63000"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Part II-a: Image enhancement</a:t>
            </a:r>
            <a:endParaRPr lang="en-US" sz="3200" dirty="0">
              <a:solidFill>
                <a:schemeClr val="accent1"/>
              </a:solidFill>
              <a:latin typeface="+mj-lt"/>
            </a:endParaRPr>
          </a:p>
        </p:txBody>
      </p:sp>
    </p:spTree>
    <p:extLst>
      <p:ext uri="{BB962C8B-B14F-4D97-AF65-F5344CB8AC3E}">
        <p14:creationId xmlns:p14="http://schemas.microsoft.com/office/powerpoint/2010/main" val="3816283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Image enhancement</a:t>
            </a:r>
            <a:endParaRPr lang="en-US" sz="3200" dirty="0">
              <a:solidFill>
                <a:schemeClr val="accent1"/>
              </a:solidFill>
              <a:latin typeface="+mj-lt"/>
            </a:endParaRPr>
          </a:p>
        </p:txBody>
      </p:sp>
      <p:grpSp>
        <p:nvGrpSpPr>
          <p:cNvPr id="3" name="Group 2">
            <a:extLst>
              <a:ext uri="{FF2B5EF4-FFF2-40B4-BE49-F238E27FC236}">
                <a16:creationId xmlns:a16="http://schemas.microsoft.com/office/drawing/2014/main" id="{C6C326FE-811A-4C1C-A4B1-DE19A7001838}"/>
              </a:ext>
            </a:extLst>
          </p:cNvPr>
          <p:cNvGrpSpPr/>
          <p:nvPr/>
        </p:nvGrpSpPr>
        <p:grpSpPr>
          <a:xfrm>
            <a:off x="1017000" y="1609682"/>
            <a:ext cx="7112950" cy="3415110"/>
            <a:chOff x="1017000" y="1719000"/>
            <a:chExt cx="7112950" cy="3415110"/>
          </a:xfrm>
        </p:grpSpPr>
        <p:pic>
          <p:nvPicPr>
            <p:cNvPr id="6" name="Picture 5">
              <a:extLst>
                <a:ext uri="{FF2B5EF4-FFF2-40B4-BE49-F238E27FC236}">
                  <a16:creationId xmlns:a16="http://schemas.microsoft.com/office/drawing/2014/main" id="{0D97D7C5-71EE-41BA-B83A-A57DB809F382}"/>
                </a:ext>
              </a:extLst>
            </p:cNvPr>
            <p:cNvPicPr>
              <a:picLocks noChangeAspect="1"/>
            </p:cNvPicPr>
            <p:nvPr/>
          </p:nvPicPr>
          <p:blipFill rotWithShape="1">
            <a:blip r:embed="rId3"/>
            <a:srcRect r="61590"/>
            <a:stretch/>
          </p:blipFill>
          <p:spPr>
            <a:xfrm>
              <a:off x="5316886" y="1732852"/>
              <a:ext cx="2813064" cy="2797493"/>
            </a:xfrm>
            <a:prstGeom prst="rect">
              <a:avLst/>
            </a:prstGeom>
          </p:spPr>
        </p:pic>
        <p:pic>
          <p:nvPicPr>
            <p:cNvPr id="7" name="Picture 6">
              <a:extLst>
                <a:ext uri="{FF2B5EF4-FFF2-40B4-BE49-F238E27FC236}">
                  <a16:creationId xmlns:a16="http://schemas.microsoft.com/office/drawing/2014/main" id="{2EFB4395-6FBF-406F-B38A-46E0E7695973}"/>
                </a:ext>
              </a:extLst>
            </p:cNvPr>
            <p:cNvPicPr>
              <a:picLocks noChangeAspect="1"/>
            </p:cNvPicPr>
            <p:nvPr/>
          </p:nvPicPr>
          <p:blipFill rotWithShape="1">
            <a:blip r:embed="rId3"/>
            <a:srcRect l="61590"/>
            <a:stretch/>
          </p:blipFill>
          <p:spPr>
            <a:xfrm>
              <a:off x="1017000" y="1719000"/>
              <a:ext cx="2813064" cy="2797493"/>
            </a:xfrm>
            <a:prstGeom prst="rect">
              <a:avLst/>
            </a:prstGeom>
          </p:spPr>
        </p:pic>
        <p:sp>
          <p:nvSpPr>
            <p:cNvPr id="9" name="TextBox 8">
              <a:extLst>
                <a:ext uri="{FF2B5EF4-FFF2-40B4-BE49-F238E27FC236}">
                  <a16:creationId xmlns:a16="http://schemas.microsoft.com/office/drawing/2014/main" id="{125EB971-A354-4CB6-9A0D-727A3E033F81}"/>
                </a:ext>
              </a:extLst>
            </p:cNvPr>
            <p:cNvSpPr txBox="1"/>
            <p:nvPr/>
          </p:nvSpPr>
          <p:spPr>
            <a:xfrm>
              <a:off x="1699774" y="4734000"/>
              <a:ext cx="1447512" cy="400110"/>
            </a:xfrm>
            <a:prstGeom prst="rect">
              <a:avLst/>
            </a:prstGeom>
            <a:noFill/>
          </p:spPr>
          <p:txBody>
            <a:bodyPr wrap="none">
              <a:spAutoFit/>
            </a:bodyPr>
            <a:lstStyle/>
            <a:p>
              <a:pPr algn="ctr">
                <a:defRPr/>
              </a:pPr>
              <a:r>
                <a:rPr lang="en-US" sz="2000" dirty="0">
                  <a:latin typeface="+mn-lt"/>
                </a:rPr>
                <a:t>Noisy image</a:t>
              </a:r>
            </a:p>
          </p:txBody>
        </p:sp>
        <p:sp>
          <p:nvSpPr>
            <p:cNvPr id="10" name="TextBox 9">
              <a:extLst>
                <a:ext uri="{FF2B5EF4-FFF2-40B4-BE49-F238E27FC236}">
                  <a16:creationId xmlns:a16="http://schemas.microsoft.com/office/drawing/2014/main" id="{96B69132-B110-4456-A762-038A3E80A022}"/>
                </a:ext>
              </a:extLst>
            </p:cNvPr>
            <p:cNvSpPr txBox="1"/>
            <p:nvPr/>
          </p:nvSpPr>
          <p:spPr>
            <a:xfrm>
              <a:off x="5877000" y="4734000"/>
              <a:ext cx="1692579" cy="400110"/>
            </a:xfrm>
            <a:prstGeom prst="rect">
              <a:avLst/>
            </a:prstGeom>
            <a:noFill/>
          </p:spPr>
          <p:txBody>
            <a:bodyPr wrap="none">
              <a:spAutoFit/>
            </a:bodyPr>
            <a:lstStyle/>
            <a:p>
              <a:pPr algn="ctr">
                <a:defRPr/>
              </a:pPr>
              <a:r>
                <a:rPr lang="en-US" sz="2000" dirty="0">
                  <a:latin typeface="+mn-lt"/>
                </a:rPr>
                <a:t>Original image</a:t>
              </a:r>
            </a:p>
          </p:txBody>
        </p:sp>
      </p:grpSp>
    </p:spTree>
    <p:extLst>
      <p:ext uri="{BB962C8B-B14F-4D97-AF65-F5344CB8AC3E}">
        <p14:creationId xmlns:p14="http://schemas.microsoft.com/office/powerpoint/2010/main" val="14148510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Simple cell outputs</a:t>
            </a:r>
            <a:endParaRPr lang="en-US" sz="3200" dirty="0">
              <a:solidFill>
                <a:schemeClr val="accent1"/>
              </a:solidFill>
              <a:latin typeface="+mj-lt"/>
            </a:endParaRPr>
          </a:p>
        </p:txBody>
      </p:sp>
      <p:grpSp>
        <p:nvGrpSpPr>
          <p:cNvPr id="6" name="Group 5">
            <a:extLst>
              <a:ext uri="{FF2B5EF4-FFF2-40B4-BE49-F238E27FC236}">
                <a16:creationId xmlns:a16="http://schemas.microsoft.com/office/drawing/2014/main" id="{F7D357E0-C4E4-474C-8D4C-E07FB68AFD15}"/>
              </a:ext>
            </a:extLst>
          </p:cNvPr>
          <p:cNvGrpSpPr/>
          <p:nvPr/>
        </p:nvGrpSpPr>
        <p:grpSpPr>
          <a:xfrm>
            <a:off x="99000" y="1879682"/>
            <a:ext cx="8928000" cy="2115000"/>
            <a:chOff x="99000" y="1989000"/>
            <a:chExt cx="8928000" cy="2115000"/>
          </a:xfrm>
        </p:grpSpPr>
        <p:sp>
          <p:nvSpPr>
            <p:cNvPr id="7" name="Rectangle 6">
              <a:extLst>
                <a:ext uri="{FF2B5EF4-FFF2-40B4-BE49-F238E27FC236}">
                  <a16:creationId xmlns:a16="http://schemas.microsoft.com/office/drawing/2014/main" id="{EA2D9145-504E-4299-8F08-044BB7CBC4E6}"/>
                </a:ext>
              </a:extLst>
            </p:cNvPr>
            <p:cNvSpPr/>
            <p:nvPr/>
          </p:nvSpPr>
          <p:spPr>
            <a:xfrm>
              <a:off x="99000" y="1989000"/>
              <a:ext cx="8928000" cy="2115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ectangle 7">
              <a:extLst>
                <a:ext uri="{FF2B5EF4-FFF2-40B4-BE49-F238E27FC236}">
                  <a16:creationId xmlns:a16="http://schemas.microsoft.com/office/drawing/2014/main" id="{46E3773C-8EEC-4E74-BB34-578EFAE6086F}"/>
                </a:ext>
              </a:extLst>
            </p:cNvPr>
            <p:cNvSpPr/>
            <p:nvPr/>
          </p:nvSpPr>
          <p:spPr>
            <a:xfrm>
              <a:off x="2097000" y="2019453"/>
              <a:ext cx="4942706" cy="769441"/>
            </a:xfrm>
            <a:prstGeom prst="rect">
              <a:avLst/>
            </a:prstGeom>
          </p:spPr>
          <p:txBody>
            <a:bodyPr wrap="square">
              <a:spAutoFit/>
            </a:bodyPr>
            <a:lstStyle/>
            <a:p>
              <a:pPr algn="ctr"/>
              <a:r>
                <a:rPr lang="en-US" sz="2200" dirty="0">
                  <a:solidFill>
                    <a:schemeClr val="tx2"/>
                  </a:solidFill>
                  <a:latin typeface="+mj-lt"/>
                </a:rPr>
                <a:t>Simple cell output</a:t>
              </a:r>
              <a:endParaRPr lang="en-US" sz="2200" b="1" dirty="0">
                <a:solidFill>
                  <a:schemeClr val="tx2"/>
                </a:solidFill>
              </a:endParaRPr>
            </a:p>
            <a:p>
              <a:pPr algn="ctr"/>
              <a:r>
                <a:rPr lang="en-US" sz="2200" b="1" dirty="0">
                  <a:solidFill>
                    <a:schemeClr val="tx2"/>
                  </a:solidFill>
                  <a:latin typeface="+mj-lt"/>
                </a:rPr>
                <a:t>		</a:t>
              </a:r>
            </a:p>
          </p:txBody>
        </p:sp>
        <p:pic>
          <p:nvPicPr>
            <p:cNvPr id="10" name="Picture 9">
              <a:extLst>
                <a:ext uri="{FF2B5EF4-FFF2-40B4-BE49-F238E27FC236}">
                  <a16:creationId xmlns:a16="http://schemas.microsoft.com/office/drawing/2014/main" id="{26DCA1B8-EF10-46AD-8B7D-CB681BA8A0A0}"/>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672000" y="2493762"/>
              <a:ext cx="1815238" cy="215238"/>
            </a:xfrm>
            <a:prstGeom prst="rect">
              <a:avLst/>
            </a:prstGeom>
          </p:spPr>
        </p:pic>
      </p:grpSp>
    </p:spTree>
    <p:extLst>
      <p:ext uri="{BB962C8B-B14F-4D97-AF65-F5344CB8AC3E}">
        <p14:creationId xmlns:p14="http://schemas.microsoft.com/office/powerpoint/2010/main" val="3169577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1">
            <a:extLst>
              <a:ext uri="{FF2B5EF4-FFF2-40B4-BE49-F238E27FC236}">
                <a16:creationId xmlns:a16="http://schemas.microsoft.com/office/drawing/2014/main" id="{2C4FF39F-20BD-4BDB-84B6-C3FE9FD1F607}"/>
              </a:ext>
            </a:extLst>
          </p:cNvPr>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Simple cell outputs</a:t>
            </a:r>
            <a:endParaRPr lang="en-US" sz="3200" dirty="0">
              <a:solidFill>
                <a:schemeClr val="accent1"/>
              </a:solidFill>
              <a:latin typeface="+mj-lt"/>
            </a:endParaRPr>
          </a:p>
        </p:txBody>
      </p:sp>
      <p:grpSp>
        <p:nvGrpSpPr>
          <p:cNvPr id="9" name="Group 8">
            <a:extLst>
              <a:ext uri="{FF2B5EF4-FFF2-40B4-BE49-F238E27FC236}">
                <a16:creationId xmlns:a16="http://schemas.microsoft.com/office/drawing/2014/main" id="{C005461C-D5E5-4286-BFE3-2633B905F292}"/>
              </a:ext>
            </a:extLst>
          </p:cNvPr>
          <p:cNvGrpSpPr/>
          <p:nvPr/>
        </p:nvGrpSpPr>
        <p:grpSpPr>
          <a:xfrm>
            <a:off x="99000" y="1879682"/>
            <a:ext cx="8928000" cy="2115000"/>
            <a:chOff x="99000" y="1989000"/>
            <a:chExt cx="8928000" cy="2115000"/>
          </a:xfrm>
        </p:grpSpPr>
        <p:sp>
          <p:nvSpPr>
            <p:cNvPr id="10" name="Rectangle 9">
              <a:extLst>
                <a:ext uri="{FF2B5EF4-FFF2-40B4-BE49-F238E27FC236}">
                  <a16:creationId xmlns:a16="http://schemas.microsoft.com/office/drawing/2014/main" id="{EA4577EF-DB57-454B-98F9-C2F92088FF3C}"/>
                </a:ext>
              </a:extLst>
            </p:cNvPr>
            <p:cNvSpPr/>
            <p:nvPr/>
          </p:nvSpPr>
          <p:spPr>
            <a:xfrm>
              <a:off x="99000" y="1989000"/>
              <a:ext cx="8928000" cy="2115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Rectangle 10">
              <a:extLst>
                <a:ext uri="{FF2B5EF4-FFF2-40B4-BE49-F238E27FC236}">
                  <a16:creationId xmlns:a16="http://schemas.microsoft.com/office/drawing/2014/main" id="{1C8EC23C-D8EE-4513-A059-7DC28FDED48D}"/>
                </a:ext>
              </a:extLst>
            </p:cNvPr>
            <p:cNvSpPr/>
            <p:nvPr/>
          </p:nvSpPr>
          <p:spPr>
            <a:xfrm>
              <a:off x="2097000" y="2019453"/>
              <a:ext cx="4942706" cy="769441"/>
            </a:xfrm>
            <a:prstGeom prst="rect">
              <a:avLst/>
            </a:prstGeom>
          </p:spPr>
          <p:txBody>
            <a:bodyPr wrap="square">
              <a:spAutoFit/>
            </a:bodyPr>
            <a:lstStyle/>
            <a:p>
              <a:pPr algn="ctr"/>
              <a:r>
                <a:rPr lang="en-US" sz="2200" dirty="0">
                  <a:solidFill>
                    <a:schemeClr val="tx2"/>
                  </a:solidFill>
                  <a:latin typeface="+mj-lt"/>
                </a:rPr>
                <a:t>Simple cell output</a:t>
              </a:r>
              <a:endParaRPr lang="en-US" sz="2200" b="1" dirty="0">
                <a:solidFill>
                  <a:schemeClr val="tx2"/>
                </a:solidFill>
              </a:endParaRPr>
            </a:p>
            <a:p>
              <a:pPr algn="ctr"/>
              <a:r>
                <a:rPr lang="en-US" sz="2200" b="1" dirty="0">
                  <a:solidFill>
                    <a:schemeClr val="tx2"/>
                  </a:solidFill>
                  <a:latin typeface="+mj-lt"/>
                </a:rPr>
                <a:t>		</a:t>
              </a:r>
            </a:p>
          </p:txBody>
        </p:sp>
        <p:pic>
          <p:nvPicPr>
            <p:cNvPr id="13" name="Picture 12">
              <a:extLst>
                <a:ext uri="{FF2B5EF4-FFF2-40B4-BE49-F238E27FC236}">
                  <a16:creationId xmlns:a16="http://schemas.microsoft.com/office/drawing/2014/main" id="{07DBC6A8-2B63-41BB-A8A3-8A1D3E3FA2D5}"/>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672000" y="2493762"/>
              <a:ext cx="1815238" cy="215238"/>
            </a:xfrm>
            <a:prstGeom prst="rect">
              <a:avLst/>
            </a:prstGeom>
          </p:spPr>
        </p:pic>
        <p:pic>
          <p:nvPicPr>
            <p:cNvPr id="15" name="Picture 14">
              <a:extLst>
                <a:ext uri="{FF2B5EF4-FFF2-40B4-BE49-F238E27FC236}">
                  <a16:creationId xmlns:a16="http://schemas.microsoft.com/office/drawing/2014/main" id="{C24C0E7F-0C6C-4CE0-AFE4-96E9D7221A89}"/>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078668" y="2889000"/>
              <a:ext cx="5013333" cy="287619"/>
            </a:xfrm>
            <a:prstGeom prst="rect">
              <a:avLst/>
            </a:prstGeom>
          </p:spPr>
        </p:pic>
      </p:grpSp>
    </p:spTree>
    <p:extLst>
      <p:ext uri="{BB962C8B-B14F-4D97-AF65-F5344CB8AC3E}">
        <p14:creationId xmlns:p14="http://schemas.microsoft.com/office/powerpoint/2010/main" val="3045425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7289" y="9000"/>
            <a:ext cx="8928673" cy="6031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E46C0A"/>
                </a:solidFill>
                <a:effectLst/>
                <a:uLnTx/>
                <a:uFillTx/>
                <a:latin typeface="+mj-lt"/>
                <a:ea typeface="+mj-ea"/>
                <a:cs typeface="+mj-cs"/>
              </a:rPr>
              <a:t> </a:t>
            </a:r>
            <a:r>
              <a:rPr lang="en-US" sz="3200" dirty="0">
                <a:solidFill>
                  <a:srgbClr val="E46C0A"/>
                </a:solidFill>
                <a:latin typeface="+mj-lt"/>
                <a:ea typeface="+mj-ea"/>
                <a:cs typeface="+mj-cs"/>
              </a:rPr>
              <a:t>Simple cells</a:t>
            </a:r>
            <a:endParaRPr kumimoji="0" lang="en-US" sz="4000" b="0" i="1" u="none" strike="noStrike" kern="1200" cap="none" spc="0" normalizeH="0" baseline="0" noProof="0" dirty="0">
              <a:ln>
                <a:noFill/>
              </a:ln>
              <a:solidFill>
                <a:schemeClr val="tx1"/>
              </a:solidFill>
              <a:effectLst/>
              <a:uLnTx/>
              <a:uFillTx/>
              <a:latin typeface="+mj-lt"/>
              <a:ea typeface="+mj-ea"/>
              <a:cs typeface="+mj-cs"/>
            </a:endParaRPr>
          </a:p>
        </p:txBody>
      </p:sp>
      <p:sp>
        <p:nvSpPr>
          <p:cNvPr id="29" name="Rectangle 28">
            <a:extLst>
              <a:ext uri="{FF2B5EF4-FFF2-40B4-BE49-F238E27FC236}">
                <a16:creationId xmlns:a16="http://schemas.microsoft.com/office/drawing/2014/main" id="{680406E6-DDDA-4E8F-9EBF-E6BAF0F39BCA}"/>
              </a:ext>
            </a:extLst>
          </p:cNvPr>
          <p:cNvSpPr/>
          <p:nvPr/>
        </p:nvSpPr>
        <p:spPr>
          <a:xfrm>
            <a:off x="2104294" y="5077259"/>
            <a:ext cx="4942706" cy="1631216"/>
          </a:xfrm>
          <a:prstGeom prst="rect">
            <a:avLst/>
          </a:prstGeom>
        </p:spPr>
        <p:txBody>
          <a:bodyPr wrap="square">
            <a:spAutoFit/>
          </a:bodyPr>
          <a:lstStyle/>
          <a:p>
            <a:pPr algn="ctr"/>
            <a:r>
              <a:rPr lang="en-US" sz="2500" dirty="0">
                <a:solidFill>
                  <a:schemeClr val="tx2"/>
                </a:solidFill>
                <a:latin typeface="+mj-lt"/>
              </a:rPr>
              <a:t>Simple cells are sensitive to:</a:t>
            </a:r>
            <a:r>
              <a:rPr lang="en-US" sz="2500" b="1" dirty="0">
                <a:solidFill>
                  <a:schemeClr val="tx2"/>
                </a:solidFill>
              </a:rPr>
              <a:t> </a:t>
            </a:r>
          </a:p>
          <a:p>
            <a:pPr algn="ctr"/>
            <a:r>
              <a:rPr lang="en-US" sz="2500" b="1" dirty="0">
                <a:solidFill>
                  <a:schemeClr val="tx2"/>
                </a:solidFill>
                <a:latin typeface="+mj-lt"/>
              </a:rPr>
              <a:t>		  </a:t>
            </a:r>
            <a:r>
              <a:rPr lang="en-US" sz="2500" b="1" dirty="0">
                <a:solidFill>
                  <a:srgbClr val="FF0000"/>
                </a:solidFill>
                <a:latin typeface="+mj-lt"/>
              </a:rPr>
              <a:t>orientation</a:t>
            </a:r>
          </a:p>
          <a:p>
            <a:pPr algn="ctr"/>
            <a:r>
              <a:rPr lang="en-US" sz="2500" b="1" dirty="0">
                <a:solidFill>
                  <a:schemeClr val="tx2"/>
                </a:solidFill>
                <a:latin typeface="+mj-lt"/>
              </a:rPr>
              <a:t>	             frequency</a:t>
            </a:r>
          </a:p>
          <a:p>
            <a:pPr algn="ctr"/>
            <a:r>
              <a:rPr lang="en-US" sz="2500" b="1" dirty="0">
                <a:solidFill>
                  <a:schemeClr val="tx2"/>
                </a:solidFill>
                <a:latin typeface="+mj-lt"/>
              </a:rPr>
              <a:t>	         phase…</a:t>
            </a:r>
          </a:p>
        </p:txBody>
      </p:sp>
      <p:sp>
        <p:nvSpPr>
          <p:cNvPr id="13" name="Oval 12">
            <a:extLst>
              <a:ext uri="{FF2B5EF4-FFF2-40B4-BE49-F238E27FC236}">
                <a16:creationId xmlns:a16="http://schemas.microsoft.com/office/drawing/2014/main" id="{0C7421D0-EF0C-474C-B17E-7D4C86C0E1CB}"/>
              </a:ext>
            </a:extLst>
          </p:cNvPr>
          <p:cNvSpPr/>
          <p:nvPr/>
        </p:nvSpPr>
        <p:spPr>
          <a:xfrm>
            <a:off x="3052500" y="1199232"/>
            <a:ext cx="1784350" cy="1660525"/>
          </a:xfrm>
          <a:prstGeom prst="ellipse">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5" name="Group 14">
            <a:extLst>
              <a:ext uri="{FF2B5EF4-FFF2-40B4-BE49-F238E27FC236}">
                <a16:creationId xmlns:a16="http://schemas.microsoft.com/office/drawing/2014/main" id="{4D976884-3493-404F-A590-6D8C0EF94874}"/>
              </a:ext>
            </a:extLst>
          </p:cNvPr>
          <p:cNvGrpSpPr/>
          <p:nvPr/>
        </p:nvGrpSpPr>
        <p:grpSpPr>
          <a:xfrm>
            <a:off x="2862000" y="1148432"/>
            <a:ext cx="3494087" cy="3852863"/>
            <a:chOff x="5061085" y="1330343"/>
            <a:chExt cx="3494087" cy="3852863"/>
          </a:xfrm>
        </p:grpSpPr>
        <p:pic>
          <p:nvPicPr>
            <p:cNvPr id="16" name="Picture 7" descr="cortex_movie">
              <a:extLst>
                <a:ext uri="{FF2B5EF4-FFF2-40B4-BE49-F238E27FC236}">
                  <a16:creationId xmlns:a16="http://schemas.microsoft.com/office/drawing/2014/main" id="{41C63BE6-7465-42CD-A98C-FB2692B6AA23}"/>
                </a:ext>
              </a:extLst>
            </p:cNvPr>
            <p:cNvPicPr>
              <a:picLocks noChangeAspect="1" noChangeArrowheads="1" noCrop="1"/>
            </p:cNvPicPr>
            <p:nvPr/>
          </p:nvPicPr>
          <p:blipFill>
            <a:blip r:embed="rId3" cstate="print"/>
            <a:srcRect/>
            <a:stretch>
              <a:fillRect/>
            </a:stretch>
          </p:blipFill>
          <p:spPr bwMode="auto">
            <a:xfrm>
              <a:off x="5234122" y="1330343"/>
              <a:ext cx="1857375" cy="1720850"/>
            </a:xfrm>
            <a:prstGeom prst="rect">
              <a:avLst/>
            </a:prstGeom>
            <a:noFill/>
            <a:ln w="9525">
              <a:noFill/>
              <a:miter lim="800000"/>
              <a:headEnd/>
              <a:tailEnd/>
            </a:ln>
          </p:spPr>
        </p:pic>
        <p:pic>
          <p:nvPicPr>
            <p:cNvPr id="17" name="Picture 2">
              <a:extLst>
                <a:ext uri="{FF2B5EF4-FFF2-40B4-BE49-F238E27FC236}">
                  <a16:creationId xmlns:a16="http://schemas.microsoft.com/office/drawing/2014/main" id="{C4B30090-9DAF-4257-8C00-19D61BE3C83E}"/>
                </a:ext>
              </a:extLst>
            </p:cNvPr>
            <p:cNvPicPr>
              <a:picLocks noChangeAspect="1" noChangeArrowheads="1"/>
            </p:cNvPicPr>
            <p:nvPr/>
          </p:nvPicPr>
          <p:blipFill>
            <a:blip r:embed="rId4" cstate="print"/>
            <a:srcRect/>
            <a:stretch>
              <a:fillRect/>
            </a:stretch>
          </p:blipFill>
          <p:spPr bwMode="auto">
            <a:xfrm>
              <a:off x="5061085" y="3473468"/>
              <a:ext cx="2406650" cy="1401763"/>
            </a:xfrm>
            <a:prstGeom prst="rect">
              <a:avLst/>
            </a:prstGeom>
            <a:noFill/>
            <a:ln w="9525">
              <a:noFill/>
              <a:miter lim="800000"/>
              <a:headEnd/>
              <a:tailEnd/>
            </a:ln>
          </p:spPr>
        </p:pic>
        <p:sp>
          <p:nvSpPr>
            <p:cNvPr id="18" name="Oval 4">
              <a:extLst>
                <a:ext uri="{FF2B5EF4-FFF2-40B4-BE49-F238E27FC236}">
                  <a16:creationId xmlns:a16="http://schemas.microsoft.com/office/drawing/2014/main" id="{8C287A4B-A929-462E-B476-A9F5F6E0A768}"/>
                </a:ext>
              </a:extLst>
            </p:cNvPr>
            <p:cNvSpPr>
              <a:spLocks noChangeArrowheads="1"/>
            </p:cNvSpPr>
            <p:nvPr/>
          </p:nvSpPr>
          <p:spPr bwMode="auto">
            <a:xfrm>
              <a:off x="6573972" y="2981343"/>
              <a:ext cx="315913" cy="293688"/>
            </a:xfrm>
            <a:prstGeom prst="ellipse">
              <a:avLst/>
            </a:prstGeom>
            <a:noFill/>
            <a:ln w="28575">
              <a:solidFill>
                <a:srgbClr val="000000"/>
              </a:solidFill>
              <a:round/>
              <a:headEnd/>
              <a:tailEnd/>
            </a:ln>
          </p:spPr>
          <p:txBody>
            <a:bodyPr wrap="none" anchor="ctr"/>
            <a:lstStyle/>
            <a:p>
              <a:endParaRPr lang="en-US"/>
            </a:p>
          </p:txBody>
        </p:sp>
        <p:sp>
          <p:nvSpPr>
            <p:cNvPr id="19" name="Oval 5">
              <a:extLst>
                <a:ext uri="{FF2B5EF4-FFF2-40B4-BE49-F238E27FC236}">
                  <a16:creationId xmlns:a16="http://schemas.microsoft.com/office/drawing/2014/main" id="{6448E104-E707-4EB7-9D13-6531CE2A4ED4}"/>
                </a:ext>
              </a:extLst>
            </p:cNvPr>
            <p:cNvSpPr>
              <a:spLocks noChangeArrowheads="1"/>
            </p:cNvSpPr>
            <p:nvPr/>
          </p:nvSpPr>
          <p:spPr bwMode="auto">
            <a:xfrm flipV="1">
              <a:off x="6969260" y="3575068"/>
              <a:ext cx="115887" cy="106363"/>
            </a:xfrm>
            <a:prstGeom prst="ellipse">
              <a:avLst/>
            </a:prstGeom>
            <a:noFill/>
            <a:ln w="28575">
              <a:solidFill>
                <a:srgbClr val="000000"/>
              </a:solidFill>
              <a:round/>
              <a:headEnd/>
              <a:tailEnd/>
            </a:ln>
          </p:spPr>
          <p:txBody>
            <a:bodyPr wrap="none" anchor="ctr"/>
            <a:lstStyle/>
            <a:p>
              <a:endParaRPr lang="en-US"/>
            </a:p>
          </p:txBody>
        </p:sp>
        <p:sp>
          <p:nvSpPr>
            <p:cNvPr id="20" name="Oval 6">
              <a:extLst>
                <a:ext uri="{FF2B5EF4-FFF2-40B4-BE49-F238E27FC236}">
                  <a16:creationId xmlns:a16="http://schemas.microsoft.com/office/drawing/2014/main" id="{35379A7B-587B-4C2A-8DEF-9EFB31BB389D}"/>
                </a:ext>
              </a:extLst>
            </p:cNvPr>
            <p:cNvSpPr>
              <a:spLocks noChangeArrowheads="1"/>
            </p:cNvSpPr>
            <p:nvPr/>
          </p:nvSpPr>
          <p:spPr bwMode="auto">
            <a:xfrm>
              <a:off x="6850197" y="3333768"/>
              <a:ext cx="171450" cy="160338"/>
            </a:xfrm>
            <a:prstGeom prst="ellipse">
              <a:avLst/>
            </a:prstGeom>
            <a:noFill/>
            <a:ln w="28575">
              <a:solidFill>
                <a:srgbClr val="000000"/>
              </a:solidFill>
              <a:round/>
              <a:headEnd/>
              <a:tailEnd/>
            </a:ln>
          </p:spPr>
          <p:txBody>
            <a:bodyPr wrap="none" anchor="ctr"/>
            <a:lstStyle/>
            <a:p>
              <a:endParaRPr lang="en-US"/>
            </a:p>
          </p:txBody>
        </p:sp>
        <p:sp>
          <p:nvSpPr>
            <p:cNvPr id="30" name="Oval 10">
              <a:extLst>
                <a:ext uri="{FF2B5EF4-FFF2-40B4-BE49-F238E27FC236}">
                  <a16:creationId xmlns:a16="http://schemas.microsoft.com/office/drawing/2014/main" id="{0110C252-3CE8-4696-AB3F-214E54BC35A7}"/>
                </a:ext>
              </a:extLst>
            </p:cNvPr>
            <p:cNvSpPr>
              <a:spLocks noChangeArrowheads="1"/>
            </p:cNvSpPr>
            <p:nvPr/>
          </p:nvSpPr>
          <p:spPr bwMode="auto">
            <a:xfrm>
              <a:off x="7048635" y="3784618"/>
              <a:ext cx="101600" cy="88900"/>
            </a:xfrm>
            <a:prstGeom prst="ellipse">
              <a:avLst/>
            </a:prstGeom>
            <a:noFill/>
            <a:ln w="28575">
              <a:solidFill>
                <a:srgbClr val="000000"/>
              </a:solidFill>
              <a:round/>
              <a:headEnd/>
              <a:tailEnd/>
            </a:ln>
          </p:spPr>
          <p:txBody>
            <a:bodyPr wrap="none" anchor="ctr"/>
            <a:lstStyle/>
            <a:p>
              <a:endParaRPr lang="en-US"/>
            </a:p>
          </p:txBody>
        </p:sp>
        <p:pic>
          <p:nvPicPr>
            <p:cNvPr id="31" name="Picture 8" descr="rotatingBar">
              <a:extLst>
                <a:ext uri="{FF2B5EF4-FFF2-40B4-BE49-F238E27FC236}">
                  <a16:creationId xmlns:a16="http://schemas.microsoft.com/office/drawing/2014/main" id="{2A8752B7-E9D5-4909-A8F2-59881AFEFD4D}"/>
                </a:ext>
              </a:extLst>
            </p:cNvPr>
            <p:cNvPicPr>
              <a:picLocks noChangeAspect="1" noChangeArrowheads="1" noCrop="1"/>
            </p:cNvPicPr>
            <p:nvPr/>
          </p:nvPicPr>
          <p:blipFill>
            <a:blip r:embed="rId5" cstate="print"/>
            <a:srcRect/>
            <a:stretch>
              <a:fillRect/>
            </a:stretch>
          </p:blipFill>
          <p:spPr bwMode="auto">
            <a:xfrm>
              <a:off x="7610610" y="3508393"/>
              <a:ext cx="944562" cy="1674813"/>
            </a:xfrm>
            <a:prstGeom prst="rect">
              <a:avLst/>
            </a:prstGeom>
            <a:noFill/>
            <a:ln w="9525">
              <a:noFill/>
              <a:miter lim="800000"/>
              <a:headEnd/>
              <a:tailEnd/>
            </a:ln>
          </p:spPr>
        </p:pic>
      </p:grpSp>
    </p:spTree>
    <p:extLst>
      <p:ext uri="{BB962C8B-B14F-4D97-AF65-F5344CB8AC3E}">
        <p14:creationId xmlns:p14="http://schemas.microsoft.com/office/powerpoint/2010/main" val="2852492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CC6CE88-3651-47AF-8ED0-AE2B0E5ED397}"/>
              </a:ext>
            </a:extLst>
          </p:cNvPr>
          <p:cNvGrpSpPr/>
          <p:nvPr/>
        </p:nvGrpSpPr>
        <p:grpSpPr>
          <a:xfrm>
            <a:off x="99000" y="1879682"/>
            <a:ext cx="8928000" cy="2115000"/>
            <a:chOff x="99000" y="1989000"/>
            <a:chExt cx="8928000" cy="2115000"/>
          </a:xfrm>
        </p:grpSpPr>
        <p:sp>
          <p:nvSpPr>
            <p:cNvPr id="21" name="Rectangle 20">
              <a:extLst>
                <a:ext uri="{FF2B5EF4-FFF2-40B4-BE49-F238E27FC236}">
                  <a16:creationId xmlns:a16="http://schemas.microsoft.com/office/drawing/2014/main" id="{2016B237-C7F1-48A8-BE9D-8D1BEECF734D}"/>
                </a:ext>
              </a:extLst>
            </p:cNvPr>
            <p:cNvSpPr/>
            <p:nvPr/>
          </p:nvSpPr>
          <p:spPr>
            <a:xfrm>
              <a:off x="99000" y="1989000"/>
              <a:ext cx="8928000" cy="2115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2" name="Rectangle 21">
              <a:extLst>
                <a:ext uri="{FF2B5EF4-FFF2-40B4-BE49-F238E27FC236}">
                  <a16:creationId xmlns:a16="http://schemas.microsoft.com/office/drawing/2014/main" id="{55453B1A-BA31-4C75-9F27-13C2228A2476}"/>
                </a:ext>
              </a:extLst>
            </p:cNvPr>
            <p:cNvSpPr/>
            <p:nvPr/>
          </p:nvSpPr>
          <p:spPr>
            <a:xfrm>
              <a:off x="2097000" y="2019453"/>
              <a:ext cx="4942706" cy="769441"/>
            </a:xfrm>
            <a:prstGeom prst="rect">
              <a:avLst/>
            </a:prstGeom>
          </p:spPr>
          <p:txBody>
            <a:bodyPr wrap="square">
              <a:spAutoFit/>
            </a:bodyPr>
            <a:lstStyle/>
            <a:p>
              <a:pPr algn="ctr"/>
              <a:r>
                <a:rPr lang="en-US" sz="2200" dirty="0">
                  <a:solidFill>
                    <a:schemeClr val="tx2"/>
                  </a:solidFill>
                  <a:latin typeface="+mj-lt"/>
                </a:rPr>
                <a:t>Simple cell output</a:t>
              </a:r>
              <a:endParaRPr lang="en-US" sz="2200" b="1" dirty="0">
                <a:solidFill>
                  <a:schemeClr val="tx2"/>
                </a:solidFill>
              </a:endParaRPr>
            </a:p>
            <a:p>
              <a:pPr algn="ctr"/>
              <a:r>
                <a:rPr lang="en-US" sz="2200" b="1" dirty="0">
                  <a:solidFill>
                    <a:schemeClr val="tx2"/>
                  </a:solidFill>
                  <a:latin typeface="+mj-lt"/>
                </a:rPr>
                <a:t>		</a:t>
              </a:r>
            </a:p>
          </p:txBody>
        </p:sp>
        <p:pic>
          <p:nvPicPr>
            <p:cNvPr id="3" name="Picture 2">
              <a:extLst>
                <a:ext uri="{FF2B5EF4-FFF2-40B4-BE49-F238E27FC236}">
                  <a16:creationId xmlns:a16="http://schemas.microsoft.com/office/drawing/2014/main" id="{2E48C665-E63B-4167-AE52-809C9B988A9A}"/>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097000" y="3249000"/>
              <a:ext cx="4994286" cy="727619"/>
            </a:xfrm>
            <a:prstGeom prst="rect">
              <a:avLst/>
            </a:prstGeom>
          </p:spPr>
        </p:pic>
        <p:pic>
          <p:nvPicPr>
            <p:cNvPr id="5" name="Picture 4">
              <a:extLst>
                <a:ext uri="{FF2B5EF4-FFF2-40B4-BE49-F238E27FC236}">
                  <a16:creationId xmlns:a16="http://schemas.microsoft.com/office/drawing/2014/main" id="{4229D3EF-8B88-4A8A-8DD0-890E5D80DC70}"/>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672000" y="2493762"/>
              <a:ext cx="1815238" cy="215238"/>
            </a:xfrm>
            <a:prstGeom prst="rect">
              <a:avLst/>
            </a:prstGeom>
          </p:spPr>
        </p:pic>
        <p:pic>
          <p:nvPicPr>
            <p:cNvPr id="9" name="Picture 8">
              <a:extLst>
                <a:ext uri="{FF2B5EF4-FFF2-40B4-BE49-F238E27FC236}">
                  <a16:creationId xmlns:a16="http://schemas.microsoft.com/office/drawing/2014/main" id="{5307FF22-7ADF-4429-BD3F-4752D9B4E1A0}"/>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078668" y="2889000"/>
              <a:ext cx="5013333" cy="287619"/>
            </a:xfrm>
            <a:prstGeom prst="rect">
              <a:avLst/>
            </a:prstGeom>
          </p:spPr>
        </p:pic>
      </p:grpSp>
      <p:sp>
        <p:nvSpPr>
          <p:cNvPr id="8" name="Rectangle 4 1">
            <a:extLst>
              <a:ext uri="{FF2B5EF4-FFF2-40B4-BE49-F238E27FC236}">
                <a16:creationId xmlns:a16="http://schemas.microsoft.com/office/drawing/2014/main" id="{78BE9BFE-8753-4FD9-8EAC-CA224A0A94AC}"/>
              </a:ext>
            </a:extLst>
          </p:cNvPr>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Simple cell outputs</a:t>
            </a:r>
            <a:endParaRPr lang="en-US" sz="3200" dirty="0">
              <a:solidFill>
                <a:schemeClr val="accent1"/>
              </a:solidFill>
              <a:latin typeface="+mj-lt"/>
            </a:endParaRPr>
          </a:p>
        </p:txBody>
      </p:sp>
    </p:spTree>
    <p:extLst>
      <p:ext uri="{BB962C8B-B14F-4D97-AF65-F5344CB8AC3E}">
        <p14:creationId xmlns:p14="http://schemas.microsoft.com/office/powerpoint/2010/main" val="1757938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Laplace-Beltrami evolution</a:t>
            </a:r>
            <a:endParaRPr lang="en-US" sz="3200" dirty="0">
              <a:solidFill>
                <a:schemeClr val="accent1"/>
              </a:solidFill>
              <a:latin typeface="+mj-lt"/>
            </a:endParaRPr>
          </a:p>
        </p:txBody>
      </p:sp>
      <p:sp>
        <p:nvSpPr>
          <p:cNvPr id="10" name="TextBox 9">
            <a:extLst>
              <a:ext uri="{FF2B5EF4-FFF2-40B4-BE49-F238E27FC236}">
                <a16:creationId xmlns:a16="http://schemas.microsoft.com/office/drawing/2014/main" id="{FC185B47-1A2F-4976-80B2-0F06EE82E2AF}"/>
              </a:ext>
            </a:extLst>
          </p:cNvPr>
          <p:cNvSpPr txBox="1"/>
          <p:nvPr/>
        </p:nvSpPr>
        <p:spPr>
          <a:xfrm>
            <a:off x="497728" y="1691916"/>
            <a:ext cx="1662464" cy="400110"/>
          </a:xfrm>
          <a:prstGeom prst="rect">
            <a:avLst/>
          </a:prstGeom>
          <a:noFill/>
        </p:spPr>
        <p:txBody>
          <a:bodyPr wrap="square" rtlCol="0">
            <a:spAutoFit/>
          </a:bodyPr>
          <a:lstStyle/>
          <a:p>
            <a:pPr>
              <a:buClr>
                <a:schemeClr val="tx2"/>
              </a:buClr>
            </a:pPr>
            <a:r>
              <a:rPr lang="it-IT" sz="2000" dirty="0"/>
              <a:t> </a:t>
            </a:r>
          </a:p>
        </p:txBody>
      </p:sp>
      <p:sp>
        <p:nvSpPr>
          <p:cNvPr id="11" name="TextBox 10">
            <a:extLst>
              <a:ext uri="{FF2B5EF4-FFF2-40B4-BE49-F238E27FC236}">
                <a16:creationId xmlns:a16="http://schemas.microsoft.com/office/drawing/2014/main" id="{02CD973F-F2FF-4A51-931D-E62D317C1307}"/>
              </a:ext>
            </a:extLst>
          </p:cNvPr>
          <p:cNvSpPr txBox="1"/>
          <p:nvPr/>
        </p:nvSpPr>
        <p:spPr>
          <a:xfrm>
            <a:off x="504008" y="2616516"/>
            <a:ext cx="1662464" cy="400110"/>
          </a:xfrm>
          <a:prstGeom prst="rect">
            <a:avLst/>
          </a:prstGeom>
          <a:noFill/>
        </p:spPr>
        <p:txBody>
          <a:bodyPr wrap="square" rtlCol="0">
            <a:spAutoFit/>
          </a:bodyPr>
          <a:lstStyle/>
          <a:p>
            <a:pPr marL="342900" indent="-342900">
              <a:buClr>
                <a:schemeClr val="tx2"/>
              </a:buClr>
              <a:buFont typeface="Arial" panose="020B0604020202020204" pitchFamily="34" charset="0"/>
              <a:buChar char="•"/>
            </a:pPr>
            <a:r>
              <a:rPr lang="it-IT" sz="2000" dirty="0"/>
              <a:t> </a:t>
            </a:r>
          </a:p>
        </p:txBody>
      </p:sp>
      <p:sp>
        <p:nvSpPr>
          <p:cNvPr id="12" name="TextBox 11">
            <a:extLst>
              <a:ext uri="{FF2B5EF4-FFF2-40B4-BE49-F238E27FC236}">
                <a16:creationId xmlns:a16="http://schemas.microsoft.com/office/drawing/2014/main" id="{109A08FD-D389-497D-B0D0-D1B8FF4771B0}"/>
              </a:ext>
            </a:extLst>
          </p:cNvPr>
          <p:cNvSpPr txBox="1"/>
          <p:nvPr/>
        </p:nvSpPr>
        <p:spPr>
          <a:xfrm>
            <a:off x="522000" y="3516516"/>
            <a:ext cx="1662464" cy="400110"/>
          </a:xfrm>
          <a:prstGeom prst="rect">
            <a:avLst/>
          </a:prstGeom>
          <a:noFill/>
        </p:spPr>
        <p:txBody>
          <a:bodyPr wrap="square" rtlCol="0">
            <a:spAutoFit/>
          </a:bodyPr>
          <a:lstStyle/>
          <a:p>
            <a:pPr marL="342900" indent="-342900">
              <a:buClr>
                <a:schemeClr val="tx2"/>
              </a:buClr>
              <a:buFont typeface="Arial" panose="020B0604020202020204" pitchFamily="34" charset="0"/>
              <a:buChar char="•"/>
            </a:pPr>
            <a:r>
              <a:rPr lang="it-IT" sz="2000" dirty="0"/>
              <a:t> </a:t>
            </a:r>
          </a:p>
        </p:txBody>
      </p:sp>
      <p:sp>
        <p:nvSpPr>
          <p:cNvPr id="21" name="Rectangle 20">
            <a:extLst>
              <a:ext uri="{FF2B5EF4-FFF2-40B4-BE49-F238E27FC236}">
                <a16:creationId xmlns:a16="http://schemas.microsoft.com/office/drawing/2014/main" id="{3B50C39A-CA75-446B-AB90-51FFC1EFF9BB}"/>
              </a:ext>
            </a:extLst>
          </p:cNvPr>
          <p:cNvSpPr/>
          <p:nvPr/>
        </p:nvSpPr>
        <p:spPr>
          <a:xfrm>
            <a:off x="432000" y="2375120"/>
            <a:ext cx="8270844" cy="175456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TextBox 22">
            <a:extLst>
              <a:ext uri="{FF2B5EF4-FFF2-40B4-BE49-F238E27FC236}">
                <a16:creationId xmlns:a16="http://schemas.microsoft.com/office/drawing/2014/main" id="{D72A0F7E-4CCD-4772-A300-FBA0557F2596}"/>
              </a:ext>
            </a:extLst>
          </p:cNvPr>
          <p:cNvSpPr txBox="1"/>
          <p:nvPr/>
        </p:nvSpPr>
        <p:spPr>
          <a:xfrm>
            <a:off x="536479" y="4416516"/>
            <a:ext cx="1662464" cy="400110"/>
          </a:xfrm>
          <a:prstGeom prst="rect">
            <a:avLst/>
          </a:prstGeom>
          <a:noFill/>
        </p:spPr>
        <p:txBody>
          <a:bodyPr wrap="square" rtlCol="0">
            <a:spAutoFit/>
          </a:bodyPr>
          <a:lstStyle/>
          <a:p>
            <a:pPr>
              <a:buClr>
                <a:schemeClr val="tx2"/>
              </a:buClr>
            </a:pPr>
            <a:endParaRPr lang="it-IT" sz="2000" dirty="0"/>
          </a:p>
        </p:txBody>
      </p:sp>
      <p:pic>
        <p:nvPicPr>
          <p:cNvPr id="3" name="Picture 2">
            <a:extLst>
              <a:ext uri="{FF2B5EF4-FFF2-40B4-BE49-F238E27FC236}">
                <a16:creationId xmlns:a16="http://schemas.microsoft.com/office/drawing/2014/main" id="{580D4DE0-4EA9-48B9-97DF-4D6E8F24E084}"/>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945096" y="2689682"/>
            <a:ext cx="7361905" cy="255238"/>
          </a:xfrm>
          <a:prstGeom prst="rect">
            <a:avLst/>
          </a:prstGeom>
        </p:spPr>
      </p:pic>
      <p:pic>
        <p:nvPicPr>
          <p:cNvPr id="27" name="Picture 26">
            <a:extLst>
              <a:ext uri="{FF2B5EF4-FFF2-40B4-BE49-F238E27FC236}">
                <a16:creationId xmlns:a16="http://schemas.microsoft.com/office/drawing/2014/main" id="{30F7B341-E7E5-4BD3-9FB0-0BDB08E5DECC}"/>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972000" y="3589682"/>
            <a:ext cx="6788572" cy="255238"/>
          </a:xfrm>
          <a:prstGeom prst="rect">
            <a:avLst/>
          </a:prstGeom>
        </p:spPr>
      </p:pic>
    </p:spTree>
    <p:extLst>
      <p:ext uri="{BB962C8B-B14F-4D97-AF65-F5344CB8AC3E}">
        <p14:creationId xmlns:p14="http://schemas.microsoft.com/office/powerpoint/2010/main" val="2333528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Laplace-Beltrami evolution</a:t>
            </a:r>
            <a:endParaRPr lang="en-US" sz="3200" dirty="0">
              <a:solidFill>
                <a:schemeClr val="accent1"/>
              </a:solidFill>
              <a:latin typeface="+mj-lt"/>
            </a:endParaRPr>
          </a:p>
        </p:txBody>
      </p:sp>
      <p:sp>
        <p:nvSpPr>
          <p:cNvPr id="16" name="Rectangle 15">
            <a:extLst>
              <a:ext uri="{FF2B5EF4-FFF2-40B4-BE49-F238E27FC236}">
                <a16:creationId xmlns:a16="http://schemas.microsoft.com/office/drawing/2014/main" id="{C4964B1E-5EDD-453F-B275-F4F16A4748BC}"/>
              </a:ext>
            </a:extLst>
          </p:cNvPr>
          <p:cNvSpPr/>
          <p:nvPr/>
        </p:nvSpPr>
        <p:spPr>
          <a:xfrm>
            <a:off x="1377000" y="754682"/>
            <a:ext cx="6435000" cy="225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ctangle 16">
            <a:extLst>
              <a:ext uri="{FF2B5EF4-FFF2-40B4-BE49-F238E27FC236}">
                <a16:creationId xmlns:a16="http://schemas.microsoft.com/office/drawing/2014/main" id="{A2BA30B4-4951-44FD-A4D4-588BAE67A0F2}"/>
              </a:ext>
            </a:extLst>
          </p:cNvPr>
          <p:cNvSpPr/>
          <p:nvPr/>
        </p:nvSpPr>
        <p:spPr>
          <a:xfrm>
            <a:off x="2186100" y="785135"/>
            <a:ext cx="4942706" cy="769441"/>
          </a:xfrm>
          <a:prstGeom prst="rect">
            <a:avLst/>
          </a:prstGeom>
        </p:spPr>
        <p:txBody>
          <a:bodyPr wrap="square">
            <a:spAutoFit/>
          </a:bodyPr>
          <a:lstStyle/>
          <a:p>
            <a:pPr algn="ctr"/>
            <a:r>
              <a:rPr lang="en-US" sz="2200" dirty="0">
                <a:solidFill>
                  <a:schemeClr val="tx2"/>
                </a:solidFill>
                <a:latin typeface="+mj-lt"/>
              </a:rPr>
              <a:t>Horizontal tangent space</a:t>
            </a:r>
            <a:endParaRPr lang="en-US" sz="2200" b="1" dirty="0">
              <a:solidFill>
                <a:schemeClr val="tx2"/>
              </a:solidFill>
            </a:endParaRPr>
          </a:p>
          <a:p>
            <a:pPr algn="ctr"/>
            <a:r>
              <a:rPr lang="en-US" sz="2200" b="1" dirty="0">
                <a:solidFill>
                  <a:schemeClr val="tx2"/>
                </a:solidFill>
                <a:latin typeface="+mj-lt"/>
              </a:rPr>
              <a:t>		</a:t>
            </a:r>
          </a:p>
        </p:txBody>
      </p:sp>
      <p:pic>
        <p:nvPicPr>
          <p:cNvPr id="18" name="Picture 17">
            <a:extLst>
              <a:ext uri="{FF2B5EF4-FFF2-40B4-BE49-F238E27FC236}">
                <a16:creationId xmlns:a16="http://schemas.microsoft.com/office/drawing/2014/main" id="{59F46C0D-043C-456C-8D1C-D851108605A9}"/>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337833" y="1300755"/>
            <a:ext cx="2755047" cy="263619"/>
          </a:xfrm>
          <a:prstGeom prst="rect">
            <a:avLst/>
          </a:prstGeom>
        </p:spPr>
      </p:pic>
      <p:pic>
        <p:nvPicPr>
          <p:cNvPr id="19" name="Picture 18">
            <a:extLst>
              <a:ext uri="{FF2B5EF4-FFF2-40B4-BE49-F238E27FC236}">
                <a16:creationId xmlns:a16="http://schemas.microsoft.com/office/drawing/2014/main" id="{0175370D-154C-402D-8878-7460C0660D12}"/>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337832" y="1703609"/>
            <a:ext cx="881302" cy="222209"/>
          </a:xfrm>
          <a:prstGeom prst="rect">
            <a:avLst/>
          </a:prstGeom>
        </p:spPr>
      </p:pic>
      <p:pic>
        <p:nvPicPr>
          <p:cNvPr id="3" name="Picture 2">
            <a:extLst>
              <a:ext uri="{FF2B5EF4-FFF2-40B4-BE49-F238E27FC236}">
                <a16:creationId xmlns:a16="http://schemas.microsoft.com/office/drawing/2014/main" id="{5E71403B-EA32-459F-BAEC-A05284AD94C9}"/>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352553" y="2112339"/>
            <a:ext cx="3744762" cy="266667"/>
          </a:xfrm>
          <a:prstGeom prst="rect">
            <a:avLst/>
          </a:prstGeom>
        </p:spPr>
      </p:pic>
      <p:pic>
        <p:nvPicPr>
          <p:cNvPr id="4" name="Picture 3">
            <a:extLst>
              <a:ext uri="{FF2B5EF4-FFF2-40B4-BE49-F238E27FC236}">
                <a16:creationId xmlns:a16="http://schemas.microsoft.com/office/drawing/2014/main" id="{91A17AF0-2EAE-4362-8F08-904C7BE71913}"/>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352553" y="2555959"/>
            <a:ext cx="912381" cy="222857"/>
          </a:xfrm>
          <a:prstGeom prst="rect">
            <a:avLst/>
          </a:prstGeom>
        </p:spPr>
      </p:pic>
    </p:spTree>
    <p:extLst>
      <p:ext uri="{BB962C8B-B14F-4D97-AF65-F5344CB8AC3E}">
        <p14:creationId xmlns:p14="http://schemas.microsoft.com/office/powerpoint/2010/main" val="29825562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Laplace-Beltrami evolution</a:t>
            </a:r>
            <a:endParaRPr lang="en-US" sz="3200" dirty="0">
              <a:solidFill>
                <a:schemeClr val="accent1"/>
              </a:solidFill>
              <a:latin typeface="+mj-lt"/>
            </a:endParaRPr>
          </a:p>
        </p:txBody>
      </p:sp>
      <p:sp>
        <p:nvSpPr>
          <p:cNvPr id="16" name="Rectangle 15">
            <a:extLst>
              <a:ext uri="{FF2B5EF4-FFF2-40B4-BE49-F238E27FC236}">
                <a16:creationId xmlns:a16="http://schemas.microsoft.com/office/drawing/2014/main" id="{C4964B1E-5EDD-453F-B275-F4F16A4748BC}"/>
              </a:ext>
            </a:extLst>
          </p:cNvPr>
          <p:cNvSpPr/>
          <p:nvPr/>
        </p:nvSpPr>
        <p:spPr>
          <a:xfrm>
            <a:off x="1377000" y="754682"/>
            <a:ext cx="6435000" cy="225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ctangle 16">
            <a:extLst>
              <a:ext uri="{FF2B5EF4-FFF2-40B4-BE49-F238E27FC236}">
                <a16:creationId xmlns:a16="http://schemas.microsoft.com/office/drawing/2014/main" id="{A2BA30B4-4951-44FD-A4D4-588BAE67A0F2}"/>
              </a:ext>
            </a:extLst>
          </p:cNvPr>
          <p:cNvSpPr/>
          <p:nvPr/>
        </p:nvSpPr>
        <p:spPr>
          <a:xfrm>
            <a:off x="2186100" y="785135"/>
            <a:ext cx="4942706" cy="769441"/>
          </a:xfrm>
          <a:prstGeom prst="rect">
            <a:avLst/>
          </a:prstGeom>
        </p:spPr>
        <p:txBody>
          <a:bodyPr wrap="square">
            <a:spAutoFit/>
          </a:bodyPr>
          <a:lstStyle/>
          <a:p>
            <a:pPr algn="ctr"/>
            <a:r>
              <a:rPr lang="en-US" sz="2200" dirty="0">
                <a:solidFill>
                  <a:schemeClr val="tx2"/>
                </a:solidFill>
                <a:latin typeface="+mj-lt"/>
              </a:rPr>
              <a:t>Horizontal tangent space</a:t>
            </a:r>
            <a:endParaRPr lang="en-US" sz="2200" b="1" dirty="0">
              <a:solidFill>
                <a:schemeClr val="tx2"/>
              </a:solidFill>
            </a:endParaRPr>
          </a:p>
          <a:p>
            <a:pPr algn="ctr"/>
            <a:r>
              <a:rPr lang="en-US" sz="2200" b="1" dirty="0">
                <a:solidFill>
                  <a:schemeClr val="tx2"/>
                </a:solidFill>
                <a:latin typeface="+mj-lt"/>
              </a:rPr>
              <a:t>		</a:t>
            </a:r>
          </a:p>
        </p:txBody>
      </p:sp>
      <p:pic>
        <p:nvPicPr>
          <p:cNvPr id="18" name="Picture 17">
            <a:extLst>
              <a:ext uri="{FF2B5EF4-FFF2-40B4-BE49-F238E27FC236}">
                <a16:creationId xmlns:a16="http://schemas.microsoft.com/office/drawing/2014/main" id="{59F46C0D-043C-456C-8D1C-D851108605A9}"/>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337833" y="1300755"/>
            <a:ext cx="2755047" cy="263619"/>
          </a:xfrm>
          <a:prstGeom prst="rect">
            <a:avLst/>
          </a:prstGeom>
        </p:spPr>
      </p:pic>
      <p:pic>
        <p:nvPicPr>
          <p:cNvPr id="19" name="Picture 18">
            <a:extLst>
              <a:ext uri="{FF2B5EF4-FFF2-40B4-BE49-F238E27FC236}">
                <a16:creationId xmlns:a16="http://schemas.microsoft.com/office/drawing/2014/main" id="{0175370D-154C-402D-8878-7460C0660D12}"/>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337832" y="1703609"/>
            <a:ext cx="881302" cy="222209"/>
          </a:xfrm>
          <a:prstGeom prst="rect">
            <a:avLst/>
          </a:prstGeom>
        </p:spPr>
      </p:pic>
      <p:pic>
        <p:nvPicPr>
          <p:cNvPr id="4" name="Picture 3">
            <a:extLst>
              <a:ext uri="{FF2B5EF4-FFF2-40B4-BE49-F238E27FC236}">
                <a16:creationId xmlns:a16="http://schemas.microsoft.com/office/drawing/2014/main" id="{3360902A-37B4-4317-9A43-BF53A60D5A1E}"/>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352553" y="2112339"/>
            <a:ext cx="3744762" cy="266667"/>
          </a:xfrm>
          <a:prstGeom prst="rect">
            <a:avLst/>
          </a:prstGeom>
        </p:spPr>
      </p:pic>
      <p:pic>
        <p:nvPicPr>
          <p:cNvPr id="3" name="Picture 2">
            <a:extLst>
              <a:ext uri="{FF2B5EF4-FFF2-40B4-BE49-F238E27FC236}">
                <a16:creationId xmlns:a16="http://schemas.microsoft.com/office/drawing/2014/main" id="{BBABC841-B5F9-4034-9DEC-EB03614B7CB4}"/>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352553" y="2555959"/>
            <a:ext cx="912381" cy="222857"/>
          </a:xfrm>
          <a:prstGeom prst="rect">
            <a:avLst/>
          </a:prstGeom>
        </p:spPr>
      </p:pic>
      <p:pic>
        <p:nvPicPr>
          <p:cNvPr id="7" name="Picture 6">
            <a:extLst>
              <a:ext uri="{FF2B5EF4-FFF2-40B4-BE49-F238E27FC236}">
                <a16:creationId xmlns:a16="http://schemas.microsoft.com/office/drawing/2014/main" id="{12695F6B-5741-40F4-BEC6-205F203D365A}"/>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3492000" y="3814905"/>
            <a:ext cx="2142857" cy="257143"/>
          </a:xfrm>
          <a:prstGeom prst="rect">
            <a:avLst/>
          </a:prstGeom>
        </p:spPr>
      </p:pic>
      <p:sp>
        <p:nvSpPr>
          <p:cNvPr id="27" name="Rectangle 26">
            <a:extLst>
              <a:ext uri="{FF2B5EF4-FFF2-40B4-BE49-F238E27FC236}">
                <a16:creationId xmlns:a16="http://schemas.microsoft.com/office/drawing/2014/main" id="{16566037-355F-41D7-8B0E-2FBBC47DCB40}"/>
              </a:ext>
            </a:extLst>
          </p:cNvPr>
          <p:cNvSpPr/>
          <p:nvPr/>
        </p:nvSpPr>
        <p:spPr>
          <a:xfrm>
            <a:off x="1377000" y="3274682"/>
            <a:ext cx="6435000" cy="171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 name="Rectangle 27">
            <a:extLst>
              <a:ext uri="{FF2B5EF4-FFF2-40B4-BE49-F238E27FC236}">
                <a16:creationId xmlns:a16="http://schemas.microsoft.com/office/drawing/2014/main" id="{D7A94B66-BC03-43CC-B268-2D630729802D}"/>
              </a:ext>
            </a:extLst>
          </p:cNvPr>
          <p:cNvSpPr/>
          <p:nvPr/>
        </p:nvSpPr>
        <p:spPr>
          <a:xfrm>
            <a:off x="2059294" y="3305135"/>
            <a:ext cx="5077706" cy="769441"/>
          </a:xfrm>
          <a:prstGeom prst="rect">
            <a:avLst/>
          </a:prstGeom>
        </p:spPr>
        <p:txBody>
          <a:bodyPr wrap="square">
            <a:spAutoFit/>
          </a:bodyPr>
          <a:lstStyle/>
          <a:p>
            <a:pPr algn="ctr"/>
            <a:r>
              <a:rPr lang="en-US" sz="2200" dirty="0">
                <a:solidFill>
                  <a:schemeClr val="tx2"/>
                </a:solidFill>
                <a:latin typeface="+mj-lt"/>
              </a:rPr>
              <a:t>Laplace-Beltrami operator</a:t>
            </a:r>
            <a:endParaRPr lang="en-US" sz="2200" b="1" dirty="0">
              <a:solidFill>
                <a:schemeClr val="tx2"/>
              </a:solidFill>
            </a:endParaRPr>
          </a:p>
          <a:p>
            <a:pPr algn="ctr"/>
            <a:r>
              <a:rPr lang="en-US" sz="2200" b="1" dirty="0">
                <a:solidFill>
                  <a:schemeClr val="tx2"/>
                </a:solidFill>
                <a:latin typeface="+mj-lt"/>
              </a:rPr>
              <a:t>		</a:t>
            </a:r>
          </a:p>
        </p:txBody>
      </p:sp>
      <p:pic>
        <p:nvPicPr>
          <p:cNvPr id="13" name="Picture 12">
            <a:extLst>
              <a:ext uri="{FF2B5EF4-FFF2-40B4-BE49-F238E27FC236}">
                <a16:creationId xmlns:a16="http://schemas.microsoft.com/office/drawing/2014/main" id="{E625F090-2286-4C54-A72E-A344A6FEE24C}"/>
              </a:ext>
            </a:extLst>
          </p:cNvPr>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2322238" y="4129683"/>
            <a:ext cx="4544762" cy="773333"/>
          </a:xfrm>
          <a:prstGeom prst="rect">
            <a:avLst/>
          </a:prstGeom>
        </p:spPr>
      </p:pic>
    </p:spTree>
    <p:extLst>
      <p:ext uri="{BB962C8B-B14F-4D97-AF65-F5344CB8AC3E}">
        <p14:creationId xmlns:p14="http://schemas.microsoft.com/office/powerpoint/2010/main" val="1799524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Laplace-Beltrami evolution</a:t>
            </a:r>
            <a:endParaRPr lang="en-US" sz="3200" dirty="0">
              <a:solidFill>
                <a:schemeClr val="accent1"/>
              </a:solidFill>
              <a:latin typeface="+mj-lt"/>
            </a:endParaRPr>
          </a:p>
        </p:txBody>
      </p:sp>
      <p:sp>
        <p:nvSpPr>
          <p:cNvPr id="16" name="Rectangle 15">
            <a:extLst>
              <a:ext uri="{FF2B5EF4-FFF2-40B4-BE49-F238E27FC236}">
                <a16:creationId xmlns:a16="http://schemas.microsoft.com/office/drawing/2014/main" id="{C4964B1E-5EDD-453F-B275-F4F16A4748BC}"/>
              </a:ext>
            </a:extLst>
          </p:cNvPr>
          <p:cNvSpPr/>
          <p:nvPr/>
        </p:nvSpPr>
        <p:spPr>
          <a:xfrm>
            <a:off x="1377000" y="754682"/>
            <a:ext cx="6435000" cy="225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ctangle 16">
            <a:extLst>
              <a:ext uri="{FF2B5EF4-FFF2-40B4-BE49-F238E27FC236}">
                <a16:creationId xmlns:a16="http://schemas.microsoft.com/office/drawing/2014/main" id="{A2BA30B4-4951-44FD-A4D4-588BAE67A0F2}"/>
              </a:ext>
            </a:extLst>
          </p:cNvPr>
          <p:cNvSpPr/>
          <p:nvPr/>
        </p:nvSpPr>
        <p:spPr>
          <a:xfrm>
            <a:off x="2186100" y="785135"/>
            <a:ext cx="4942706" cy="769441"/>
          </a:xfrm>
          <a:prstGeom prst="rect">
            <a:avLst/>
          </a:prstGeom>
        </p:spPr>
        <p:txBody>
          <a:bodyPr wrap="square">
            <a:spAutoFit/>
          </a:bodyPr>
          <a:lstStyle/>
          <a:p>
            <a:pPr algn="ctr"/>
            <a:r>
              <a:rPr lang="en-US" sz="2200" dirty="0">
                <a:solidFill>
                  <a:schemeClr val="tx2"/>
                </a:solidFill>
                <a:latin typeface="+mj-lt"/>
              </a:rPr>
              <a:t>Horizontal tangent space</a:t>
            </a:r>
            <a:endParaRPr lang="en-US" sz="2200" b="1" dirty="0">
              <a:solidFill>
                <a:schemeClr val="tx2"/>
              </a:solidFill>
            </a:endParaRPr>
          </a:p>
          <a:p>
            <a:pPr algn="ctr"/>
            <a:r>
              <a:rPr lang="en-US" sz="2200" b="1" dirty="0">
                <a:solidFill>
                  <a:schemeClr val="tx2"/>
                </a:solidFill>
                <a:latin typeface="+mj-lt"/>
              </a:rPr>
              <a:t>		</a:t>
            </a:r>
          </a:p>
        </p:txBody>
      </p:sp>
      <p:pic>
        <p:nvPicPr>
          <p:cNvPr id="5" name="Picture 4">
            <a:extLst>
              <a:ext uri="{FF2B5EF4-FFF2-40B4-BE49-F238E27FC236}">
                <a16:creationId xmlns:a16="http://schemas.microsoft.com/office/drawing/2014/main" id="{B44961CF-FFEE-4A73-827F-66AB1CA79EC5}"/>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337834" y="1300756"/>
            <a:ext cx="2758095" cy="266667"/>
          </a:xfrm>
          <a:prstGeom prst="rect">
            <a:avLst/>
          </a:prstGeom>
        </p:spPr>
      </p:pic>
      <p:pic>
        <p:nvPicPr>
          <p:cNvPr id="19" name="Picture 18">
            <a:extLst>
              <a:ext uri="{FF2B5EF4-FFF2-40B4-BE49-F238E27FC236}">
                <a16:creationId xmlns:a16="http://schemas.microsoft.com/office/drawing/2014/main" id="{0175370D-154C-402D-8878-7460C0660D12}"/>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337832" y="1703609"/>
            <a:ext cx="881302" cy="222209"/>
          </a:xfrm>
          <a:prstGeom prst="rect">
            <a:avLst/>
          </a:prstGeom>
        </p:spPr>
      </p:pic>
      <p:pic>
        <p:nvPicPr>
          <p:cNvPr id="3" name="Picture 2">
            <a:extLst>
              <a:ext uri="{FF2B5EF4-FFF2-40B4-BE49-F238E27FC236}">
                <a16:creationId xmlns:a16="http://schemas.microsoft.com/office/drawing/2014/main" id="{1AC3AB2D-9F5A-4813-9EF2-381ACBF3A0FE}"/>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352553" y="2112339"/>
            <a:ext cx="3744762" cy="266667"/>
          </a:xfrm>
          <a:prstGeom prst="rect">
            <a:avLst/>
          </a:prstGeom>
        </p:spPr>
      </p:pic>
      <p:pic>
        <p:nvPicPr>
          <p:cNvPr id="10" name="Picture 9">
            <a:extLst>
              <a:ext uri="{FF2B5EF4-FFF2-40B4-BE49-F238E27FC236}">
                <a16:creationId xmlns:a16="http://schemas.microsoft.com/office/drawing/2014/main" id="{1D216B89-FA04-49F3-B68A-30C40D405378}"/>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352553" y="2555959"/>
            <a:ext cx="912381" cy="222857"/>
          </a:xfrm>
          <a:prstGeom prst="rect">
            <a:avLst/>
          </a:prstGeom>
        </p:spPr>
      </p:pic>
      <p:pic>
        <p:nvPicPr>
          <p:cNvPr id="7" name="Picture 6">
            <a:extLst>
              <a:ext uri="{FF2B5EF4-FFF2-40B4-BE49-F238E27FC236}">
                <a16:creationId xmlns:a16="http://schemas.microsoft.com/office/drawing/2014/main" id="{12695F6B-5741-40F4-BEC6-205F203D365A}"/>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492000" y="3814905"/>
            <a:ext cx="2142857" cy="257143"/>
          </a:xfrm>
          <a:prstGeom prst="rect">
            <a:avLst/>
          </a:prstGeom>
        </p:spPr>
      </p:pic>
      <p:sp>
        <p:nvSpPr>
          <p:cNvPr id="27" name="Rectangle 26">
            <a:extLst>
              <a:ext uri="{FF2B5EF4-FFF2-40B4-BE49-F238E27FC236}">
                <a16:creationId xmlns:a16="http://schemas.microsoft.com/office/drawing/2014/main" id="{16566037-355F-41D7-8B0E-2FBBC47DCB40}"/>
              </a:ext>
            </a:extLst>
          </p:cNvPr>
          <p:cNvSpPr/>
          <p:nvPr/>
        </p:nvSpPr>
        <p:spPr>
          <a:xfrm>
            <a:off x="1377000" y="3274682"/>
            <a:ext cx="6435000" cy="171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 name="Rectangle 27">
            <a:extLst>
              <a:ext uri="{FF2B5EF4-FFF2-40B4-BE49-F238E27FC236}">
                <a16:creationId xmlns:a16="http://schemas.microsoft.com/office/drawing/2014/main" id="{D7A94B66-BC03-43CC-B268-2D630729802D}"/>
              </a:ext>
            </a:extLst>
          </p:cNvPr>
          <p:cNvSpPr/>
          <p:nvPr/>
        </p:nvSpPr>
        <p:spPr>
          <a:xfrm>
            <a:off x="2059294" y="3305135"/>
            <a:ext cx="5077706" cy="769441"/>
          </a:xfrm>
          <a:prstGeom prst="rect">
            <a:avLst/>
          </a:prstGeom>
        </p:spPr>
        <p:txBody>
          <a:bodyPr wrap="square">
            <a:spAutoFit/>
          </a:bodyPr>
          <a:lstStyle/>
          <a:p>
            <a:pPr algn="ctr"/>
            <a:r>
              <a:rPr lang="en-US" sz="2200" dirty="0">
                <a:solidFill>
                  <a:schemeClr val="tx2"/>
                </a:solidFill>
                <a:latin typeface="+mj-lt"/>
              </a:rPr>
              <a:t>Laplace-Beltrami operator</a:t>
            </a:r>
            <a:endParaRPr lang="en-US" sz="2200" b="1" dirty="0">
              <a:solidFill>
                <a:schemeClr val="tx2"/>
              </a:solidFill>
            </a:endParaRPr>
          </a:p>
          <a:p>
            <a:pPr algn="ctr"/>
            <a:r>
              <a:rPr lang="en-US" sz="2200" b="1" dirty="0">
                <a:solidFill>
                  <a:schemeClr val="tx2"/>
                </a:solidFill>
                <a:latin typeface="+mj-lt"/>
              </a:rPr>
              <a:t>		</a:t>
            </a:r>
          </a:p>
        </p:txBody>
      </p:sp>
      <p:pic>
        <p:nvPicPr>
          <p:cNvPr id="4" name="Picture 3">
            <a:extLst>
              <a:ext uri="{FF2B5EF4-FFF2-40B4-BE49-F238E27FC236}">
                <a16:creationId xmlns:a16="http://schemas.microsoft.com/office/drawing/2014/main" id="{AC3BD5C8-6682-4646-AAA5-E6AD4ECE3E98}"/>
              </a:ext>
            </a:extLst>
          </p:cNvPr>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3897000" y="5709682"/>
            <a:ext cx="1354286" cy="760000"/>
          </a:xfrm>
          <a:prstGeom prst="rect">
            <a:avLst/>
          </a:prstGeom>
        </p:spPr>
      </p:pic>
      <p:sp>
        <p:nvSpPr>
          <p:cNvPr id="31" name="Rectangle 30">
            <a:extLst>
              <a:ext uri="{FF2B5EF4-FFF2-40B4-BE49-F238E27FC236}">
                <a16:creationId xmlns:a16="http://schemas.microsoft.com/office/drawing/2014/main" id="{B759BE76-3F1F-4294-80F1-40D2026F4449}"/>
              </a:ext>
            </a:extLst>
          </p:cNvPr>
          <p:cNvSpPr/>
          <p:nvPr/>
        </p:nvSpPr>
        <p:spPr>
          <a:xfrm>
            <a:off x="1332000" y="5254682"/>
            <a:ext cx="6435000" cy="129175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2" name="Rectangle 31">
            <a:extLst>
              <a:ext uri="{FF2B5EF4-FFF2-40B4-BE49-F238E27FC236}">
                <a16:creationId xmlns:a16="http://schemas.microsoft.com/office/drawing/2014/main" id="{C7FBFC45-E063-4612-B915-222E39B8D35C}"/>
              </a:ext>
            </a:extLst>
          </p:cNvPr>
          <p:cNvSpPr/>
          <p:nvPr/>
        </p:nvSpPr>
        <p:spPr>
          <a:xfrm>
            <a:off x="2052000" y="5250241"/>
            <a:ext cx="5077706" cy="769441"/>
          </a:xfrm>
          <a:prstGeom prst="rect">
            <a:avLst/>
          </a:prstGeom>
        </p:spPr>
        <p:txBody>
          <a:bodyPr wrap="square">
            <a:spAutoFit/>
          </a:bodyPr>
          <a:lstStyle/>
          <a:p>
            <a:pPr algn="ctr"/>
            <a:r>
              <a:rPr lang="en-US" sz="2200" dirty="0">
                <a:solidFill>
                  <a:schemeClr val="tx2"/>
                </a:solidFill>
                <a:latin typeface="+mj-lt"/>
              </a:rPr>
              <a:t>Evolution equation</a:t>
            </a:r>
            <a:endParaRPr lang="en-US" sz="2200" b="1" dirty="0">
              <a:solidFill>
                <a:schemeClr val="tx2"/>
              </a:solidFill>
            </a:endParaRPr>
          </a:p>
          <a:p>
            <a:pPr algn="ctr"/>
            <a:r>
              <a:rPr lang="en-US" sz="2200" b="1" dirty="0">
                <a:solidFill>
                  <a:schemeClr val="tx2"/>
                </a:solidFill>
                <a:latin typeface="+mj-lt"/>
              </a:rPr>
              <a:t>		</a:t>
            </a:r>
          </a:p>
        </p:txBody>
      </p:sp>
      <p:pic>
        <p:nvPicPr>
          <p:cNvPr id="20" name="Picture 19">
            <a:extLst>
              <a:ext uri="{FF2B5EF4-FFF2-40B4-BE49-F238E27FC236}">
                <a16:creationId xmlns:a16="http://schemas.microsoft.com/office/drawing/2014/main" id="{127ED61B-7D36-472A-8915-5E093EB394BC}"/>
              </a:ext>
            </a:extLst>
          </p:cNvPr>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2322238" y="4129683"/>
            <a:ext cx="4544762" cy="773333"/>
          </a:xfrm>
          <a:prstGeom prst="rect">
            <a:avLst/>
          </a:prstGeom>
        </p:spPr>
      </p:pic>
    </p:spTree>
    <p:extLst>
      <p:ext uri="{BB962C8B-B14F-4D97-AF65-F5344CB8AC3E}">
        <p14:creationId xmlns:p14="http://schemas.microsoft.com/office/powerpoint/2010/main" val="3562529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Laplace-Beltrami evolution</a:t>
            </a:r>
            <a:endParaRPr lang="en-US" sz="3200" dirty="0">
              <a:solidFill>
                <a:schemeClr val="accent1"/>
              </a:solidFill>
              <a:latin typeface="+mj-lt"/>
            </a:endParaRPr>
          </a:p>
        </p:txBody>
      </p:sp>
      <p:sp>
        <p:nvSpPr>
          <p:cNvPr id="16" name="Rectangle 15">
            <a:extLst>
              <a:ext uri="{FF2B5EF4-FFF2-40B4-BE49-F238E27FC236}">
                <a16:creationId xmlns:a16="http://schemas.microsoft.com/office/drawing/2014/main" id="{C4964B1E-5EDD-453F-B275-F4F16A4748BC}"/>
              </a:ext>
            </a:extLst>
          </p:cNvPr>
          <p:cNvSpPr/>
          <p:nvPr/>
        </p:nvSpPr>
        <p:spPr>
          <a:xfrm>
            <a:off x="1377000" y="754682"/>
            <a:ext cx="6435000" cy="225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ctangle 16">
            <a:extLst>
              <a:ext uri="{FF2B5EF4-FFF2-40B4-BE49-F238E27FC236}">
                <a16:creationId xmlns:a16="http://schemas.microsoft.com/office/drawing/2014/main" id="{A2BA30B4-4951-44FD-A4D4-588BAE67A0F2}"/>
              </a:ext>
            </a:extLst>
          </p:cNvPr>
          <p:cNvSpPr/>
          <p:nvPr/>
        </p:nvSpPr>
        <p:spPr>
          <a:xfrm>
            <a:off x="2186100" y="785135"/>
            <a:ext cx="4942706" cy="769441"/>
          </a:xfrm>
          <a:prstGeom prst="rect">
            <a:avLst/>
          </a:prstGeom>
        </p:spPr>
        <p:txBody>
          <a:bodyPr wrap="square">
            <a:spAutoFit/>
          </a:bodyPr>
          <a:lstStyle/>
          <a:p>
            <a:pPr algn="ctr"/>
            <a:r>
              <a:rPr lang="en-US" sz="2200" dirty="0">
                <a:solidFill>
                  <a:schemeClr val="tx2"/>
                </a:solidFill>
                <a:latin typeface="+mj-lt"/>
              </a:rPr>
              <a:t>Horizontal tangent space</a:t>
            </a:r>
            <a:endParaRPr lang="en-US" sz="2200" b="1" dirty="0">
              <a:solidFill>
                <a:schemeClr val="tx2"/>
              </a:solidFill>
            </a:endParaRPr>
          </a:p>
          <a:p>
            <a:pPr algn="ctr"/>
            <a:r>
              <a:rPr lang="en-US" sz="2200" b="1" dirty="0">
                <a:solidFill>
                  <a:schemeClr val="tx2"/>
                </a:solidFill>
                <a:latin typeface="+mj-lt"/>
              </a:rPr>
              <a:t>		</a:t>
            </a:r>
          </a:p>
        </p:txBody>
      </p:sp>
      <p:pic>
        <p:nvPicPr>
          <p:cNvPr id="15" name="Picture 14">
            <a:extLst>
              <a:ext uri="{FF2B5EF4-FFF2-40B4-BE49-F238E27FC236}">
                <a16:creationId xmlns:a16="http://schemas.microsoft.com/office/drawing/2014/main" id="{55D4ADA9-8809-4FC1-BCE6-F77A150E7D21}"/>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337834" y="1300756"/>
            <a:ext cx="2758095" cy="266667"/>
          </a:xfrm>
          <a:prstGeom prst="rect">
            <a:avLst/>
          </a:prstGeom>
        </p:spPr>
      </p:pic>
      <p:pic>
        <p:nvPicPr>
          <p:cNvPr id="12" name="Picture 11">
            <a:extLst>
              <a:ext uri="{FF2B5EF4-FFF2-40B4-BE49-F238E27FC236}">
                <a16:creationId xmlns:a16="http://schemas.microsoft.com/office/drawing/2014/main" id="{60FEA681-6996-456C-9CDD-D862E8E43079}"/>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337833" y="1703610"/>
            <a:ext cx="881905" cy="222857"/>
          </a:xfrm>
          <a:prstGeom prst="rect">
            <a:avLst/>
          </a:prstGeom>
        </p:spPr>
      </p:pic>
      <p:pic>
        <p:nvPicPr>
          <p:cNvPr id="3" name="Picture 2">
            <a:extLst>
              <a:ext uri="{FF2B5EF4-FFF2-40B4-BE49-F238E27FC236}">
                <a16:creationId xmlns:a16="http://schemas.microsoft.com/office/drawing/2014/main" id="{1AC3AB2D-9F5A-4813-9EF2-381ACBF3A0FE}"/>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352553" y="2112339"/>
            <a:ext cx="3744762" cy="266667"/>
          </a:xfrm>
          <a:prstGeom prst="rect">
            <a:avLst/>
          </a:prstGeom>
        </p:spPr>
      </p:pic>
      <p:pic>
        <p:nvPicPr>
          <p:cNvPr id="5" name="Picture 4">
            <a:extLst>
              <a:ext uri="{FF2B5EF4-FFF2-40B4-BE49-F238E27FC236}">
                <a16:creationId xmlns:a16="http://schemas.microsoft.com/office/drawing/2014/main" id="{8428ABBD-DA65-452B-B03B-5BE7CF95348B}"/>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352553" y="2555959"/>
            <a:ext cx="912381" cy="222857"/>
          </a:xfrm>
          <a:prstGeom prst="rect">
            <a:avLst/>
          </a:prstGeom>
        </p:spPr>
      </p:pic>
      <p:pic>
        <p:nvPicPr>
          <p:cNvPr id="7" name="Picture 6">
            <a:extLst>
              <a:ext uri="{FF2B5EF4-FFF2-40B4-BE49-F238E27FC236}">
                <a16:creationId xmlns:a16="http://schemas.microsoft.com/office/drawing/2014/main" id="{12695F6B-5741-40F4-BEC6-205F203D365A}"/>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492000" y="3814905"/>
            <a:ext cx="2142857" cy="257143"/>
          </a:xfrm>
          <a:prstGeom prst="rect">
            <a:avLst/>
          </a:prstGeom>
        </p:spPr>
      </p:pic>
      <p:sp>
        <p:nvSpPr>
          <p:cNvPr id="27" name="Rectangle 26">
            <a:extLst>
              <a:ext uri="{FF2B5EF4-FFF2-40B4-BE49-F238E27FC236}">
                <a16:creationId xmlns:a16="http://schemas.microsoft.com/office/drawing/2014/main" id="{16566037-355F-41D7-8B0E-2FBBC47DCB40}"/>
              </a:ext>
            </a:extLst>
          </p:cNvPr>
          <p:cNvSpPr/>
          <p:nvPr/>
        </p:nvSpPr>
        <p:spPr>
          <a:xfrm>
            <a:off x="1377000" y="3274682"/>
            <a:ext cx="6435000" cy="171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 name="Rectangle 27">
            <a:extLst>
              <a:ext uri="{FF2B5EF4-FFF2-40B4-BE49-F238E27FC236}">
                <a16:creationId xmlns:a16="http://schemas.microsoft.com/office/drawing/2014/main" id="{D7A94B66-BC03-43CC-B268-2D630729802D}"/>
              </a:ext>
            </a:extLst>
          </p:cNvPr>
          <p:cNvSpPr/>
          <p:nvPr/>
        </p:nvSpPr>
        <p:spPr>
          <a:xfrm>
            <a:off x="2059294" y="3305135"/>
            <a:ext cx="5077706" cy="769441"/>
          </a:xfrm>
          <a:prstGeom prst="rect">
            <a:avLst/>
          </a:prstGeom>
        </p:spPr>
        <p:txBody>
          <a:bodyPr wrap="square">
            <a:spAutoFit/>
          </a:bodyPr>
          <a:lstStyle/>
          <a:p>
            <a:pPr algn="ctr"/>
            <a:r>
              <a:rPr lang="en-US" sz="2200" dirty="0">
                <a:solidFill>
                  <a:schemeClr val="tx2"/>
                </a:solidFill>
                <a:latin typeface="+mj-lt"/>
              </a:rPr>
              <a:t>Laplace-Beltrami operator</a:t>
            </a:r>
            <a:endParaRPr lang="en-US" sz="2200" b="1" dirty="0">
              <a:solidFill>
                <a:schemeClr val="tx2"/>
              </a:solidFill>
            </a:endParaRPr>
          </a:p>
          <a:p>
            <a:pPr algn="ctr"/>
            <a:r>
              <a:rPr lang="en-US" sz="2200" b="1" dirty="0">
                <a:solidFill>
                  <a:schemeClr val="tx2"/>
                </a:solidFill>
                <a:latin typeface="+mj-lt"/>
              </a:rPr>
              <a:t>		</a:t>
            </a:r>
          </a:p>
        </p:txBody>
      </p:sp>
      <p:pic>
        <p:nvPicPr>
          <p:cNvPr id="4" name="Picture 3">
            <a:extLst>
              <a:ext uri="{FF2B5EF4-FFF2-40B4-BE49-F238E27FC236}">
                <a16:creationId xmlns:a16="http://schemas.microsoft.com/office/drawing/2014/main" id="{AC3BD5C8-6682-4646-AAA5-E6AD4ECE3E98}"/>
              </a:ext>
            </a:extLst>
          </p:cNvPr>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3897000" y="5709682"/>
            <a:ext cx="1354286" cy="760000"/>
          </a:xfrm>
          <a:prstGeom prst="rect">
            <a:avLst/>
          </a:prstGeom>
        </p:spPr>
      </p:pic>
      <p:sp>
        <p:nvSpPr>
          <p:cNvPr id="31" name="Rectangle 30">
            <a:extLst>
              <a:ext uri="{FF2B5EF4-FFF2-40B4-BE49-F238E27FC236}">
                <a16:creationId xmlns:a16="http://schemas.microsoft.com/office/drawing/2014/main" id="{B759BE76-3F1F-4294-80F1-40D2026F4449}"/>
              </a:ext>
            </a:extLst>
          </p:cNvPr>
          <p:cNvSpPr/>
          <p:nvPr/>
        </p:nvSpPr>
        <p:spPr>
          <a:xfrm>
            <a:off x="1332000" y="5254682"/>
            <a:ext cx="6435000" cy="129175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2" name="Rectangle 31">
            <a:extLst>
              <a:ext uri="{FF2B5EF4-FFF2-40B4-BE49-F238E27FC236}">
                <a16:creationId xmlns:a16="http://schemas.microsoft.com/office/drawing/2014/main" id="{C7FBFC45-E063-4612-B915-222E39B8D35C}"/>
              </a:ext>
            </a:extLst>
          </p:cNvPr>
          <p:cNvSpPr/>
          <p:nvPr/>
        </p:nvSpPr>
        <p:spPr>
          <a:xfrm>
            <a:off x="2052000" y="5250241"/>
            <a:ext cx="5077706" cy="769441"/>
          </a:xfrm>
          <a:prstGeom prst="rect">
            <a:avLst/>
          </a:prstGeom>
        </p:spPr>
        <p:txBody>
          <a:bodyPr wrap="square">
            <a:spAutoFit/>
          </a:bodyPr>
          <a:lstStyle/>
          <a:p>
            <a:pPr algn="ctr"/>
            <a:r>
              <a:rPr lang="en-US" sz="2200" dirty="0">
                <a:solidFill>
                  <a:schemeClr val="tx2"/>
                </a:solidFill>
                <a:latin typeface="+mj-lt"/>
              </a:rPr>
              <a:t>Evolution equation</a:t>
            </a:r>
            <a:endParaRPr lang="en-US" sz="2200" b="1" dirty="0">
              <a:solidFill>
                <a:schemeClr val="tx2"/>
              </a:solidFill>
            </a:endParaRPr>
          </a:p>
          <a:p>
            <a:pPr algn="ctr"/>
            <a:r>
              <a:rPr lang="en-US" sz="2200" b="1" dirty="0">
                <a:solidFill>
                  <a:schemeClr val="tx2"/>
                </a:solidFill>
                <a:latin typeface="+mj-lt"/>
              </a:rPr>
              <a:t>		</a:t>
            </a:r>
          </a:p>
        </p:txBody>
      </p:sp>
      <p:pic>
        <p:nvPicPr>
          <p:cNvPr id="19" name="Picture 18">
            <a:extLst>
              <a:ext uri="{FF2B5EF4-FFF2-40B4-BE49-F238E27FC236}">
                <a16:creationId xmlns:a16="http://schemas.microsoft.com/office/drawing/2014/main" id="{72744B50-8855-45B8-972D-8CC4F2E915D1}"/>
              </a:ext>
            </a:extLst>
          </p:cNvPr>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2322238" y="4129682"/>
            <a:ext cx="4544762" cy="771429"/>
          </a:xfrm>
          <a:prstGeom prst="rect">
            <a:avLst/>
          </a:prstGeom>
        </p:spPr>
      </p:pic>
    </p:spTree>
    <p:extLst>
      <p:ext uri="{BB962C8B-B14F-4D97-AF65-F5344CB8AC3E}">
        <p14:creationId xmlns:p14="http://schemas.microsoft.com/office/powerpoint/2010/main" val="34555279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Laplace-Beltrami evolution</a:t>
            </a:r>
            <a:endParaRPr lang="en-US" sz="3200" dirty="0">
              <a:solidFill>
                <a:schemeClr val="accent1"/>
              </a:solidFill>
              <a:latin typeface="+mj-lt"/>
            </a:endParaRPr>
          </a:p>
        </p:txBody>
      </p:sp>
      <p:sp>
        <p:nvSpPr>
          <p:cNvPr id="16" name="Rectangle 15">
            <a:extLst>
              <a:ext uri="{FF2B5EF4-FFF2-40B4-BE49-F238E27FC236}">
                <a16:creationId xmlns:a16="http://schemas.microsoft.com/office/drawing/2014/main" id="{C4964B1E-5EDD-453F-B275-F4F16A4748BC}"/>
              </a:ext>
            </a:extLst>
          </p:cNvPr>
          <p:cNvSpPr/>
          <p:nvPr/>
        </p:nvSpPr>
        <p:spPr>
          <a:xfrm>
            <a:off x="1377000" y="754682"/>
            <a:ext cx="6435000" cy="225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ctangle 16">
            <a:extLst>
              <a:ext uri="{FF2B5EF4-FFF2-40B4-BE49-F238E27FC236}">
                <a16:creationId xmlns:a16="http://schemas.microsoft.com/office/drawing/2014/main" id="{A2BA30B4-4951-44FD-A4D4-588BAE67A0F2}"/>
              </a:ext>
            </a:extLst>
          </p:cNvPr>
          <p:cNvSpPr/>
          <p:nvPr/>
        </p:nvSpPr>
        <p:spPr>
          <a:xfrm>
            <a:off x="2186100" y="785135"/>
            <a:ext cx="4942706" cy="769441"/>
          </a:xfrm>
          <a:prstGeom prst="rect">
            <a:avLst/>
          </a:prstGeom>
        </p:spPr>
        <p:txBody>
          <a:bodyPr wrap="square">
            <a:spAutoFit/>
          </a:bodyPr>
          <a:lstStyle/>
          <a:p>
            <a:pPr algn="ctr"/>
            <a:r>
              <a:rPr lang="en-US" sz="2200" dirty="0">
                <a:solidFill>
                  <a:schemeClr val="tx2"/>
                </a:solidFill>
                <a:latin typeface="+mj-lt"/>
              </a:rPr>
              <a:t>Horizontal tangent space</a:t>
            </a:r>
            <a:endParaRPr lang="en-US" sz="2200" b="1" dirty="0">
              <a:solidFill>
                <a:schemeClr val="tx2"/>
              </a:solidFill>
            </a:endParaRPr>
          </a:p>
          <a:p>
            <a:pPr algn="ctr"/>
            <a:r>
              <a:rPr lang="en-US" sz="2200" b="1" dirty="0">
                <a:solidFill>
                  <a:schemeClr val="tx2"/>
                </a:solidFill>
                <a:latin typeface="+mj-lt"/>
              </a:rPr>
              <a:t>		</a:t>
            </a:r>
          </a:p>
        </p:txBody>
      </p:sp>
      <p:pic>
        <p:nvPicPr>
          <p:cNvPr id="18" name="Picture 17">
            <a:extLst>
              <a:ext uri="{FF2B5EF4-FFF2-40B4-BE49-F238E27FC236}">
                <a16:creationId xmlns:a16="http://schemas.microsoft.com/office/drawing/2014/main" id="{80455707-3D00-4073-B140-4487C6E3453F}"/>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337835" y="1300757"/>
            <a:ext cx="2758095" cy="266667"/>
          </a:xfrm>
          <a:prstGeom prst="rect">
            <a:avLst/>
          </a:prstGeom>
        </p:spPr>
      </p:pic>
      <p:pic>
        <p:nvPicPr>
          <p:cNvPr id="12" name="Picture 11">
            <a:extLst>
              <a:ext uri="{FF2B5EF4-FFF2-40B4-BE49-F238E27FC236}">
                <a16:creationId xmlns:a16="http://schemas.microsoft.com/office/drawing/2014/main" id="{60FEA681-6996-456C-9CDD-D862E8E43079}"/>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337833" y="1703610"/>
            <a:ext cx="881905" cy="222857"/>
          </a:xfrm>
          <a:prstGeom prst="rect">
            <a:avLst/>
          </a:prstGeom>
        </p:spPr>
      </p:pic>
      <p:pic>
        <p:nvPicPr>
          <p:cNvPr id="11" name="Picture 10">
            <a:extLst>
              <a:ext uri="{FF2B5EF4-FFF2-40B4-BE49-F238E27FC236}">
                <a16:creationId xmlns:a16="http://schemas.microsoft.com/office/drawing/2014/main" id="{E80F7414-F7D6-4D0A-8D01-ED3B9AE87B42}"/>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352553" y="2112339"/>
            <a:ext cx="3744762" cy="266667"/>
          </a:xfrm>
          <a:prstGeom prst="rect">
            <a:avLst/>
          </a:prstGeom>
        </p:spPr>
      </p:pic>
      <p:pic>
        <p:nvPicPr>
          <p:cNvPr id="3" name="Picture 2">
            <a:extLst>
              <a:ext uri="{FF2B5EF4-FFF2-40B4-BE49-F238E27FC236}">
                <a16:creationId xmlns:a16="http://schemas.microsoft.com/office/drawing/2014/main" id="{21170823-5B71-4825-885D-C6862B24795D}"/>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352553" y="2555960"/>
            <a:ext cx="912381" cy="222857"/>
          </a:xfrm>
          <a:prstGeom prst="rect">
            <a:avLst/>
          </a:prstGeom>
        </p:spPr>
      </p:pic>
      <p:pic>
        <p:nvPicPr>
          <p:cNvPr id="7" name="Picture 6">
            <a:extLst>
              <a:ext uri="{FF2B5EF4-FFF2-40B4-BE49-F238E27FC236}">
                <a16:creationId xmlns:a16="http://schemas.microsoft.com/office/drawing/2014/main" id="{12695F6B-5741-40F4-BEC6-205F203D365A}"/>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492000" y="3814905"/>
            <a:ext cx="2142857" cy="257143"/>
          </a:xfrm>
          <a:prstGeom prst="rect">
            <a:avLst/>
          </a:prstGeom>
        </p:spPr>
      </p:pic>
      <p:sp>
        <p:nvSpPr>
          <p:cNvPr id="27" name="Rectangle 26">
            <a:extLst>
              <a:ext uri="{FF2B5EF4-FFF2-40B4-BE49-F238E27FC236}">
                <a16:creationId xmlns:a16="http://schemas.microsoft.com/office/drawing/2014/main" id="{16566037-355F-41D7-8B0E-2FBBC47DCB40}"/>
              </a:ext>
            </a:extLst>
          </p:cNvPr>
          <p:cNvSpPr/>
          <p:nvPr/>
        </p:nvSpPr>
        <p:spPr>
          <a:xfrm>
            <a:off x="1377000" y="3274682"/>
            <a:ext cx="6435000" cy="171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 name="Rectangle 27">
            <a:extLst>
              <a:ext uri="{FF2B5EF4-FFF2-40B4-BE49-F238E27FC236}">
                <a16:creationId xmlns:a16="http://schemas.microsoft.com/office/drawing/2014/main" id="{D7A94B66-BC03-43CC-B268-2D630729802D}"/>
              </a:ext>
            </a:extLst>
          </p:cNvPr>
          <p:cNvSpPr/>
          <p:nvPr/>
        </p:nvSpPr>
        <p:spPr>
          <a:xfrm>
            <a:off x="2059294" y="3305135"/>
            <a:ext cx="5077706" cy="769441"/>
          </a:xfrm>
          <a:prstGeom prst="rect">
            <a:avLst/>
          </a:prstGeom>
        </p:spPr>
        <p:txBody>
          <a:bodyPr wrap="square">
            <a:spAutoFit/>
          </a:bodyPr>
          <a:lstStyle/>
          <a:p>
            <a:pPr algn="ctr"/>
            <a:r>
              <a:rPr lang="en-US" sz="2200" dirty="0">
                <a:solidFill>
                  <a:schemeClr val="tx2"/>
                </a:solidFill>
                <a:latin typeface="+mj-lt"/>
              </a:rPr>
              <a:t>Laplace-Beltrami operator</a:t>
            </a:r>
            <a:endParaRPr lang="en-US" sz="2200" b="1" dirty="0">
              <a:solidFill>
                <a:schemeClr val="tx2"/>
              </a:solidFill>
            </a:endParaRPr>
          </a:p>
          <a:p>
            <a:pPr algn="ctr"/>
            <a:r>
              <a:rPr lang="en-US" sz="2200" b="1" dirty="0">
                <a:solidFill>
                  <a:schemeClr val="tx2"/>
                </a:solidFill>
                <a:latin typeface="+mj-lt"/>
              </a:rPr>
              <a:t>		</a:t>
            </a:r>
          </a:p>
        </p:txBody>
      </p:sp>
      <p:pic>
        <p:nvPicPr>
          <p:cNvPr id="15" name="Picture 14">
            <a:extLst>
              <a:ext uri="{FF2B5EF4-FFF2-40B4-BE49-F238E27FC236}">
                <a16:creationId xmlns:a16="http://schemas.microsoft.com/office/drawing/2014/main" id="{0BD8EA2F-B16E-48FF-8AA3-F4F39D7EF671}"/>
              </a:ext>
            </a:extLst>
          </p:cNvPr>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3897000" y="5709682"/>
            <a:ext cx="1354286" cy="760000"/>
          </a:xfrm>
          <a:prstGeom prst="rect">
            <a:avLst/>
          </a:prstGeom>
        </p:spPr>
      </p:pic>
      <p:sp>
        <p:nvSpPr>
          <p:cNvPr id="31" name="Rectangle 30">
            <a:extLst>
              <a:ext uri="{FF2B5EF4-FFF2-40B4-BE49-F238E27FC236}">
                <a16:creationId xmlns:a16="http://schemas.microsoft.com/office/drawing/2014/main" id="{B759BE76-3F1F-4294-80F1-40D2026F4449}"/>
              </a:ext>
            </a:extLst>
          </p:cNvPr>
          <p:cNvSpPr/>
          <p:nvPr/>
        </p:nvSpPr>
        <p:spPr>
          <a:xfrm>
            <a:off x="1332000" y="5254682"/>
            <a:ext cx="6435000" cy="129175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2" name="Rectangle 31">
            <a:extLst>
              <a:ext uri="{FF2B5EF4-FFF2-40B4-BE49-F238E27FC236}">
                <a16:creationId xmlns:a16="http://schemas.microsoft.com/office/drawing/2014/main" id="{C7FBFC45-E063-4612-B915-222E39B8D35C}"/>
              </a:ext>
            </a:extLst>
          </p:cNvPr>
          <p:cNvSpPr/>
          <p:nvPr/>
        </p:nvSpPr>
        <p:spPr>
          <a:xfrm>
            <a:off x="2052000" y="5250241"/>
            <a:ext cx="5077706" cy="769441"/>
          </a:xfrm>
          <a:prstGeom prst="rect">
            <a:avLst/>
          </a:prstGeom>
        </p:spPr>
        <p:txBody>
          <a:bodyPr wrap="square">
            <a:spAutoFit/>
          </a:bodyPr>
          <a:lstStyle/>
          <a:p>
            <a:pPr algn="ctr"/>
            <a:r>
              <a:rPr lang="en-US" sz="2200" dirty="0">
                <a:solidFill>
                  <a:schemeClr val="tx2"/>
                </a:solidFill>
                <a:latin typeface="+mj-lt"/>
              </a:rPr>
              <a:t>Evolution equation</a:t>
            </a:r>
            <a:endParaRPr lang="en-US" sz="2200" b="1" dirty="0">
              <a:solidFill>
                <a:schemeClr val="tx2"/>
              </a:solidFill>
            </a:endParaRPr>
          </a:p>
          <a:p>
            <a:pPr algn="ctr"/>
            <a:r>
              <a:rPr lang="en-US" sz="2200" b="1" dirty="0">
                <a:solidFill>
                  <a:schemeClr val="tx2"/>
                </a:solidFill>
                <a:latin typeface="+mj-lt"/>
              </a:rPr>
              <a:t>		</a:t>
            </a:r>
          </a:p>
        </p:txBody>
      </p:sp>
      <p:pic>
        <p:nvPicPr>
          <p:cNvPr id="8" name="Picture 7">
            <a:extLst>
              <a:ext uri="{FF2B5EF4-FFF2-40B4-BE49-F238E27FC236}">
                <a16:creationId xmlns:a16="http://schemas.microsoft.com/office/drawing/2014/main" id="{36F3243E-E488-4D6C-972C-AC74A185A394}"/>
              </a:ext>
            </a:extLst>
          </p:cNvPr>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2322238" y="4129682"/>
            <a:ext cx="4544762" cy="771429"/>
          </a:xfrm>
          <a:prstGeom prst="rect">
            <a:avLst/>
          </a:prstGeom>
        </p:spPr>
      </p:pic>
    </p:spTree>
    <p:extLst>
      <p:ext uri="{BB962C8B-B14F-4D97-AF65-F5344CB8AC3E}">
        <p14:creationId xmlns:p14="http://schemas.microsoft.com/office/powerpoint/2010/main" val="42000673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Returning back to the image plane</a:t>
            </a:r>
            <a:endParaRPr lang="en-US" sz="3200" dirty="0">
              <a:solidFill>
                <a:srgbClr val="FF0000"/>
              </a:solidFill>
              <a:latin typeface="+mj-lt"/>
            </a:endParaRPr>
          </a:p>
        </p:txBody>
      </p:sp>
      <p:sp>
        <p:nvSpPr>
          <p:cNvPr id="25" name="Rectangle 24">
            <a:extLst>
              <a:ext uri="{FF2B5EF4-FFF2-40B4-BE49-F238E27FC236}">
                <a16:creationId xmlns:a16="http://schemas.microsoft.com/office/drawing/2014/main" id="{C8FCFABA-4838-4D2C-BF75-B297CA12CB4A}"/>
              </a:ext>
            </a:extLst>
          </p:cNvPr>
          <p:cNvSpPr/>
          <p:nvPr/>
        </p:nvSpPr>
        <p:spPr>
          <a:xfrm>
            <a:off x="102647" y="2374145"/>
            <a:ext cx="8928000" cy="144053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6" name="Rectangle 25">
            <a:extLst>
              <a:ext uri="{FF2B5EF4-FFF2-40B4-BE49-F238E27FC236}">
                <a16:creationId xmlns:a16="http://schemas.microsoft.com/office/drawing/2014/main" id="{C5CD0902-8432-4210-9A35-A9007E4EC972}"/>
              </a:ext>
            </a:extLst>
          </p:cNvPr>
          <p:cNvSpPr/>
          <p:nvPr/>
        </p:nvSpPr>
        <p:spPr>
          <a:xfrm>
            <a:off x="2097000" y="2419682"/>
            <a:ext cx="4942706" cy="1107996"/>
          </a:xfrm>
          <a:prstGeom prst="rect">
            <a:avLst/>
          </a:prstGeom>
        </p:spPr>
        <p:txBody>
          <a:bodyPr wrap="square">
            <a:spAutoFit/>
          </a:bodyPr>
          <a:lstStyle/>
          <a:p>
            <a:pPr algn="ctr"/>
            <a:r>
              <a:rPr lang="en-US" sz="2200" dirty="0">
                <a:solidFill>
                  <a:schemeClr val="tx2"/>
                </a:solidFill>
                <a:latin typeface="+mj-lt"/>
              </a:rPr>
              <a:t>Inverse Gabor transform</a:t>
            </a:r>
            <a:endParaRPr lang="en-US" sz="2200" b="1" dirty="0">
              <a:solidFill>
                <a:schemeClr val="tx2"/>
              </a:solidFill>
              <a:latin typeface="+mj-lt"/>
            </a:endParaRPr>
          </a:p>
          <a:p>
            <a:pPr algn="ctr"/>
            <a:endParaRPr lang="en-US" sz="2200" b="1" dirty="0">
              <a:solidFill>
                <a:schemeClr val="tx2"/>
              </a:solidFill>
            </a:endParaRPr>
          </a:p>
          <a:p>
            <a:pPr algn="ctr"/>
            <a:r>
              <a:rPr lang="en-US" sz="2200" b="1" dirty="0">
                <a:solidFill>
                  <a:schemeClr val="tx2"/>
                </a:solidFill>
                <a:latin typeface="+mj-lt"/>
              </a:rPr>
              <a:t>		</a:t>
            </a:r>
          </a:p>
        </p:txBody>
      </p:sp>
      <p:pic>
        <p:nvPicPr>
          <p:cNvPr id="15" name="Picture 14">
            <a:extLst>
              <a:ext uri="{FF2B5EF4-FFF2-40B4-BE49-F238E27FC236}">
                <a16:creationId xmlns:a16="http://schemas.microsoft.com/office/drawing/2014/main" id="{D88D5E9A-898B-4956-985D-DCE6BEF22BC9}"/>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47000" y="2914682"/>
            <a:ext cx="7674286" cy="731429"/>
          </a:xfrm>
          <a:prstGeom prst="rect">
            <a:avLst/>
          </a:prstGeom>
        </p:spPr>
      </p:pic>
    </p:spTree>
    <p:extLst>
      <p:ext uri="{BB962C8B-B14F-4D97-AF65-F5344CB8AC3E}">
        <p14:creationId xmlns:p14="http://schemas.microsoft.com/office/powerpoint/2010/main" val="4989806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Image enhancement results</a:t>
            </a:r>
            <a:endParaRPr lang="en-US" sz="3200" dirty="0">
              <a:solidFill>
                <a:schemeClr val="accent1"/>
              </a:solidFill>
              <a:latin typeface="+mj-lt"/>
            </a:endParaRPr>
          </a:p>
        </p:txBody>
      </p:sp>
      <p:grpSp>
        <p:nvGrpSpPr>
          <p:cNvPr id="29" name="Group 28">
            <a:extLst>
              <a:ext uri="{FF2B5EF4-FFF2-40B4-BE49-F238E27FC236}">
                <a16:creationId xmlns:a16="http://schemas.microsoft.com/office/drawing/2014/main" id="{D5104B78-B947-48E4-AE6C-2AB2C2F76220}"/>
              </a:ext>
            </a:extLst>
          </p:cNvPr>
          <p:cNvGrpSpPr/>
          <p:nvPr/>
        </p:nvGrpSpPr>
        <p:grpSpPr>
          <a:xfrm>
            <a:off x="453000" y="2038719"/>
            <a:ext cx="8238000" cy="2504523"/>
            <a:chOff x="456450" y="952500"/>
            <a:chExt cx="8238000" cy="2504523"/>
          </a:xfrm>
        </p:grpSpPr>
        <p:pic>
          <p:nvPicPr>
            <p:cNvPr id="30" name="Picture 29">
              <a:extLst>
                <a:ext uri="{FF2B5EF4-FFF2-40B4-BE49-F238E27FC236}">
                  <a16:creationId xmlns:a16="http://schemas.microsoft.com/office/drawing/2014/main" id="{5AEC7A77-C1FA-4CCB-AFEA-D24B5275AA52}"/>
                </a:ext>
              </a:extLst>
            </p:cNvPr>
            <p:cNvPicPr>
              <a:picLocks noChangeAspect="1"/>
            </p:cNvPicPr>
            <p:nvPr/>
          </p:nvPicPr>
          <p:blipFill>
            <a:blip r:embed="rId3"/>
            <a:stretch>
              <a:fillRect/>
            </a:stretch>
          </p:blipFill>
          <p:spPr>
            <a:xfrm>
              <a:off x="456450" y="952500"/>
              <a:ext cx="2495550" cy="2476500"/>
            </a:xfrm>
            <a:prstGeom prst="rect">
              <a:avLst/>
            </a:prstGeom>
          </p:spPr>
        </p:pic>
        <p:pic>
          <p:nvPicPr>
            <p:cNvPr id="31" name="Picture 30">
              <a:extLst>
                <a:ext uri="{FF2B5EF4-FFF2-40B4-BE49-F238E27FC236}">
                  <a16:creationId xmlns:a16="http://schemas.microsoft.com/office/drawing/2014/main" id="{F3750909-8BC5-4980-A1C3-6419C13A2B55}"/>
                </a:ext>
              </a:extLst>
            </p:cNvPr>
            <p:cNvPicPr>
              <a:picLocks noChangeAspect="1"/>
            </p:cNvPicPr>
            <p:nvPr/>
          </p:nvPicPr>
          <p:blipFill rotWithShape="1">
            <a:blip r:embed="rId4"/>
            <a:srcRect l="56406"/>
            <a:stretch/>
          </p:blipFill>
          <p:spPr>
            <a:xfrm>
              <a:off x="3336450" y="961473"/>
              <a:ext cx="2495550" cy="2495550"/>
            </a:xfrm>
            <a:prstGeom prst="rect">
              <a:avLst/>
            </a:prstGeom>
          </p:spPr>
        </p:pic>
        <p:pic>
          <p:nvPicPr>
            <p:cNvPr id="32" name="Picture 31">
              <a:extLst>
                <a:ext uri="{FF2B5EF4-FFF2-40B4-BE49-F238E27FC236}">
                  <a16:creationId xmlns:a16="http://schemas.microsoft.com/office/drawing/2014/main" id="{4EAD683D-0593-4447-86F5-1178E3459B44}"/>
                </a:ext>
              </a:extLst>
            </p:cNvPr>
            <p:cNvPicPr>
              <a:picLocks noChangeAspect="1"/>
            </p:cNvPicPr>
            <p:nvPr/>
          </p:nvPicPr>
          <p:blipFill>
            <a:blip r:embed="rId5"/>
            <a:stretch>
              <a:fillRect/>
            </a:stretch>
          </p:blipFill>
          <p:spPr>
            <a:xfrm>
              <a:off x="6237000" y="952500"/>
              <a:ext cx="2457450" cy="2476500"/>
            </a:xfrm>
            <a:prstGeom prst="rect">
              <a:avLst/>
            </a:prstGeom>
          </p:spPr>
        </p:pic>
      </p:grpSp>
      <p:sp>
        <p:nvSpPr>
          <p:cNvPr id="35" name="Rectangle 34">
            <a:extLst>
              <a:ext uri="{FF2B5EF4-FFF2-40B4-BE49-F238E27FC236}">
                <a16:creationId xmlns:a16="http://schemas.microsoft.com/office/drawing/2014/main" id="{4A0D8945-53B9-4E20-8718-97CAABD95246}"/>
              </a:ext>
            </a:extLst>
          </p:cNvPr>
          <p:cNvSpPr/>
          <p:nvPr/>
        </p:nvSpPr>
        <p:spPr>
          <a:xfrm>
            <a:off x="934722" y="4485069"/>
            <a:ext cx="1463350" cy="400110"/>
          </a:xfrm>
          <a:prstGeom prst="rect">
            <a:avLst/>
          </a:prstGeom>
        </p:spPr>
        <p:txBody>
          <a:bodyPr wrap="none">
            <a:spAutoFit/>
          </a:bodyPr>
          <a:lstStyle/>
          <a:p>
            <a:pPr algn="ctr">
              <a:defRPr/>
            </a:pPr>
            <a:r>
              <a:rPr lang="en-US" sz="2000" dirty="0">
                <a:latin typeface="+mn-lt"/>
              </a:rPr>
              <a:t>Initial image</a:t>
            </a:r>
          </a:p>
        </p:txBody>
      </p:sp>
      <p:sp>
        <p:nvSpPr>
          <p:cNvPr id="36" name="Rectangle 35">
            <a:extLst>
              <a:ext uri="{FF2B5EF4-FFF2-40B4-BE49-F238E27FC236}">
                <a16:creationId xmlns:a16="http://schemas.microsoft.com/office/drawing/2014/main" id="{FA4B283C-0513-43FD-BA70-424312CEB009}"/>
              </a:ext>
            </a:extLst>
          </p:cNvPr>
          <p:cNvSpPr/>
          <p:nvPr/>
        </p:nvSpPr>
        <p:spPr>
          <a:xfrm>
            <a:off x="2862000" y="4498912"/>
            <a:ext cx="3122330" cy="677108"/>
          </a:xfrm>
          <a:prstGeom prst="rect">
            <a:avLst/>
          </a:prstGeom>
        </p:spPr>
        <p:txBody>
          <a:bodyPr wrap="none">
            <a:spAutoFit/>
          </a:bodyPr>
          <a:lstStyle/>
          <a:p>
            <a:pPr algn="ctr">
              <a:defRPr/>
            </a:pPr>
            <a:r>
              <a:rPr lang="en-US" sz="2000" dirty="0">
                <a:latin typeface="+mn-lt"/>
              </a:rPr>
              <a:t>Multi-freq. Laplace-Beltrami</a:t>
            </a:r>
          </a:p>
          <a:p>
            <a:pPr algn="ctr">
              <a:defRPr/>
            </a:pPr>
            <a:endParaRPr lang="en-US" dirty="0"/>
          </a:p>
        </p:txBody>
      </p:sp>
      <p:sp>
        <p:nvSpPr>
          <p:cNvPr id="37" name="Rectangle 36">
            <a:extLst>
              <a:ext uri="{FF2B5EF4-FFF2-40B4-BE49-F238E27FC236}">
                <a16:creationId xmlns:a16="http://schemas.microsoft.com/office/drawing/2014/main" id="{36BE63A4-D458-4136-A23D-0C685D9F7E47}"/>
              </a:ext>
            </a:extLst>
          </p:cNvPr>
          <p:cNvSpPr/>
          <p:nvPr/>
        </p:nvSpPr>
        <p:spPr>
          <a:xfrm>
            <a:off x="5922740" y="4501796"/>
            <a:ext cx="3149260" cy="707886"/>
          </a:xfrm>
          <a:prstGeom prst="rect">
            <a:avLst/>
          </a:prstGeom>
        </p:spPr>
        <p:txBody>
          <a:bodyPr wrap="none">
            <a:spAutoFit/>
          </a:bodyPr>
          <a:lstStyle/>
          <a:p>
            <a:pPr algn="ctr">
              <a:defRPr/>
            </a:pPr>
            <a:r>
              <a:rPr lang="en-US" sz="2000" dirty="0">
                <a:latin typeface="+mn-lt"/>
              </a:rPr>
              <a:t>Multi-scale Laplace-Beltrami</a:t>
            </a:r>
          </a:p>
          <a:p>
            <a:pPr algn="ctr">
              <a:defRPr/>
            </a:pPr>
            <a:r>
              <a:rPr lang="en-US" sz="2000" dirty="0">
                <a:latin typeface="+mn-lt"/>
              </a:rPr>
              <a:t>Kimmel et. al., 2000</a:t>
            </a:r>
          </a:p>
        </p:txBody>
      </p:sp>
    </p:spTree>
    <p:extLst>
      <p:ext uri="{BB962C8B-B14F-4D97-AF65-F5344CB8AC3E}">
        <p14:creationId xmlns:p14="http://schemas.microsoft.com/office/powerpoint/2010/main" val="33363184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EBFBBB4-6EAA-491B-8CC8-5D0D92324E43}"/>
              </a:ext>
            </a:extLst>
          </p:cNvPr>
          <p:cNvSpPr/>
          <p:nvPr/>
        </p:nvSpPr>
        <p:spPr>
          <a:xfrm>
            <a:off x="-1800708" y="4924811"/>
            <a:ext cx="7632848" cy="769441"/>
          </a:xfrm>
          <a:prstGeom prst="rect">
            <a:avLst/>
          </a:prstGeom>
        </p:spPr>
        <p:txBody>
          <a:bodyPr wrap="square">
            <a:spAutoFit/>
          </a:bodyPr>
          <a:lstStyle/>
          <a:p>
            <a:pPr algn="ctr"/>
            <a:r>
              <a:rPr lang="en-US" sz="2200" b="1" dirty="0">
                <a:solidFill>
                  <a:schemeClr val="tx2"/>
                </a:solidFill>
                <a:latin typeface="+mj-lt"/>
              </a:rPr>
              <a:t>    Part II-a</a:t>
            </a:r>
          </a:p>
          <a:p>
            <a:pPr algn="ctr"/>
            <a:r>
              <a:rPr lang="en-US" sz="2200" b="1" dirty="0">
                <a:solidFill>
                  <a:schemeClr val="tx2"/>
                </a:solidFill>
                <a:latin typeface="+mj-lt"/>
              </a:rPr>
              <a:t>	</a:t>
            </a:r>
          </a:p>
        </p:txBody>
      </p:sp>
      <p:sp>
        <p:nvSpPr>
          <p:cNvPr id="26" name="Rectangle 25">
            <a:extLst>
              <a:ext uri="{FF2B5EF4-FFF2-40B4-BE49-F238E27FC236}">
                <a16:creationId xmlns:a16="http://schemas.microsoft.com/office/drawing/2014/main" id="{32159186-9A82-4100-9390-05D10FD95FDD}"/>
              </a:ext>
            </a:extLst>
          </p:cNvPr>
          <p:cNvSpPr/>
          <p:nvPr/>
        </p:nvSpPr>
        <p:spPr>
          <a:xfrm>
            <a:off x="3023828" y="4906986"/>
            <a:ext cx="7632848" cy="769441"/>
          </a:xfrm>
          <a:prstGeom prst="rect">
            <a:avLst/>
          </a:prstGeom>
        </p:spPr>
        <p:txBody>
          <a:bodyPr wrap="square">
            <a:spAutoFit/>
          </a:bodyPr>
          <a:lstStyle/>
          <a:p>
            <a:pPr algn="ctr"/>
            <a:r>
              <a:rPr lang="en-US" sz="2200" b="1" dirty="0">
                <a:solidFill>
                  <a:schemeClr val="tx2"/>
                </a:solidFill>
                <a:latin typeface="+mj-lt"/>
              </a:rPr>
              <a:t>    </a:t>
            </a:r>
            <a:r>
              <a:rPr lang="en-US" sz="2200" b="1" dirty="0">
                <a:solidFill>
                  <a:schemeClr val="bg1">
                    <a:lumMod val="85000"/>
                  </a:schemeClr>
                </a:solidFill>
                <a:latin typeface="+mj-lt"/>
              </a:rPr>
              <a:t>Part II-b</a:t>
            </a:r>
          </a:p>
          <a:p>
            <a:pPr algn="ctr"/>
            <a:r>
              <a:rPr lang="en-US" sz="2200" b="1" dirty="0">
                <a:solidFill>
                  <a:schemeClr val="tx2"/>
                </a:solidFill>
                <a:latin typeface="+mj-lt"/>
              </a:rPr>
              <a:t>	</a:t>
            </a:r>
          </a:p>
        </p:txBody>
      </p:sp>
      <p:pic>
        <p:nvPicPr>
          <p:cNvPr id="5" name="Picture 4">
            <a:extLst>
              <a:ext uri="{FF2B5EF4-FFF2-40B4-BE49-F238E27FC236}">
                <a16:creationId xmlns:a16="http://schemas.microsoft.com/office/drawing/2014/main" id="{EECB0875-9F5A-4794-85CC-22EFDBBA6ABA}"/>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993772" y="5333414"/>
            <a:ext cx="2175238" cy="230476"/>
          </a:xfrm>
          <a:prstGeom prst="rect">
            <a:avLst/>
          </a:prstGeom>
        </p:spPr>
      </p:pic>
      <p:pic>
        <p:nvPicPr>
          <p:cNvPr id="12" name="Picture 11">
            <a:extLst>
              <a:ext uri="{FF2B5EF4-FFF2-40B4-BE49-F238E27FC236}">
                <a16:creationId xmlns:a16="http://schemas.microsoft.com/office/drawing/2014/main" id="{E7F30EF2-CAD0-4548-A722-8D31637CC696}"/>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791393" y="5695130"/>
            <a:ext cx="2632381" cy="182857"/>
          </a:xfrm>
          <a:prstGeom prst="rect">
            <a:avLst/>
          </a:prstGeom>
        </p:spPr>
      </p:pic>
      <p:pic>
        <p:nvPicPr>
          <p:cNvPr id="11" name="Picture 10">
            <a:extLst>
              <a:ext uri="{FF2B5EF4-FFF2-40B4-BE49-F238E27FC236}">
                <a16:creationId xmlns:a16="http://schemas.microsoft.com/office/drawing/2014/main" id="{E38DA8AB-3761-46B8-8720-3EEBA798A76B}"/>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283315" y="5304237"/>
            <a:ext cx="3297143" cy="228571"/>
          </a:xfrm>
          <a:prstGeom prst="rect">
            <a:avLst/>
          </a:prstGeom>
        </p:spPr>
      </p:pic>
      <p:pic>
        <p:nvPicPr>
          <p:cNvPr id="15" name="Picture 14">
            <a:extLst>
              <a:ext uri="{FF2B5EF4-FFF2-40B4-BE49-F238E27FC236}">
                <a16:creationId xmlns:a16="http://schemas.microsoft.com/office/drawing/2014/main" id="{4A9CA546-ED32-4806-9B48-123A4F17D99B}"/>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3314" y="5676427"/>
            <a:ext cx="1140952" cy="224762"/>
          </a:xfrm>
          <a:prstGeom prst="rect">
            <a:avLst/>
          </a:prstGeom>
        </p:spPr>
      </p:pic>
      <p:sp>
        <p:nvSpPr>
          <p:cNvPr id="36" name="Rectangle 35">
            <a:extLst>
              <a:ext uri="{FF2B5EF4-FFF2-40B4-BE49-F238E27FC236}">
                <a16:creationId xmlns:a16="http://schemas.microsoft.com/office/drawing/2014/main" id="{156E1F3B-AC14-4C27-A264-9C70BEAFBE11}"/>
              </a:ext>
            </a:extLst>
          </p:cNvPr>
          <p:cNvSpPr/>
          <p:nvPr/>
        </p:nvSpPr>
        <p:spPr>
          <a:xfrm>
            <a:off x="611251" y="2745637"/>
            <a:ext cx="7632848" cy="769441"/>
          </a:xfrm>
          <a:prstGeom prst="rect">
            <a:avLst/>
          </a:prstGeom>
        </p:spPr>
        <p:txBody>
          <a:bodyPr wrap="square">
            <a:spAutoFit/>
          </a:bodyPr>
          <a:lstStyle/>
          <a:p>
            <a:pPr algn="ctr"/>
            <a:r>
              <a:rPr lang="en-US" sz="2200" b="1" dirty="0">
                <a:solidFill>
                  <a:schemeClr val="tx2"/>
                </a:solidFill>
                <a:latin typeface="+mj-lt"/>
              </a:rPr>
              <a:t>    Part I</a:t>
            </a:r>
          </a:p>
          <a:p>
            <a:pPr algn="ctr"/>
            <a:r>
              <a:rPr lang="en-US" sz="2200" b="1" dirty="0">
                <a:solidFill>
                  <a:schemeClr val="tx2"/>
                </a:solidFill>
                <a:latin typeface="+mj-lt"/>
              </a:rPr>
              <a:t>	</a:t>
            </a:r>
          </a:p>
        </p:txBody>
      </p:sp>
      <p:sp>
        <p:nvSpPr>
          <p:cNvPr id="37" name="Rectangle 36">
            <a:extLst>
              <a:ext uri="{FF2B5EF4-FFF2-40B4-BE49-F238E27FC236}">
                <a16:creationId xmlns:a16="http://schemas.microsoft.com/office/drawing/2014/main" id="{9D79E825-32DC-495D-96DE-186CA0468528}"/>
              </a:ext>
            </a:extLst>
          </p:cNvPr>
          <p:cNvSpPr/>
          <p:nvPr/>
        </p:nvSpPr>
        <p:spPr>
          <a:xfrm>
            <a:off x="2591251" y="2780532"/>
            <a:ext cx="3942827" cy="118924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3">
            <a:extLst>
              <a:ext uri="{FF2B5EF4-FFF2-40B4-BE49-F238E27FC236}">
                <a16:creationId xmlns:a16="http://schemas.microsoft.com/office/drawing/2014/main" id="{BB069A68-0215-4CFD-90BB-50722CCB69B6}"/>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339099" y="3174319"/>
            <a:ext cx="2350476" cy="186667"/>
          </a:xfrm>
          <a:prstGeom prst="rect">
            <a:avLst/>
          </a:prstGeom>
        </p:spPr>
      </p:pic>
      <p:pic>
        <p:nvPicPr>
          <p:cNvPr id="8" name="Picture 7">
            <a:extLst>
              <a:ext uri="{FF2B5EF4-FFF2-40B4-BE49-F238E27FC236}">
                <a16:creationId xmlns:a16="http://schemas.microsoft.com/office/drawing/2014/main" id="{B0556061-D3AA-4B5B-AA89-C713751E6EB9}"/>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2754099" y="3528843"/>
            <a:ext cx="3525714" cy="230476"/>
          </a:xfrm>
          <a:prstGeom prst="rect">
            <a:avLst/>
          </a:prstGeom>
        </p:spPr>
      </p:pic>
      <p:cxnSp>
        <p:nvCxnSpPr>
          <p:cNvPr id="53" name="Straight Arrow Connector 52">
            <a:extLst>
              <a:ext uri="{FF2B5EF4-FFF2-40B4-BE49-F238E27FC236}">
                <a16:creationId xmlns:a16="http://schemas.microsoft.com/office/drawing/2014/main" id="{7CB9A714-9007-497B-939D-B78AAD8476CE}"/>
              </a:ext>
            </a:extLst>
          </p:cNvPr>
          <p:cNvCxnSpPr>
            <a:cxnSpLocks/>
          </p:cNvCxnSpPr>
          <p:nvPr/>
        </p:nvCxnSpPr>
        <p:spPr>
          <a:xfrm flipH="1">
            <a:off x="2124098" y="4305643"/>
            <a:ext cx="1" cy="588036"/>
          </a:xfrm>
          <a:prstGeom prst="straightConnector1">
            <a:avLst/>
          </a:prstGeom>
          <a:ln w="63500" cap="rnd">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30182BE-6D9D-43B0-8B01-0FAD824BB754}"/>
              </a:ext>
            </a:extLst>
          </p:cNvPr>
          <p:cNvCxnSpPr>
            <a:cxnSpLocks/>
          </p:cNvCxnSpPr>
          <p:nvPr/>
        </p:nvCxnSpPr>
        <p:spPr>
          <a:xfrm>
            <a:off x="2124099" y="4305643"/>
            <a:ext cx="1710000" cy="0"/>
          </a:xfrm>
          <a:prstGeom prst="straightConnector1">
            <a:avLst/>
          </a:prstGeom>
          <a:ln w="63500" cap="rnd">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7C394A6-4580-4AB2-BF37-24BB8F9712D2}"/>
              </a:ext>
            </a:extLst>
          </p:cNvPr>
          <p:cNvCxnSpPr>
            <a:cxnSpLocks/>
          </p:cNvCxnSpPr>
          <p:nvPr/>
        </p:nvCxnSpPr>
        <p:spPr>
          <a:xfrm flipV="1">
            <a:off x="3834099" y="4005777"/>
            <a:ext cx="0" cy="299866"/>
          </a:xfrm>
          <a:prstGeom prst="straightConnector1">
            <a:avLst/>
          </a:prstGeom>
          <a:ln w="63500" cap="rnd">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69492C4-B1A6-4FB9-BAC8-4CC0ACF7BF90}"/>
              </a:ext>
            </a:extLst>
          </p:cNvPr>
          <p:cNvCxnSpPr>
            <a:cxnSpLocks/>
          </p:cNvCxnSpPr>
          <p:nvPr/>
        </p:nvCxnSpPr>
        <p:spPr>
          <a:xfrm>
            <a:off x="5274099" y="4305643"/>
            <a:ext cx="1710000" cy="0"/>
          </a:xfrm>
          <a:prstGeom prst="straightConnector1">
            <a:avLst/>
          </a:prstGeom>
          <a:ln w="63500"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B5DAA9-8D10-4506-BBBE-5952867925D3}"/>
              </a:ext>
            </a:extLst>
          </p:cNvPr>
          <p:cNvCxnSpPr>
            <a:cxnSpLocks/>
          </p:cNvCxnSpPr>
          <p:nvPr/>
        </p:nvCxnSpPr>
        <p:spPr>
          <a:xfrm flipV="1">
            <a:off x="5274099" y="4005777"/>
            <a:ext cx="0" cy="299866"/>
          </a:xfrm>
          <a:prstGeom prst="straightConnector1">
            <a:avLst/>
          </a:prstGeom>
          <a:ln w="63500"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FBDECC2-3159-4E22-BD37-F76FEE4259BB}"/>
              </a:ext>
            </a:extLst>
          </p:cNvPr>
          <p:cNvCxnSpPr>
            <a:cxnSpLocks/>
          </p:cNvCxnSpPr>
          <p:nvPr/>
        </p:nvCxnSpPr>
        <p:spPr>
          <a:xfrm>
            <a:off x="4554099" y="2056198"/>
            <a:ext cx="0" cy="724730"/>
          </a:xfrm>
          <a:prstGeom prst="straightConnector1">
            <a:avLst/>
          </a:prstGeom>
          <a:ln w="63500" cap="rnd">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5083F371-F0B9-4922-AB99-B757417FAF09}"/>
              </a:ext>
            </a:extLst>
          </p:cNvPr>
          <p:cNvSpPr/>
          <p:nvPr/>
        </p:nvSpPr>
        <p:spPr>
          <a:xfrm>
            <a:off x="611251" y="836712"/>
            <a:ext cx="7632848" cy="769441"/>
          </a:xfrm>
          <a:prstGeom prst="rect">
            <a:avLst/>
          </a:prstGeom>
        </p:spPr>
        <p:txBody>
          <a:bodyPr wrap="square">
            <a:spAutoFit/>
          </a:bodyPr>
          <a:lstStyle/>
          <a:p>
            <a:pPr algn="ctr"/>
            <a:r>
              <a:rPr lang="en-US" sz="2200" b="1" dirty="0">
                <a:solidFill>
                  <a:schemeClr val="tx2"/>
                </a:solidFill>
                <a:latin typeface="+mj-lt"/>
              </a:rPr>
              <a:t>    Part 0</a:t>
            </a:r>
          </a:p>
          <a:p>
            <a:pPr algn="ctr"/>
            <a:r>
              <a:rPr lang="en-US" sz="2200" b="1" dirty="0">
                <a:solidFill>
                  <a:schemeClr val="tx2"/>
                </a:solidFill>
                <a:latin typeface="+mj-lt"/>
              </a:rPr>
              <a:t>	</a:t>
            </a:r>
          </a:p>
        </p:txBody>
      </p:sp>
      <p:pic>
        <p:nvPicPr>
          <p:cNvPr id="7" name="Picture 6">
            <a:extLst>
              <a:ext uri="{FF2B5EF4-FFF2-40B4-BE49-F238E27FC236}">
                <a16:creationId xmlns:a16="http://schemas.microsoft.com/office/drawing/2014/main" id="{DA0A02E7-23ED-43C3-B5B8-9A470F5966B1}"/>
              </a:ext>
            </a:extLst>
          </p:cNvPr>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3465766" y="1291237"/>
            <a:ext cx="2213333" cy="186667"/>
          </a:xfrm>
          <a:prstGeom prst="rect">
            <a:avLst/>
          </a:prstGeom>
        </p:spPr>
      </p:pic>
      <p:pic>
        <p:nvPicPr>
          <p:cNvPr id="10" name="Picture 9">
            <a:extLst>
              <a:ext uri="{FF2B5EF4-FFF2-40B4-BE49-F238E27FC236}">
                <a16:creationId xmlns:a16="http://schemas.microsoft.com/office/drawing/2014/main" id="{5925ED9A-D05A-4CA1-BC8E-767863AC3279}"/>
              </a:ext>
            </a:extLst>
          </p:cNvPr>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3393861" y="1646712"/>
            <a:ext cx="2375238" cy="180952"/>
          </a:xfrm>
          <a:prstGeom prst="rect">
            <a:avLst/>
          </a:prstGeom>
        </p:spPr>
      </p:pic>
      <p:sp>
        <p:nvSpPr>
          <p:cNvPr id="51" name="Rectangle 50">
            <a:extLst>
              <a:ext uri="{FF2B5EF4-FFF2-40B4-BE49-F238E27FC236}">
                <a16:creationId xmlns:a16="http://schemas.microsoft.com/office/drawing/2014/main" id="{D7F36632-BAEE-4421-81FF-071680B84BCD}"/>
              </a:ext>
            </a:extLst>
          </p:cNvPr>
          <p:cNvSpPr/>
          <p:nvPr/>
        </p:nvSpPr>
        <p:spPr>
          <a:xfrm>
            <a:off x="2591250" y="847594"/>
            <a:ext cx="3942827" cy="1189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8" name="Straight Arrow Connector 57">
            <a:extLst>
              <a:ext uri="{FF2B5EF4-FFF2-40B4-BE49-F238E27FC236}">
                <a16:creationId xmlns:a16="http://schemas.microsoft.com/office/drawing/2014/main" id="{9CDADA6A-A3A9-4FCE-B858-25C570C1667E}"/>
              </a:ext>
            </a:extLst>
          </p:cNvPr>
          <p:cNvCxnSpPr>
            <a:cxnSpLocks/>
          </p:cNvCxnSpPr>
          <p:nvPr/>
        </p:nvCxnSpPr>
        <p:spPr>
          <a:xfrm flipH="1">
            <a:off x="6988399" y="4305643"/>
            <a:ext cx="1" cy="588036"/>
          </a:xfrm>
          <a:prstGeom prst="straightConnector1">
            <a:avLst/>
          </a:prstGeom>
          <a:ln w="63500" cap="rnd">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35B0FD1F-7A55-45DE-8251-A5A807E3BB3C}"/>
              </a:ext>
            </a:extLst>
          </p:cNvPr>
          <p:cNvSpPr/>
          <p:nvPr/>
        </p:nvSpPr>
        <p:spPr>
          <a:xfrm>
            <a:off x="230757" y="4889116"/>
            <a:ext cx="3942827" cy="118924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ctangle 59">
            <a:extLst>
              <a:ext uri="{FF2B5EF4-FFF2-40B4-BE49-F238E27FC236}">
                <a16:creationId xmlns:a16="http://schemas.microsoft.com/office/drawing/2014/main" id="{5AEC2D6D-97F9-4701-A282-AA56DE100960}"/>
              </a:ext>
            </a:extLst>
          </p:cNvPr>
          <p:cNvSpPr/>
          <p:nvPr/>
        </p:nvSpPr>
        <p:spPr>
          <a:xfrm>
            <a:off x="4932040" y="4869160"/>
            <a:ext cx="3942827" cy="118924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4 1">
            <a:extLst>
              <a:ext uri="{FF2B5EF4-FFF2-40B4-BE49-F238E27FC236}">
                <a16:creationId xmlns:a16="http://schemas.microsoft.com/office/drawing/2014/main" id="{22E01BC3-2DDD-4B4F-864A-7E7D498F8B5C}"/>
              </a:ext>
            </a:extLst>
          </p:cNvPr>
          <p:cNvSpPr>
            <a:spLocks noChangeArrowheads="1"/>
          </p:cNvSpPr>
          <p:nvPr/>
        </p:nvSpPr>
        <p:spPr bwMode="auto">
          <a:xfrm>
            <a:off x="-63000"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Part II-b: Multi-feature orientation map generation</a:t>
            </a:r>
            <a:endParaRPr lang="en-US" sz="3200" dirty="0">
              <a:solidFill>
                <a:schemeClr val="accent1"/>
              </a:solidFill>
              <a:latin typeface="+mj-lt"/>
            </a:endParaRPr>
          </a:p>
        </p:txBody>
      </p:sp>
    </p:spTree>
    <p:extLst>
      <p:ext uri="{BB962C8B-B14F-4D97-AF65-F5344CB8AC3E}">
        <p14:creationId xmlns:p14="http://schemas.microsoft.com/office/powerpoint/2010/main" val="3550088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Simple cell receptive profiles: Gabor functions</a:t>
            </a:r>
            <a:endParaRPr lang="en-US" sz="3200" dirty="0">
              <a:solidFill>
                <a:schemeClr val="accent1"/>
              </a:solidFill>
              <a:latin typeface="+mj-lt"/>
            </a:endParaRPr>
          </a:p>
        </p:txBody>
      </p:sp>
      <p:pic>
        <p:nvPicPr>
          <p:cNvPr id="18" name="Picture 17">
            <a:extLst>
              <a:ext uri="{FF2B5EF4-FFF2-40B4-BE49-F238E27FC236}">
                <a16:creationId xmlns:a16="http://schemas.microsoft.com/office/drawing/2014/main" id="{C21333E2-A0CF-4C91-BDA4-C41023DD81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566" r="66040" b="40822"/>
          <a:stretch/>
        </p:blipFill>
        <p:spPr>
          <a:xfrm>
            <a:off x="1622663" y="501869"/>
            <a:ext cx="1509177" cy="1512162"/>
          </a:xfrm>
          <a:prstGeom prst="rect">
            <a:avLst/>
          </a:prstGeom>
        </p:spPr>
      </p:pic>
      <p:sp>
        <p:nvSpPr>
          <p:cNvPr id="24" name="TextBox 23">
            <a:extLst>
              <a:ext uri="{FF2B5EF4-FFF2-40B4-BE49-F238E27FC236}">
                <a16:creationId xmlns:a16="http://schemas.microsoft.com/office/drawing/2014/main" id="{C163A623-53A4-4F80-92D6-33F64FE72E08}"/>
              </a:ext>
            </a:extLst>
          </p:cNvPr>
          <p:cNvSpPr txBox="1"/>
          <p:nvPr/>
        </p:nvSpPr>
        <p:spPr>
          <a:xfrm>
            <a:off x="880045" y="1951530"/>
            <a:ext cx="3332322" cy="400110"/>
          </a:xfrm>
          <a:prstGeom prst="rect">
            <a:avLst/>
          </a:prstGeom>
          <a:noFill/>
        </p:spPr>
        <p:txBody>
          <a:bodyPr wrap="none">
            <a:spAutoFit/>
          </a:bodyPr>
          <a:lstStyle/>
          <a:p>
            <a:pPr algn="ctr">
              <a:defRPr/>
            </a:pPr>
            <a:r>
              <a:rPr lang="en-US" sz="2000" dirty="0">
                <a:latin typeface="+mn-lt"/>
              </a:rPr>
              <a:t>Experimental receptive profile</a:t>
            </a:r>
          </a:p>
        </p:txBody>
      </p:sp>
      <p:pic>
        <p:nvPicPr>
          <p:cNvPr id="5" name="Picture 4">
            <a:extLst>
              <a:ext uri="{FF2B5EF4-FFF2-40B4-BE49-F238E27FC236}">
                <a16:creationId xmlns:a16="http://schemas.microsoft.com/office/drawing/2014/main" id="{2645B60F-86AF-4743-BE94-0795092BE4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62" b="4244"/>
          <a:stretch/>
        </p:blipFill>
        <p:spPr>
          <a:xfrm flipH="1">
            <a:off x="6084168" y="549447"/>
            <a:ext cx="1403611" cy="1404840"/>
          </a:xfrm>
          <a:prstGeom prst="rect">
            <a:avLst/>
          </a:prstGeom>
        </p:spPr>
      </p:pic>
      <p:sp>
        <p:nvSpPr>
          <p:cNvPr id="29" name="TextBox 28">
            <a:extLst>
              <a:ext uri="{FF2B5EF4-FFF2-40B4-BE49-F238E27FC236}">
                <a16:creationId xmlns:a16="http://schemas.microsoft.com/office/drawing/2014/main" id="{390C9A6F-84C8-43B7-BF5B-2EB099ACD29C}"/>
              </a:ext>
            </a:extLst>
          </p:cNvPr>
          <p:cNvSpPr txBox="1"/>
          <p:nvPr/>
        </p:nvSpPr>
        <p:spPr>
          <a:xfrm>
            <a:off x="5652120" y="1955603"/>
            <a:ext cx="2377575" cy="707886"/>
          </a:xfrm>
          <a:prstGeom prst="rect">
            <a:avLst/>
          </a:prstGeom>
          <a:noFill/>
        </p:spPr>
        <p:txBody>
          <a:bodyPr wrap="none">
            <a:spAutoFit/>
          </a:bodyPr>
          <a:lstStyle/>
          <a:p>
            <a:pPr algn="ctr">
              <a:defRPr/>
            </a:pPr>
            <a:r>
              <a:rPr lang="en-US" sz="2000" dirty="0">
                <a:latin typeface="+mn-lt"/>
              </a:rPr>
              <a:t>Gabor (odd) function</a:t>
            </a:r>
          </a:p>
          <a:p>
            <a:pPr algn="ctr">
              <a:defRPr/>
            </a:pPr>
            <a:endParaRPr lang="en-GB" sz="2000" dirty="0">
              <a:latin typeface="+mn-lt"/>
            </a:endParaRPr>
          </a:p>
        </p:txBody>
      </p:sp>
      <p:sp>
        <p:nvSpPr>
          <p:cNvPr id="43" name="Rectangle 42">
            <a:extLst>
              <a:ext uri="{FF2B5EF4-FFF2-40B4-BE49-F238E27FC236}">
                <a16:creationId xmlns:a16="http://schemas.microsoft.com/office/drawing/2014/main" id="{28F9B5E6-BA72-48B0-94F5-3EF1067846FA}"/>
              </a:ext>
            </a:extLst>
          </p:cNvPr>
          <p:cNvSpPr/>
          <p:nvPr/>
        </p:nvSpPr>
        <p:spPr>
          <a:xfrm>
            <a:off x="5819983" y="6080764"/>
            <a:ext cx="555842" cy="3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0912117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EBFBBB4-6EAA-491B-8CC8-5D0D92324E43}"/>
              </a:ext>
            </a:extLst>
          </p:cNvPr>
          <p:cNvSpPr/>
          <p:nvPr/>
        </p:nvSpPr>
        <p:spPr>
          <a:xfrm>
            <a:off x="-1800708" y="4924811"/>
            <a:ext cx="7632848" cy="769441"/>
          </a:xfrm>
          <a:prstGeom prst="rect">
            <a:avLst/>
          </a:prstGeom>
        </p:spPr>
        <p:txBody>
          <a:bodyPr wrap="square">
            <a:spAutoFit/>
          </a:bodyPr>
          <a:lstStyle/>
          <a:p>
            <a:pPr algn="ctr"/>
            <a:r>
              <a:rPr lang="en-US" sz="2200" b="1" dirty="0">
                <a:solidFill>
                  <a:schemeClr val="tx2"/>
                </a:solidFill>
                <a:latin typeface="+mj-lt"/>
              </a:rPr>
              <a:t>    Part II-a</a:t>
            </a:r>
          </a:p>
          <a:p>
            <a:pPr algn="ctr"/>
            <a:r>
              <a:rPr lang="en-US" sz="2200" b="1" dirty="0">
                <a:solidFill>
                  <a:schemeClr val="tx2"/>
                </a:solidFill>
                <a:latin typeface="+mj-lt"/>
              </a:rPr>
              <a:t>	</a:t>
            </a:r>
          </a:p>
        </p:txBody>
      </p:sp>
      <p:sp>
        <p:nvSpPr>
          <p:cNvPr id="26" name="Rectangle 25">
            <a:extLst>
              <a:ext uri="{FF2B5EF4-FFF2-40B4-BE49-F238E27FC236}">
                <a16:creationId xmlns:a16="http://schemas.microsoft.com/office/drawing/2014/main" id="{32159186-9A82-4100-9390-05D10FD95FDD}"/>
              </a:ext>
            </a:extLst>
          </p:cNvPr>
          <p:cNvSpPr/>
          <p:nvPr/>
        </p:nvSpPr>
        <p:spPr>
          <a:xfrm>
            <a:off x="3023828" y="4906986"/>
            <a:ext cx="7632848" cy="769441"/>
          </a:xfrm>
          <a:prstGeom prst="rect">
            <a:avLst/>
          </a:prstGeom>
        </p:spPr>
        <p:txBody>
          <a:bodyPr wrap="square">
            <a:spAutoFit/>
          </a:bodyPr>
          <a:lstStyle/>
          <a:p>
            <a:pPr algn="ctr"/>
            <a:r>
              <a:rPr lang="en-US" sz="2200" b="1" dirty="0">
                <a:solidFill>
                  <a:schemeClr val="tx2"/>
                </a:solidFill>
                <a:latin typeface="+mj-lt"/>
              </a:rPr>
              <a:t>    Part II-b</a:t>
            </a:r>
          </a:p>
          <a:p>
            <a:pPr algn="ctr"/>
            <a:r>
              <a:rPr lang="en-US" sz="2200" b="1" dirty="0">
                <a:solidFill>
                  <a:schemeClr val="tx2"/>
                </a:solidFill>
                <a:latin typeface="+mj-lt"/>
              </a:rPr>
              <a:t>	</a:t>
            </a:r>
          </a:p>
        </p:txBody>
      </p:sp>
      <p:pic>
        <p:nvPicPr>
          <p:cNvPr id="5" name="Picture 4">
            <a:extLst>
              <a:ext uri="{FF2B5EF4-FFF2-40B4-BE49-F238E27FC236}">
                <a16:creationId xmlns:a16="http://schemas.microsoft.com/office/drawing/2014/main" id="{EECB0875-9F5A-4794-85CC-22EFDBBA6ABA}"/>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993772" y="5333414"/>
            <a:ext cx="2175238" cy="230476"/>
          </a:xfrm>
          <a:prstGeom prst="rect">
            <a:avLst/>
          </a:prstGeom>
        </p:spPr>
      </p:pic>
      <p:pic>
        <p:nvPicPr>
          <p:cNvPr id="12" name="Picture 11">
            <a:extLst>
              <a:ext uri="{FF2B5EF4-FFF2-40B4-BE49-F238E27FC236}">
                <a16:creationId xmlns:a16="http://schemas.microsoft.com/office/drawing/2014/main" id="{E7F30EF2-CAD0-4548-A722-8D31637CC696}"/>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791393" y="5695130"/>
            <a:ext cx="2632381" cy="182857"/>
          </a:xfrm>
          <a:prstGeom prst="rect">
            <a:avLst/>
          </a:prstGeom>
        </p:spPr>
      </p:pic>
      <p:pic>
        <p:nvPicPr>
          <p:cNvPr id="3" name="Picture 2">
            <a:extLst>
              <a:ext uri="{FF2B5EF4-FFF2-40B4-BE49-F238E27FC236}">
                <a16:creationId xmlns:a16="http://schemas.microsoft.com/office/drawing/2014/main" id="{B6BA0389-9792-4DBA-BC2F-FC094A04841A}"/>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283316" y="5304237"/>
            <a:ext cx="3297143" cy="228571"/>
          </a:xfrm>
          <a:prstGeom prst="rect">
            <a:avLst/>
          </a:prstGeom>
        </p:spPr>
      </p:pic>
      <p:pic>
        <p:nvPicPr>
          <p:cNvPr id="9" name="Picture 8">
            <a:extLst>
              <a:ext uri="{FF2B5EF4-FFF2-40B4-BE49-F238E27FC236}">
                <a16:creationId xmlns:a16="http://schemas.microsoft.com/office/drawing/2014/main" id="{329D8151-3A24-4F78-9686-A9F65B525B82}"/>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3314" y="5676427"/>
            <a:ext cx="1140952" cy="224762"/>
          </a:xfrm>
          <a:prstGeom prst="rect">
            <a:avLst/>
          </a:prstGeom>
        </p:spPr>
      </p:pic>
      <p:sp>
        <p:nvSpPr>
          <p:cNvPr id="36" name="Rectangle 35">
            <a:extLst>
              <a:ext uri="{FF2B5EF4-FFF2-40B4-BE49-F238E27FC236}">
                <a16:creationId xmlns:a16="http://schemas.microsoft.com/office/drawing/2014/main" id="{156E1F3B-AC14-4C27-A264-9C70BEAFBE11}"/>
              </a:ext>
            </a:extLst>
          </p:cNvPr>
          <p:cNvSpPr/>
          <p:nvPr/>
        </p:nvSpPr>
        <p:spPr>
          <a:xfrm>
            <a:off x="611251" y="2745637"/>
            <a:ext cx="7632848" cy="769441"/>
          </a:xfrm>
          <a:prstGeom prst="rect">
            <a:avLst/>
          </a:prstGeom>
        </p:spPr>
        <p:txBody>
          <a:bodyPr wrap="square">
            <a:spAutoFit/>
          </a:bodyPr>
          <a:lstStyle/>
          <a:p>
            <a:pPr algn="ctr"/>
            <a:r>
              <a:rPr lang="en-US" sz="2200" b="1" dirty="0">
                <a:solidFill>
                  <a:schemeClr val="tx2"/>
                </a:solidFill>
                <a:latin typeface="+mj-lt"/>
              </a:rPr>
              <a:t>    Part I</a:t>
            </a:r>
          </a:p>
          <a:p>
            <a:pPr algn="ctr"/>
            <a:r>
              <a:rPr lang="en-US" sz="2200" b="1" dirty="0">
                <a:solidFill>
                  <a:schemeClr val="tx2"/>
                </a:solidFill>
                <a:latin typeface="+mj-lt"/>
              </a:rPr>
              <a:t>	</a:t>
            </a:r>
          </a:p>
        </p:txBody>
      </p:sp>
      <p:sp>
        <p:nvSpPr>
          <p:cNvPr id="37" name="Rectangle 36">
            <a:extLst>
              <a:ext uri="{FF2B5EF4-FFF2-40B4-BE49-F238E27FC236}">
                <a16:creationId xmlns:a16="http://schemas.microsoft.com/office/drawing/2014/main" id="{9D79E825-32DC-495D-96DE-186CA0468528}"/>
              </a:ext>
            </a:extLst>
          </p:cNvPr>
          <p:cNvSpPr/>
          <p:nvPr/>
        </p:nvSpPr>
        <p:spPr>
          <a:xfrm>
            <a:off x="2591251" y="2780532"/>
            <a:ext cx="3942827" cy="118924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3">
            <a:extLst>
              <a:ext uri="{FF2B5EF4-FFF2-40B4-BE49-F238E27FC236}">
                <a16:creationId xmlns:a16="http://schemas.microsoft.com/office/drawing/2014/main" id="{BB069A68-0215-4CFD-90BB-50722CCB69B6}"/>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339099" y="3174319"/>
            <a:ext cx="2350476" cy="186667"/>
          </a:xfrm>
          <a:prstGeom prst="rect">
            <a:avLst/>
          </a:prstGeom>
        </p:spPr>
      </p:pic>
      <p:pic>
        <p:nvPicPr>
          <p:cNvPr id="8" name="Picture 7">
            <a:extLst>
              <a:ext uri="{FF2B5EF4-FFF2-40B4-BE49-F238E27FC236}">
                <a16:creationId xmlns:a16="http://schemas.microsoft.com/office/drawing/2014/main" id="{B0556061-D3AA-4B5B-AA89-C713751E6EB9}"/>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2754099" y="3528843"/>
            <a:ext cx="3525714" cy="230476"/>
          </a:xfrm>
          <a:prstGeom prst="rect">
            <a:avLst/>
          </a:prstGeom>
        </p:spPr>
      </p:pic>
      <p:cxnSp>
        <p:nvCxnSpPr>
          <p:cNvPr id="53" name="Straight Arrow Connector 52">
            <a:extLst>
              <a:ext uri="{FF2B5EF4-FFF2-40B4-BE49-F238E27FC236}">
                <a16:creationId xmlns:a16="http://schemas.microsoft.com/office/drawing/2014/main" id="{7CB9A714-9007-497B-939D-B78AAD8476CE}"/>
              </a:ext>
            </a:extLst>
          </p:cNvPr>
          <p:cNvCxnSpPr>
            <a:cxnSpLocks/>
          </p:cNvCxnSpPr>
          <p:nvPr/>
        </p:nvCxnSpPr>
        <p:spPr>
          <a:xfrm flipH="1">
            <a:off x="2124098" y="4305643"/>
            <a:ext cx="1" cy="588036"/>
          </a:xfrm>
          <a:prstGeom prst="straightConnector1">
            <a:avLst/>
          </a:prstGeom>
          <a:ln w="63500" cap="rnd">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30182BE-6D9D-43B0-8B01-0FAD824BB754}"/>
              </a:ext>
            </a:extLst>
          </p:cNvPr>
          <p:cNvCxnSpPr>
            <a:cxnSpLocks/>
          </p:cNvCxnSpPr>
          <p:nvPr/>
        </p:nvCxnSpPr>
        <p:spPr>
          <a:xfrm>
            <a:off x="2124099" y="4305643"/>
            <a:ext cx="1710000" cy="0"/>
          </a:xfrm>
          <a:prstGeom prst="straightConnector1">
            <a:avLst/>
          </a:prstGeom>
          <a:ln w="63500" cap="rnd">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7C394A6-4580-4AB2-BF37-24BB8F9712D2}"/>
              </a:ext>
            </a:extLst>
          </p:cNvPr>
          <p:cNvCxnSpPr>
            <a:cxnSpLocks/>
          </p:cNvCxnSpPr>
          <p:nvPr/>
        </p:nvCxnSpPr>
        <p:spPr>
          <a:xfrm flipV="1">
            <a:off x="3834099" y="4005777"/>
            <a:ext cx="0" cy="299866"/>
          </a:xfrm>
          <a:prstGeom prst="straightConnector1">
            <a:avLst/>
          </a:prstGeom>
          <a:ln w="63500" cap="rnd">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69492C4-B1A6-4FB9-BAC8-4CC0ACF7BF90}"/>
              </a:ext>
            </a:extLst>
          </p:cNvPr>
          <p:cNvCxnSpPr>
            <a:cxnSpLocks/>
          </p:cNvCxnSpPr>
          <p:nvPr/>
        </p:nvCxnSpPr>
        <p:spPr>
          <a:xfrm>
            <a:off x="5274099" y="4305643"/>
            <a:ext cx="1710000" cy="0"/>
          </a:xfrm>
          <a:prstGeom prst="straightConnector1">
            <a:avLst/>
          </a:prstGeom>
          <a:ln w="63500" cap="rnd">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B5DAA9-8D10-4506-BBBE-5952867925D3}"/>
              </a:ext>
            </a:extLst>
          </p:cNvPr>
          <p:cNvCxnSpPr>
            <a:cxnSpLocks/>
          </p:cNvCxnSpPr>
          <p:nvPr/>
        </p:nvCxnSpPr>
        <p:spPr>
          <a:xfrm flipV="1">
            <a:off x="5274099" y="4005777"/>
            <a:ext cx="0" cy="299866"/>
          </a:xfrm>
          <a:prstGeom prst="straightConnector1">
            <a:avLst/>
          </a:prstGeom>
          <a:ln w="63500" cap="rnd">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FBDECC2-3159-4E22-BD37-F76FEE4259BB}"/>
              </a:ext>
            </a:extLst>
          </p:cNvPr>
          <p:cNvCxnSpPr>
            <a:cxnSpLocks/>
          </p:cNvCxnSpPr>
          <p:nvPr/>
        </p:nvCxnSpPr>
        <p:spPr>
          <a:xfrm>
            <a:off x="4554099" y="2056198"/>
            <a:ext cx="0" cy="724730"/>
          </a:xfrm>
          <a:prstGeom prst="straightConnector1">
            <a:avLst/>
          </a:prstGeom>
          <a:ln w="63500" cap="rnd">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5083F371-F0B9-4922-AB99-B757417FAF09}"/>
              </a:ext>
            </a:extLst>
          </p:cNvPr>
          <p:cNvSpPr/>
          <p:nvPr/>
        </p:nvSpPr>
        <p:spPr>
          <a:xfrm>
            <a:off x="611251" y="836712"/>
            <a:ext cx="7632848" cy="769441"/>
          </a:xfrm>
          <a:prstGeom prst="rect">
            <a:avLst/>
          </a:prstGeom>
        </p:spPr>
        <p:txBody>
          <a:bodyPr wrap="square">
            <a:spAutoFit/>
          </a:bodyPr>
          <a:lstStyle/>
          <a:p>
            <a:pPr algn="ctr"/>
            <a:r>
              <a:rPr lang="en-US" sz="2200" b="1" dirty="0">
                <a:solidFill>
                  <a:schemeClr val="tx2"/>
                </a:solidFill>
                <a:latin typeface="+mj-lt"/>
              </a:rPr>
              <a:t>    Part 0</a:t>
            </a:r>
          </a:p>
          <a:p>
            <a:pPr algn="ctr"/>
            <a:r>
              <a:rPr lang="en-US" sz="2200" b="1" dirty="0">
                <a:solidFill>
                  <a:schemeClr val="tx2"/>
                </a:solidFill>
                <a:latin typeface="+mj-lt"/>
              </a:rPr>
              <a:t>	</a:t>
            </a:r>
          </a:p>
        </p:txBody>
      </p:sp>
      <p:pic>
        <p:nvPicPr>
          <p:cNvPr id="7" name="Picture 6">
            <a:extLst>
              <a:ext uri="{FF2B5EF4-FFF2-40B4-BE49-F238E27FC236}">
                <a16:creationId xmlns:a16="http://schemas.microsoft.com/office/drawing/2014/main" id="{DA0A02E7-23ED-43C3-B5B8-9A470F5966B1}"/>
              </a:ext>
            </a:extLst>
          </p:cNvPr>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3465766" y="1291237"/>
            <a:ext cx="2213333" cy="186667"/>
          </a:xfrm>
          <a:prstGeom prst="rect">
            <a:avLst/>
          </a:prstGeom>
        </p:spPr>
      </p:pic>
      <p:pic>
        <p:nvPicPr>
          <p:cNvPr id="10" name="Picture 9">
            <a:extLst>
              <a:ext uri="{FF2B5EF4-FFF2-40B4-BE49-F238E27FC236}">
                <a16:creationId xmlns:a16="http://schemas.microsoft.com/office/drawing/2014/main" id="{5925ED9A-D05A-4CA1-BC8E-767863AC3279}"/>
              </a:ext>
            </a:extLst>
          </p:cNvPr>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3393861" y="1646712"/>
            <a:ext cx="2375238" cy="180952"/>
          </a:xfrm>
          <a:prstGeom prst="rect">
            <a:avLst/>
          </a:prstGeom>
        </p:spPr>
      </p:pic>
      <p:sp>
        <p:nvSpPr>
          <p:cNvPr id="51" name="Rectangle 50">
            <a:extLst>
              <a:ext uri="{FF2B5EF4-FFF2-40B4-BE49-F238E27FC236}">
                <a16:creationId xmlns:a16="http://schemas.microsoft.com/office/drawing/2014/main" id="{D7F36632-BAEE-4421-81FF-071680B84BCD}"/>
              </a:ext>
            </a:extLst>
          </p:cNvPr>
          <p:cNvSpPr/>
          <p:nvPr/>
        </p:nvSpPr>
        <p:spPr>
          <a:xfrm>
            <a:off x="2591250" y="847594"/>
            <a:ext cx="3942827" cy="1189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8" name="Straight Arrow Connector 57">
            <a:extLst>
              <a:ext uri="{FF2B5EF4-FFF2-40B4-BE49-F238E27FC236}">
                <a16:creationId xmlns:a16="http://schemas.microsoft.com/office/drawing/2014/main" id="{9CDADA6A-A3A9-4FCE-B858-25C570C1667E}"/>
              </a:ext>
            </a:extLst>
          </p:cNvPr>
          <p:cNvCxnSpPr>
            <a:cxnSpLocks/>
          </p:cNvCxnSpPr>
          <p:nvPr/>
        </p:nvCxnSpPr>
        <p:spPr>
          <a:xfrm flipH="1">
            <a:off x="6988399" y="4305643"/>
            <a:ext cx="1" cy="588036"/>
          </a:xfrm>
          <a:prstGeom prst="straightConnector1">
            <a:avLst/>
          </a:prstGeom>
          <a:ln w="63500" cap="rnd">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35B0FD1F-7A55-45DE-8251-A5A807E3BB3C}"/>
              </a:ext>
            </a:extLst>
          </p:cNvPr>
          <p:cNvSpPr/>
          <p:nvPr/>
        </p:nvSpPr>
        <p:spPr>
          <a:xfrm>
            <a:off x="230757" y="4889116"/>
            <a:ext cx="3942827" cy="118924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ctangle 59">
            <a:extLst>
              <a:ext uri="{FF2B5EF4-FFF2-40B4-BE49-F238E27FC236}">
                <a16:creationId xmlns:a16="http://schemas.microsoft.com/office/drawing/2014/main" id="{5AEC2D6D-97F9-4701-A282-AA56DE100960}"/>
              </a:ext>
            </a:extLst>
          </p:cNvPr>
          <p:cNvSpPr/>
          <p:nvPr/>
        </p:nvSpPr>
        <p:spPr>
          <a:xfrm>
            <a:off x="4932040" y="4869160"/>
            <a:ext cx="3942827" cy="118924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4 1">
            <a:extLst>
              <a:ext uri="{FF2B5EF4-FFF2-40B4-BE49-F238E27FC236}">
                <a16:creationId xmlns:a16="http://schemas.microsoft.com/office/drawing/2014/main" id="{22E01BC3-2DDD-4B4F-864A-7E7D498F8B5C}"/>
              </a:ext>
            </a:extLst>
          </p:cNvPr>
          <p:cNvSpPr>
            <a:spLocks noChangeArrowheads="1"/>
          </p:cNvSpPr>
          <p:nvPr/>
        </p:nvSpPr>
        <p:spPr bwMode="auto">
          <a:xfrm>
            <a:off x="-63000"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Part II-b: Multi-feature orientation map generation</a:t>
            </a:r>
            <a:endParaRPr lang="en-US" sz="3200" dirty="0">
              <a:solidFill>
                <a:schemeClr val="accent1"/>
              </a:solidFill>
              <a:latin typeface="+mj-lt"/>
            </a:endParaRPr>
          </a:p>
        </p:txBody>
      </p:sp>
    </p:spTree>
    <p:extLst>
      <p:ext uri="{BB962C8B-B14F-4D97-AF65-F5344CB8AC3E}">
        <p14:creationId xmlns:p14="http://schemas.microsoft.com/office/powerpoint/2010/main" val="1945860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Orientation map and pinwheels</a:t>
            </a:r>
            <a:endParaRPr lang="en-US" sz="3200" dirty="0">
              <a:solidFill>
                <a:schemeClr val="accent1"/>
              </a:solidFill>
              <a:latin typeface="+mj-lt"/>
            </a:endParaRPr>
          </a:p>
        </p:txBody>
      </p:sp>
      <p:sp>
        <p:nvSpPr>
          <p:cNvPr id="18" name="TextBox 17">
            <a:extLst>
              <a:ext uri="{FF2B5EF4-FFF2-40B4-BE49-F238E27FC236}">
                <a16:creationId xmlns:a16="http://schemas.microsoft.com/office/drawing/2014/main" id="{150CF1A0-BCFB-4412-B09D-40147D8D6769}"/>
              </a:ext>
            </a:extLst>
          </p:cNvPr>
          <p:cNvSpPr txBox="1"/>
          <p:nvPr/>
        </p:nvSpPr>
        <p:spPr>
          <a:xfrm>
            <a:off x="804276" y="5681312"/>
            <a:ext cx="3096425" cy="707886"/>
          </a:xfrm>
          <a:prstGeom prst="rect">
            <a:avLst/>
          </a:prstGeom>
          <a:noFill/>
        </p:spPr>
        <p:txBody>
          <a:bodyPr wrap="none">
            <a:spAutoFit/>
          </a:bodyPr>
          <a:lstStyle/>
          <a:p>
            <a:pPr algn="ctr">
              <a:defRPr/>
            </a:pPr>
            <a:r>
              <a:rPr lang="en-US" sz="2000" dirty="0">
                <a:latin typeface="+mn-lt"/>
              </a:rPr>
              <a:t>Orientation preference map</a:t>
            </a:r>
          </a:p>
          <a:p>
            <a:pPr algn="ctr">
              <a:defRPr/>
            </a:pPr>
            <a:r>
              <a:rPr lang="en-US" sz="2000" dirty="0">
                <a:latin typeface="+mn-lt"/>
              </a:rPr>
              <a:t>[</a:t>
            </a:r>
            <a:r>
              <a:rPr lang="en-US" sz="2000" dirty="0" err="1">
                <a:latin typeface="+mn-lt"/>
              </a:rPr>
              <a:t>Bosking</a:t>
            </a:r>
            <a:r>
              <a:rPr lang="en-US" sz="2000" dirty="0">
                <a:latin typeface="+mn-lt"/>
              </a:rPr>
              <a:t> et. al., 1997]</a:t>
            </a:r>
            <a:endParaRPr lang="en-GB" sz="2000" dirty="0">
              <a:latin typeface="+mn-lt"/>
            </a:endParaRPr>
          </a:p>
        </p:txBody>
      </p:sp>
      <p:grpSp>
        <p:nvGrpSpPr>
          <p:cNvPr id="25" name="Group 24">
            <a:extLst>
              <a:ext uri="{FF2B5EF4-FFF2-40B4-BE49-F238E27FC236}">
                <a16:creationId xmlns:a16="http://schemas.microsoft.com/office/drawing/2014/main" id="{85567DD0-C6FC-42C8-8FC5-65FE46EB2CBC}"/>
              </a:ext>
            </a:extLst>
          </p:cNvPr>
          <p:cNvGrpSpPr>
            <a:grpSpLocks noChangeAspect="1"/>
          </p:cNvGrpSpPr>
          <p:nvPr/>
        </p:nvGrpSpPr>
        <p:grpSpPr>
          <a:xfrm>
            <a:off x="-59301" y="1608285"/>
            <a:ext cx="6071301" cy="3564595"/>
            <a:chOff x="4645534" y="1197677"/>
            <a:chExt cx="5674114" cy="3331397"/>
          </a:xfrm>
        </p:grpSpPr>
        <p:grpSp>
          <p:nvGrpSpPr>
            <p:cNvPr id="23" name="Group 22">
              <a:extLst>
                <a:ext uri="{FF2B5EF4-FFF2-40B4-BE49-F238E27FC236}">
                  <a16:creationId xmlns:a16="http://schemas.microsoft.com/office/drawing/2014/main" id="{5A7667EC-40A6-4AC3-8B5B-A82FC6B9B6BB}"/>
                </a:ext>
              </a:extLst>
            </p:cNvPr>
            <p:cNvGrpSpPr>
              <a:grpSpLocks noChangeAspect="1"/>
            </p:cNvGrpSpPr>
            <p:nvPr/>
          </p:nvGrpSpPr>
          <p:grpSpPr>
            <a:xfrm>
              <a:off x="4645534" y="1197677"/>
              <a:ext cx="5674114" cy="3100779"/>
              <a:chOff x="4582033" y="1196614"/>
              <a:chExt cx="4908499" cy="2682386"/>
            </a:xfrm>
          </p:grpSpPr>
          <p:pic>
            <p:nvPicPr>
              <p:cNvPr id="17" name="Picture 16">
                <a:extLst>
                  <a:ext uri="{FF2B5EF4-FFF2-40B4-BE49-F238E27FC236}">
                    <a16:creationId xmlns:a16="http://schemas.microsoft.com/office/drawing/2014/main" id="{66321AE1-F7BD-4B51-ABE3-DBDE158A626C}"/>
                  </a:ext>
                </a:extLst>
              </p:cNvPr>
              <p:cNvPicPr>
                <a:picLocks noChangeAspect="1"/>
              </p:cNvPicPr>
              <p:nvPr/>
            </p:nvPicPr>
            <p:blipFill rotWithShape="1">
              <a:blip r:embed="rId3">
                <a:extLst>
                  <a:ext uri="{28A0092B-C50C-407E-A947-70E740481C1C}">
                    <a14:useLocalDpi xmlns:a14="http://schemas.microsoft.com/office/drawing/2010/main" val="0"/>
                  </a:ext>
                </a:extLst>
              </a:blip>
              <a:srcRect t="45206" r="50000" b="18255"/>
              <a:stretch/>
            </p:blipFill>
            <p:spPr>
              <a:xfrm>
                <a:off x="4582033" y="1196614"/>
                <a:ext cx="4908499" cy="2611872"/>
              </a:xfrm>
              <a:prstGeom prst="rect">
                <a:avLst/>
              </a:prstGeom>
            </p:spPr>
          </p:pic>
          <p:sp>
            <p:nvSpPr>
              <p:cNvPr id="5" name="Rectangle 4">
                <a:extLst>
                  <a:ext uri="{FF2B5EF4-FFF2-40B4-BE49-F238E27FC236}">
                    <a16:creationId xmlns:a16="http://schemas.microsoft.com/office/drawing/2014/main" id="{C21CC404-26EC-41F8-9EDD-20CCE0ADE821}"/>
                  </a:ext>
                </a:extLst>
              </p:cNvPr>
              <p:cNvSpPr/>
              <p:nvPr/>
            </p:nvSpPr>
            <p:spPr>
              <a:xfrm>
                <a:off x="6192000" y="3696233"/>
                <a:ext cx="2250000" cy="182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22" name="Picture 21">
              <a:extLst>
                <a:ext uri="{FF2B5EF4-FFF2-40B4-BE49-F238E27FC236}">
                  <a16:creationId xmlns:a16="http://schemas.microsoft.com/office/drawing/2014/main" id="{D2172D2F-3D4D-4E08-892D-43D88BBFBAAF}"/>
                </a:ext>
              </a:extLst>
            </p:cNvPr>
            <p:cNvPicPr>
              <a:picLocks noChangeAspect="1"/>
            </p:cNvPicPr>
            <p:nvPr/>
          </p:nvPicPr>
          <p:blipFill rotWithShape="1">
            <a:blip r:embed="rId3">
              <a:extLst>
                <a:ext uri="{28A0092B-C50C-407E-A947-70E740481C1C}">
                  <a14:useLocalDpi xmlns:a14="http://schemas.microsoft.com/office/drawing/2010/main" val="0"/>
                </a:ext>
              </a:extLst>
            </a:blip>
            <a:srcRect l="8982" t="79520" r="52056" b="13111"/>
            <a:stretch/>
          </p:blipFill>
          <p:spPr>
            <a:xfrm>
              <a:off x="5600819" y="4145984"/>
              <a:ext cx="2781745" cy="383090"/>
            </a:xfrm>
            <a:prstGeom prst="rect">
              <a:avLst/>
            </a:prstGeom>
          </p:spPr>
        </p:pic>
      </p:grpSp>
    </p:spTree>
    <p:extLst>
      <p:ext uri="{BB962C8B-B14F-4D97-AF65-F5344CB8AC3E}">
        <p14:creationId xmlns:p14="http://schemas.microsoft.com/office/powerpoint/2010/main" val="15722521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50CF1A0-BCFB-4412-B09D-40147D8D6769}"/>
              </a:ext>
            </a:extLst>
          </p:cNvPr>
          <p:cNvSpPr txBox="1"/>
          <p:nvPr/>
        </p:nvSpPr>
        <p:spPr>
          <a:xfrm>
            <a:off x="804276" y="5681312"/>
            <a:ext cx="3096425" cy="707886"/>
          </a:xfrm>
          <a:prstGeom prst="rect">
            <a:avLst/>
          </a:prstGeom>
          <a:noFill/>
        </p:spPr>
        <p:txBody>
          <a:bodyPr wrap="none">
            <a:spAutoFit/>
          </a:bodyPr>
          <a:lstStyle/>
          <a:p>
            <a:pPr algn="ctr">
              <a:defRPr/>
            </a:pPr>
            <a:r>
              <a:rPr lang="en-US" sz="2000" dirty="0">
                <a:latin typeface="+mn-lt"/>
              </a:rPr>
              <a:t>Orientation preference map</a:t>
            </a:r>
          </a:p>
          <a:p>
            <a:pPr algn="ctr">
              <a:defRPr/>
            </a:pPr>
            <a:r>
              <a:rPr lang="en-US" sz="2000" dirty="0">
                <a:latin typeface="+mn-lt"/>
              </a:rPr>
              <a:t>[</a:t>
            </a:r>
            <a:r>
              <a:rPr lang="en-US" sz="2000" dirty="0" err="1">
                <a:latin typeface="+mn-lt"/>
              </a:rPr>
              <a:t>Bosking</a:t>
            </a:r>
            <a:r>
              <a:rPr lang="en-US" sz="2000" dirty="0">
                <a:latin typeface="+mn-lt"/>
              </a:rPr>
              <a:t> et. al., 1997]</a:t>
            </a:r>
            <a:endParaRPr lang="en-GB" sz="2000" dirty="0">
              <a:latin typeface="+mn-lt"/>
            </a:endParaRPr>
          </a:p>
        </p:txBody>
      </p:sp>
      <p:grpSp>
        <p:nvGrpSpPr>
          <p:cNvPr id="25" name="Group 24">
            <a:extLst>
              <a:ext uri="{FF2B5EF4-FFF2-40B4-BE49-F238E27FC236}">
                <a16:creationId xmlns:a16="http://schemas.microsoft.com/office/drawing/2014/main" id="{85567DD0-C6FC-42C8-8FC5-65FE46EB2CBC}"/>
              </a:ext>
            </a:extLst>
          </p:cNvPr>
          <p:cNvGrpSpPr>
            <a:grpSpLocks noChangeAspect="1"/>
          </p:cNvGrpSpPr>
          <p:nvPr/>
        </p:nvGrpSpPr>
        <p:grpSpPr>
          <a:xfrm>
            <a:off x="-59301" y="1608285"/>
            <a:ext cx="6071301" cy="3564595"/>
            <a:chOff x="4645534" y="1197677"/>
            <a:chExt cx="5674114" cy="3331397"/>
          </a:xfrm>
        </p:grpSpPr>
        <p:grpSp>
          <p:nvGrpSpPr>
            <p:cNvPr id="23" name="Group 22">
              <a:extLst>
                <a:ext uri="{FF2B5EF4-FFF2-40B4-BE49-F238E27FC236}">
                  <a16:creationId xmlns:a16="http://schemas.microsoft.com/office/drawing/2014/main" id="{5A7667EC-40A6-4AC3-8B5B-A82FC6B9B6BB}"/>
                </a:ext>
              </a:extLst>
            </p:cNvPr>
            <p:cNvGrpSpPr>
              <a:grpSpLocks noChangeAspect="1"/>
            </p:cNvGrpSpPr>
            <p:nvPr/>
          </p:nvGrpSpPr>
          <p:grpSpPr>
            <a:xfrm>
              <a:off x="4645534" y="1197677"/>
              <a:ext cx="5674114" cy="3100779"/>
              <a:chOff x="4582033" y="1196614"/>
              <a:chExt cx="4908499" cy="2682386"/>
            </a:xfrm>
          </p:grpSpPr>
          <p:pic>
            <p:nvPicPr>
              <p:cNvPr id="17" name="Picture 16">
                <a:extLst>
                  <a:ext uri="{FF2B5EF4-FFF2-40B4-BE49-F238E27FC236}">
                    <a16:creationId xmlns:a16="http://schemas.microsoft.com/office/drawing/2014/main" id="{66321AE1-F7BD-4B51-ABE3-DBDE158A626C}"/>
                  </a:ext>
                </a:extLst>
              </p:cNvPr>
              <p:cNvPicPr>
                <a:picLocks noChangeAspect="1"/>
              </p:cNvPicPr>
              <p:nvPr/>
            </p:nvPicPr>
            <p:blipFill rotWithShape="1">
              <a:blip r:embed="rId3">
                <a:extLst>
                  <a:ext uri="{28A0092B-C50C-407E-A947-70E740481C1C}">
                    <a14:useLocalDpi xmlns:a14="http://schemas.microsoft.com/office/drawing/2010/main" val="0"/>
                  </a:ext>
                </a:extLst>
              </a:blip>
              <a:srcRect t="45206" r="50000" b="18255"/>
              <a:stretch/>
            </p:blipFill>
            <p:spPr>
              <a:xfrm>
                <a:off x="4582033" y="1196614"/>
                <a:ext cx="4908499" cy="2611872"/>
              </a:xfrm>
              <a:prstGeom prst="rect">
                <a:avLst/>
              </a:prstGeom>
            </p:spPr>
          </p:pic>
          <p:sp>
            <p:nvSpPr>
              <p:cNvPr id="5" name="Rectangle 4">
                <a:extLst>
                  <a:ext uri="{FF2B5EF4-FFF2-40B4-BE49-F238E27FC236}">
                    <a16:creationId xmlns:a16="http://schemas.microsoft.com/office/drawing/2014/main" id="{C21CC404-26EC-41F8-9EDD-20CCE0ADE821}"/>
                  </a:ext>
                </a:extLst>
              </p:cNvPr>
              <p:cNvSpPr/>
              <p:nvPr/>
            </p:nvSpPr>
            <p:spPr>
              <a:xfrm>
                <a:off x="6192000" y="3696233"/>
                <a:ext cx="2250000" cy="182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22" name="Picture 21">
              <a:extLst>
                <a:ext uri="{FF2B5EF4-FFF2-40B4-BE49-F238E27FC236}">
                  <a16:creationId xmlns:a16="http://schemas.microsoft.com/office/drawing/2014/main" id="{D2172D2F-3D4D-4E08-892D-43D88BBFBAAF}"/>
                </a:ext>
              </a:extLst>
            </p:cNvPr>
            <p:cNvPicPr>
              <a:picLocks noChangeAspect="1"/>
            </p:cNvPicPr>
            <p:nvPr/>
          </p:nvPicPr>
          <p:blipFill rotWithShape="1">
            <a:blip r:embed="rId3">
              <a:extLst>
                <a:ext uri="{28A0092B-C50C-407E-A947-70E740481C1C}">
                  <a14:useLocalDpi xmlns:a14="http://schemas.microsoft.com/office/drawing/2010/main" val="0"/>
                </a:ext>
              </a:extLst>
            </a:blip>
            <a:srcRect l="8982" t="79520" r="52056" b="13111"/>
            <a:stretch/>
          </p:blipFill>
          <p:spPr>
            <a:xfrm>
              <a:off x="5600819" y="4145984"/>
              <a:ext cx="2781745" cy="383090"/>
            </a:xfrm>
            <a:prstGeom prst="rect">
              <a:avLst/>
            </a:prstGeom>
          </p:spPr>
        </p:pic>
      </p:grpSp>
      <p:grpSp>
        <p:nvGrpSpPr>
          <p:cNvPr id="9" name="Group 8">
            <a:extLst>
              <a:ext uri="{FF2B5EF4-FFF2-40B4-BE49-F238E27FC236}">
                <a16:creationId xmlns:a16="http://schemas.microsoft.com/office/drawing/2014/main" id="{EB8B7C98-8122-436A-9F12-6255B148C314}"/>
              </a:ext>
            </a:extLst>
          </p:cNvPr>
          <p:cNvGrpSpPr/>
          <p:nvPr/>
        </p:nvGrpSpPr>
        <p:grpSpPr>
          <a:xfrm>
            <a:off x="4981337" y="844682"/>
            <a:ext cx="3700075" cy="5229178"/>
            <a:chOff x="577291" y="594004"/>
            <a:chExt cx="3700075" cy="5229178"/>
          </a:xfrm>
        </p:grpSpPr>
        <p:pic>
          <p:nvPicPr>
            <p:cNvPr id="10" name="Picture 9">
              <a:extLst>
                <a:ext uri="{FF2B5EF4-FFF2-40B4-BE49-F238E27FC236}">
                  <a16:creationId xmlns:a16="http://schemas.microsoft.com/office/drawing/2014/main" id="{F835B84E-7607-46A3-A968-110474781ED3}"/>
                </a:ext>
              </a:extLst>
            </p:cNvPr>
            <p:cNvPicPr>
              <a:picLocks noChangeAspect="1"/>
            </p:cNvPicPr>
            <p:nvPr/>
          </p:nvPicPr>
          <p:blipFill rotWithShape="1">
            <a:blip r:embed="rId4">
              <a:extLst>
                <a:ext uri="{28A0092B-C50C-407E-A947-70E740481C1C}">
                  <a14:useLocalDpi xmlns:a14="http://schemas.microsoft.com/office/drawing/2010/main" val="0"/>
                </a:ext>
              </a:extLst>
            </a:blip>
            <a:srcRect l="54462" b="11614"/>
            <a:stretch/>
          </p:blipFill>
          <p:spPr>
            <a:xfrm>
              <a:off x="577291" y="594004"/>
              <a:ext cx="3700075" cy="5229178"/>
            </a:xfrm>
            <a:prstGeom prst="rect">
              <a:avLst/>
            </a:prstGeom>
          </p:spPr>
        </p:pic>
        <p:sp>
          <p:nvSpPr>
            <p:cNvPr id="11" name="Rectangle 10">
              <a:extLst>
                <a:ext uri="{FF2B5EF4-FFF2-40B4-BE49-F238E27FC236}">
                  <a16:creationId xmlns:a16="http://schemas.microsoft.com/office/drawing/2014/main" id="{1B5AA28A-6215-4B2D-B1C4-8F44EE5ED3FB}"/>
                </a:ext>
              </a:extLst>
            </p:cNvPr>
            <p:cNvSpPr>
              <a:spLocks noChangeAspect="1"/>
            </p:cNvSpPr>
            <p:nvPr/>
          </p:nvSpPr>
          <p:spPr>
            <a:xfrm>
              <a:off x="2511444" y="3798182"/>
              <a:ext cx="1250556"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2" name="TextBox 11">
            <a:extLst>
              <a:ext uri="{FF2B5EF4-FFF2-40B4-BE49-F238E27FC236}">
                <a16:creationId xmlns:a16="http://schemas.microsoft.com/office/drawing/2014/main" id="{F810FC1E-32DB-4F74-A05A-932C688D9B00}"/>
              </a:ext>
            </a:extLst>
          </p:cNvPr>
          <p:cNvSpPr txBox="1"/>
          <p:nvPr/>
        </p:nvSpPr>
        <p:spPr>
          <a:xfrm>
            <a:off x="4351902" y="5680974"/>
            <a:ext cx="4759124" cy="707886"/>
          </a:xfrm>
          <a:prstGeom prst="rect">
            <a:avLst/>
          </a:prstGeom>
          <a:noFill/>
        </p:spPr>
        <p:txBody>
          <a:bodyPr wrap="none">
            <a:spAutoFit/>
          </a:bodyPr>
          <a:lstStyle/>
          <a:p>
            <a:pPr algn="ctr">
              <a:defRPr/>
            </a:pPr>
            <a:r>
              <a:rPr lang="en-US" sz="2000" dirty="0">
                <a:latin typeface="+mn-lt"/>
              </a:rPr>
              <a:t>Pinwheels</a:t>
            </a:r>
          </a:p>
          <a:p>
            <a:pPr algn="ctr">
              <a:defRPr/>
            </a:pPr>
            <a:r>
              <a:rPr lang="en-US" sz="2000" dirty="0">
                <a:latin typeface="+mn-lt"/>
              </a:rPr>
              <a:t>[</a:t>
            </a:r>
            <a:r>
              <a:rPr lang="en-US" sz="2000" dirty="0" err="1">
                <a:latin typeface="+mn-lt"/>
              </a:rPr>
              <a:t>Petitot</a:t>
            </a:r>
            <a:r>
              <a:rPr lang="en-US" sz="2000" dirty="0">
                <a:latin typeface="+mn-lt"/>
              </a:rPr>
              <a:t>, </a:t>
            </a:r>
            <a:r>
              <a:rPr lang="en-US" sz="2000" dirty="0" err="1">
                <a:latin typeface="+mn-lt"/>
              </a:rPr>
              <a:t>Neurogéométrie</a:t>
            </a:r>
            <a:r>
              <a:rPr lang="en-US" sz="2000" dirty="0">
                <a:latin typeface="+mn-lt"/>
              </a:rPr>
              <a:t> de la vision, 2008]</a:t>
            </a:r>
            <a:endParaRPr lang="en-GB" sz="2000" dirty="0">
              <a:latin typeface="+mn-lt"/>
            </a:endParaRPr>
          </a:p>
        </p:txBody>
      </p:sp>
      <p:sp>
        <p:nvSpPr>
          <p:cNvPr id="13" name="Rectangle 4 1">
            <a:extLst>
              <a:ext uri="{FF2B5EF4-FFF2-40B4-BE49-F238E27FC236}">
                <a16:creationId xmlns:a16="http://schemas.microsoft.com/office/drawing/2014/main" id="{E30CFEFC-13BF-443F-A146-A24B5713712B}"/>
              </a:ext>
            </a:extLst>
          </p:cNvPr>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Orientation map and pinwheels</a:t>
            </a:r>
            <a:endParaRPr lang="en-US" sz="3200" dirty="0">
              <a:solidFill>
                <a:schemeClr val="accent1"/>
              </a:solidFill>
              <a:latin typeface="+mj-lt"/>
            </a:endParaRPr>
          </a:p>
        </p:txBody>
      </p:sp>
    </p:spTree>
    <p:extLst>
      <p:ext uri="{BB962C8B-B14F-4D97-AF65-F5344CB8AC3E}">
        <p14:creationId xmlns:p14="http://schemas.microsoft.com/office/powerpoint/2010/main" val="4688158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016B237-C7F1-48A8-BE9D-8D1BEECF734D}"/>
              </a:ext>
            </a:extLst>
          </p:cNvPr>
          <p:cNvSpPr/>
          <p:nvPr/>
        </p:nvSpPr>
        <p:spPr>
          <a:xfrm>
            <a:off x="1310050" y="725364"/>
            <a:ext cx="6435000" cy="225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 name="Picture 9">
            <a:extLst>
              <a:ext uri="{FF2B5EF4-FFF2-40B4-BE49-F238E27FC236}">
                <a16:creationId xmlns:a16="http://schemas.microsoft.com/office/drawing/2014/main" id="{493D8A22-E84A-4DB4-A3D1-F0EED503C512}"/>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342000" y="2165364"/>
            <a:ext cx="4480000" cy="727619"/>
          </a:xfrm>
          <a:prstGeom prst="rect">
            <a:avLst/>
          </a:prstGeom>
        </p:spPr>
      </p:pic>
      <p:pic>
        <p:nvPicPr>
          <p:cNvPr id="14" name="Picture 13">
            <a:extLst>
              <a:ext uri="{FF2B5EF4-FFF2-40B4-BE49-F238E27FC236}">
                <a16:creationId xmlns:a16="http://schemas.microsoft.com/office/drawing/2014/main" id="{B6376A5C-322D-4D90-A286-BE7AD112C509}"/>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672000" y="1355364"/>
            <a:ext cx="1815238" cy="228571"/>
          </a:xfrm>
          <a:prstGeom prst="rect">
            <a:avLst/>
          </a:prstGeom>
        </p:spPr>
      </p:pic>
      <p:pic>
        <p:nvPicPr>
          <p:cNvPr id="12" name="Picture 11">
            <a:extLst>
              <a:ext uri="{FF2B5EF4-FFF2-40B4-BE49-F238E27FC236}">
                <a16:creationId xmlns:a16="http://schemas.microsoft.com/office/drawing/2014/main" id="{3529388E-738D-4F4C-92ED-D6FD15374DE0}"/>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726286" y="1812506"/>
            <a:ext cx="3645714" cy="230476"/>
          </a:xfrm>
          <a:prstGeom prst="rect">
            <a:avLst/>
          </a:prstGeom>
        </p:spPr>
      </p:pic>
      <p:sp>
        <p:nvSpPr>
          <p:cNvPr id="15" name="Rectangle 4 1">
            <a:extLst>
              <a:ext uri="{FF2B5EF4-FFF2-40B4-BE49-F238E27FC236}">
                <a16:creationId xmlns:a16="http://schemas.microsoft.com/office/drawing/2014/main" id="{CEB564F8-CE84-401C-BDA6-50237A89D9F1}"/>
              </a:ext>
            </a:extLst>
          </p:cNvPr>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Multi-feature orientation map construction</a:t>
            </a:r>
            <a:endParaRPr lang="en-US" sz="3200" dirty="0">
              <a:solidFill>
                <a:schemeClr val="accent1"/>
              </a:solidFill>
              <a:latin typeface="+mj-lt"/>
            </a:endParaRPr>
          </a:p>
        </p:txBody>
      </p:sp>
      <p:sp>
        <p:nvSpPr>
          <p:cNvPr id="9" name="Rectangle 8">
            <a:extLst>
              <a:ext uri="{FF2B5EF4-FFF2-40B4-BE49-F238E27FC236}">
                <a16:creationId xmlns:a16="http://schemas.microsoft.com/office/drawing/2014/main" id="{704CE21D-4D45-457D-B6E8-C521EE539CF3}"/>
              </a:ext>
            </a:extLst>
          </p:cNvPr>
          <p:cNvSpPr/>
          <p:nvPr/>
        </p:nvSpPr>
        <p:spPr>
          <a:xfrm>
            <a:off x="3477091" y="750555"/>
            <a:ext cx="2254143" cy="430887"/>
          </a:xfrm>
          <a:prstGeom prst="rect">
            <a:avLst/>
          </a:prstGeom>
        </p:spPr>
        <p:txBody>
          <a:bodyPr wrap="none">
            <a:spAutoFit/>
          </a:bodyPr>
          <a:lstStyle/>
          <a:p>
            <a:pPr algn="ctr"/>
            <a:r>
              <a:rPr lang="en-US" sz="2200" dirty="0">
                <a:solidFill>
                  <a:schemeClr val="tx2"/>
                </a:solidFill>
                <a:latin typeface="+mj-lt"/>
              </a:rPr>
              <a:t>Simple cell output</a:t>
            </a:r>
            <a:endParaRPr lang="en-US" sz="2200" b="1" dirty="0">
              <a:solidFill>
                <a:schemeClr val="tx2"/>
              </a:solidFill>
              <a:latin typeface="+mj-lt"/>
            </a:endParaRPr>
          </a:p>
        </p:txBody>
      </p:sp>
    </p:spTree>
    <p:extLst>
      <p:ext uri="{BB962C8B-B14F-4D97-AF65-F5344CB8AC3E}">
        <p14:creationId xmlns:p14="http://schemas.microsoft.com/office/powerpoint/2010/main" val="22253659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016B237-C7F1-48A8-BE9D-8D1BEECF734D}"/>
              </a:ext>
            </a:extLst>
          </p:cNvPr>
          <p:cNvSpPr/>
          <p:nvPr/>
        </p:nvSpPr>
        <p:spPr>
          <a:xfrm>
            <a:off x="1310050" y="725364"/>
            <a:ext cx="6435000" cy="225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 name="Picture 9">
            <a:extLst>
              <a:ext uri="{FF2B5EF4-FFF2-40B4-BE49-F238E27FC236}">
                <a16:creationId xmlns:a16="http://schemas.microsoft.com/office/drawing/2014/main" id="{493D8A22-E84A-4DB4-A3D1-F0EED503C512}"/>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342000" y="2165364"/>
            <a:ext cx="4480000" cy="727619"/>
          </a:xfrm>
          <a:prstGeom prst="rect">
            <a:avLst/>
          </a:prstGeom>
        </p:spPr>
      </p:pic>
      <p:pic>
        <p:nvPicPr>
          <p:cNvPr id="14" name="Picture 13">
            <a:extLst>
              <a:ext uri="{FF2B5EF4-FFF2-40B4-BE49-F238E27FC236}">
                <a16:creationId xmlns:a16="http://schemas.microsoft.com/office/drawing/2014/main" id="{B6376A5C-322D-4D90-A286-BE7AD112C509}"/>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672000" y="1355364"/>
            <a:ext cx="1815238" cy="228571"/>
          </a:xfrm>
          <a:prstGeom prst="rect">
            <a:avLst/>
          </a:prstGeom>
        </p:spPr>
      </p:pic>
      <p:pic>
        <p:nvPicPr>
          <p:cNvPr id="12" name="Picture 11">
            <a:extLst>
              <a:ext uri="{FF2B5EF4-FFF2-40B4-BE49-F238E27FC236}">
                <a16:creationId xmlns:a16="http://schemas.microsoft.com/office/drawing/2014/main" id="{3529388E-738D-4F4C-92ED-D6FD15374DE0}"/>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726286" y="1812506"/>
            <a:ext cx="3645714" cy="230476"/>
          </a:xfrm>
          <a:prstGeom prst="rect">
            <a:avLst/>
          </a:prstGeom>
        </p:spPr>
      </p:pic>
      <p:sp>
        <p:nvSpPr>
          <p:cNvPr id="8" name="Rectangle 7">
            <a:extLst>
              <a:ext uri="{FF2B5EF4-FFF2-40B4-BE49-F238E27FC236}">
                <a16:creationId xmlns:a16="http://schemas.microsoft.com/office/drawing/2014/main" id="{BE082F4C-5673-4747-951D-69811C6C9302}"/>
              </a:ext>
            </a:extLst>
          </p:cNvPr>
          <p:cNvSpPr/>
          <p:nvPr/>
        </p:nvSpPr>
        <p:spPr>
          <a:xfrm>
            <a:off x="99000" y="1239477"/>
            <a:ext cx="4942706" cy="430887"/>
          </a:xfrm>
          <a:prstGeom prst="rect">
            <a:avLst/>
          </a:prstGeom>
        </p:spPr>
        <p:txBody>
          <a:bodyPr wrap="square">
            <a:spAutoFit/>
          </a:bodyPr>
          <a:lstStyle/>
          <a:p>
            <a:pPr algn="ctr"/>
            <a:r>
              <a:rPr lang="en-US" sz="2200" b="1" dirty="0">
                <a:solidFill>
                  <a:schemeClr val="tx2"/>
                </a:solidFill>
                <a:latin typeface="+mn-lt"/>
              </a:rPr>
              <a:t>Noise image?</a:t>
            </a:r>
          </a:p>
        </p:txBody>
      </p:sp>
      <p:sp>
        <p:nvSpPr>
          <p:cNvPr id="15" name="Rectangle 4 1">
            <a:extLst>
              <a:ext uri="{FF2B5EF4-FFF2-40B4-BE49-F238E27FC236}">
                <a16:creationId xmlns:a16="http://schemas.microsoft.com/office/drawing/2014/main" id="{CEB564F8-CE84-401C-BDA6-50237A89D9F1}"/>
              </a:ext>
            </a:extLst>
          </p:cNvPr>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Multi-feature orientation map construction</a:t>
            </a:r>
            <a:endParaRPr lang="en-US" sz="3200" dirty="0">
              <a:solidFill>
                <a:schemeClr val="accent1"/>
              </a:solidFill>
              <a:latin typeface="+mj-lt"/>
            </a:endParaRPr>
          </a:p>
        </p:txBody>
      </p:sp>
      <p:sp>
        <p:nvSpPr>
          <p:cNvPr id="9" name="Rectangle 8">
            <a:extLst>
              <a:ext uri="{FF2B5EF4-FFF2-40B4-BE49-F238E27FC236}">
                <a16:creationId xmlns:a16="http://schemas.microsoft.com/office/drawing/2014/main" id="{704CE21D-4D45-457D-B6E8-C521EE539CF3}"/>
              </a:ext>
            </a:extLst>
          </p:cNvPr>
          <p:cNvSpPr/>
          <p:nvPr/>
        </p:nvSpPr>
        <p:spPr>
          <a:xfrm>
            <a:off x="3477091" y="750555"/>
            <a:ext cx="2254143" cy="430887"/>
          </a:xfrm>
          <a:prstGeom prst="rect">
            <a:avLst/>
          </a:prstGeom>
        </p:spPr>
        <p:txBody>
          <a:bodyPr wrap="none">
            <a:spAutoFit/>
          </a:bodyPr>
          <a:lstStyle/>
          <a:p>
            <a:pPr algn="ctr"/>
            <a:r>
              <a:rPr lang="en-US" sz="2200" dirty="0">
                <a:solidFill>
                  <a:schemeClr val="tx2"/>
                </a:solidFill>
                <a:latin typeface="+mj-lt"/>
              </a:rPr>
              <a:t>Simple cell output</a:t>
            </a:r>
            <a:endParaRPr lang="en-US" sz="2200" b="1" dirty="0">
              <a:solidFill>
                <a:schemeClr val="tx2"/>
              </a:solidFill>
              <a:latin typeface="+mj-lt"/>
            </a:endParaRPr>
          </a:p>
        </p:txBody>
      </p:sp>
    </p:spTree>
    <p:extLst>
      <p:ext uri="{BB962C8B-B14F-4D97-AF65-F5344CB8AC3E}">
        <p14:creationId xmlns:p14="http://schemas.microsoft.com/office/powerpoint/2010/main" val="2729807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Multi-feature orientation map construction</a:t>
            </a:r>
            <a:endParaRPr lang="en-US" sz="3200" dirty="0">
              <a:solidFill>
                <a:schemeClr val="accent1"/>
              </a:solidFill>
              <a:latin typeface="+mj-lt"/>
            </a:endParaRPr>
          </a:p>
        </p:txBody>
      </p:sp>
      <p:sp>
        <p:nvSpPr>
          <p:cNvPr id="9" name="Rectangle 8">
            <a:extLst>
              <a:ext uri="{FF2B5EF4-FFF2-40B4-BE49-F238E27FC236}">
                <a16:creationId xmlns:a16="http://schemas.microsoft.com/office/drawing/2014/main" id="{B726A556-B7FB-49F1-B168-AEA68C373091}"/>
              </a:ext>
            </a:extLst>
          </p:cNvPr>
          <p:cNvSpPr/>
          <p:nvPr/>
        </p:nvSpPr>
        <p:spPr>
          <a:xfrm>
            <a:off x="1327504" y="537168"/>
            <a:ext cx="6435000" cy="117545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1" name="Picture 10">
            <a:extLst>
              <a:ext uri="{FF2B5EF4-FFF2-40B4-BE49-F238E27FC236}">
                <a16:creationId xmlns:a16="http://schemas.microsoft.com/office/drawing/2014/main" id="{B291A9B2-D0A7-4171-B818-B67DB6C69B54}"/>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322000" y="889682"/>
            <a:ext cx="4523809" cy="727619"/>
          </a:xfrm>
          <a:prstGeom prst="rect">
            <a:avLst/>
          </a:prstGeom>
        </p:spPr>
      </p:pic>
      <p:sp>
        <p:nvSpPr>
          <p:cNvPr id="12" name="Rectangle 11">
            <a:extLst>
              <a:ext uri="{FF2B5EF4-FFF2-40B4-BE49-F238E27FC236}">
                <a16:creationId xmlns:a16="http://schemas.microsoft.com/office/drawing/2014/main" id="{C1733720-EF7F-4E59-A693-96F666474E2F}"/>
              </a:ext>
            </a:extLst>
          </p:cNvPr>
          <p:cNvSpPr/>
          <p:nvPr/>
        </p:nvSpPr>
        <p:spPr>
          <a:xfrm>
            <a:off x="2073651" y="484682"/>
            <a:ext cx="4942706" cy="769441"/>
          </a:xfrm>
          <a:prstGeom prst="rect">
            <a:avLst/>
          </a:prstGeom>
        </p:spPr>
        <p:txBody>
          <a:bodyPr wrap="square">
            <a:spAutoFit/>
          </a:bodyPr>
          <a:lstStyle/>
          <a:p>
            <a:pPr algn="ctr"/>
            <a:r>
              <a:rPr lang="en-US" sz="2200" dirty="0">
                <a:solidFill>
                  <a:schemeClr val="tx2"/>
                </a:solidFill>
                <a:latin typeface="+mj-lt"/>
              </a:rPr>
              <a:t>Simple</a:t>
            </a:r>
            <a:r>
              <a:rPr lang="en-US" sz="2200" dirty="0">
                <a:solidFill>
                  <a:schemeClr val="tx2"/>
                </a:solidFill>
              </a:rPr>
              <a:t> </a:t>
            </a:r>
            <a:r>
              <a:rPr lang="en-US" sz="2200" dirty="0">
                <a:solidFill>
                  <a:schemeClr val="tx2"/>
                </a:solidFill>
                <a:latin typeface="+mj-lt"/>
              </a:rPr>
              <a:t>cell</a:t>
            </a:r>
            <a:r>
              <a:rPr lang="en-US" sz="2200" dirty="0">
                <a:solidFill>
                  <a:schemeClr val="tx2"/>
                </a:solidFill>
              </a:rPr>
              <a:t> </a:t>
            </a:r>
            <a:r>
              <a:rPr lang="en-US" sz="2200" dirty="0">
                <a:solidFill>
                  <a:schemeClr val="tx2"/>
                </a:solidFill>
                <a:latin typeface="+mj-lt"/>
              </a:rPr>
              <a:t>output</a:t>
            </a:r>
            <a:endParaRPr lang="en-US" sz="2200" b="1" dirty="0">
              <a:solidFill>
                <a:schemeClr val="tx2"/>
              </a:solidFill>
              <a:latin typeface="+mj-lt"/>
            </a:endParaRPr>
          </a:p>
          <a:p>
            <a:pPr algn="ctr"/>
            <a:r>
              <a:rPr lang="en-US" sz="2200" b="1" dirty="0">
                <a:solidFill>
                  <a:schemeClr val="tx2"/>
                </a:solidFill>
                <a:latin typeface="+mj-lt"/>
              </a:rPr>
              <a:t>		</a:t>
            </a:r>
          </a:p>
        </p:txBody>
      </p:sp>
    </p:spTree>
    <p:extLst>
      <p:ext uri="{BB962C8B-B14F-4D97-AF65-F5344CB8AC3E}">
        <p14:creationId xmlns:p14="http://schemas.microsoft.com/office/powerpoint/2010/main" val="2987492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Multi-feature orientation map construction</a:t>
            </a:r>
            <a:endParaRPr lang="en-US" sz="3200" dirty="0">
              <a:solidFill>
                <a:schemeClr val="accent1"/>
              </a:solidFill>
              <a:latin typeface="+mj-lt"/>
            </a:endParaRPr>
          </a:p>
        </p:txBody>
      </p:sp>
      <p:grpSp>
        <p:nvGrpSpPr>
          <p:cNvPr id="16" name="Group 15">
            <a:extLst>
              <a:ext uri="{FF2B5EF4-FFF2-40B4-BE49-F238E27FC236}">
                <a16:creationId xmlns:a16="http://schemas.microsoft.com/office/drawing/2014/main" id="{1558F240-8411-4562-9DF5-2B8E6E88DC94}"/>
              </a:ext>
            </a:extLst>
          </p:cNvPr>
          <p:cNvGrpSpPr/>
          <p:nvPr/>
        </p:nvGrpSpPr>
        <p:grpSpPr>
          <a:xfrm>
            <a:off x="1327504" y="484682"/>
            <a:ext cx="6435000" cy="1227944"/>
            <a:chOff x="1327504" y="729000"/>
            <a:chExt cx="6435000" cy="1227944"/>
          </a:xfrm>
        </p:grpSpPr>
        <p:sp>
          <p:nvSpPr>
            <p:cNvPr id="17" name="Rectangle 16">
              <a:extLst>
                <a:ext uri="{FF2B5EF4-FFF2-40B4-BE49-F238E27FC236}">
                  <a16:creationId xmlns:a16="http://schemas.microsoft.com/office/drawing/2014/main" id="{FFE05923-5244-42CA-995C-6008D53F8403}"/>
                </a:ext>
              </a:extLst>
            </p:cNvPr>
            <p:cNvSpPr/>
            <p:nvPr/>
          </p:nvSpPr>
          <p:spPr>
            <a:xfrm>
              <a:off x="1327504" y="781486"/>
              <a:ext cx="6435000" cy="117545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8" name="Group 17">
              <a:extLst>
                <a:ext uri="{FF2B5EF4-FFF2-40B4-BE49-F238E27FC236}">
                  <a16:creationId xmlns:a16="http://schemas.microsoft.com/office/drawing/2014/main" id="{AE939B22-5DC0-42C8-806A-E1263AE0DE3A}"/>
                </a:ext>
              </a:extLst>
            </p:cNvPr>
            <p:cNvGrpSpPr/>
            <p:nvPr/>
          </p:nvGrpSpPr>
          <p:grpSpPr>
            <a:xfrm>
              <a:off x="2073651" y="729000"/>
              <a:ext cx="4942706" cy="1132619"/>
              <a:chOff x="2073651" y="729000"/>
              <a:chExt cx="4942706" cy="1132619"/>
            </a:xfrm>
          </p:grpSpPr>
          <p:pic>
            <p:nvPicPr>
              <p:cNvPr id="19" name="Picture 18">
                <a:extLst>
                  <a:ext uri="{FF2B5EF4-FFF2-40B4-BE49-F238E27FC236}">
                    <a16:creationId xmlns:a16="http://schemas.microsoft.com/office/drawing/2014/main" id="{E68E9D6B-4209-430C-ADE6-A4971C65E159}"/>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322000" y="1134000"/>
                <a:ext cx="4523809" cy="727619"/>
              </a:xfrm>
              <a:prstGeom prst="rect">
                <a:avLst/>
              </a:prstGeom>
            </p:spPr>
          </p:pic>
          <p:sp>
            <p:nvSpPr>
              <p:cNvPr id="20" name="Rectangle 19">
                <a:extLst>
                  <a:ext uri="{FF2B5EF4-FFF2-40B4-BE49-F238E27FC236}">
                    <a16:creationId xmlns:a16="http://schemas.microsoft.com/office/drawing/2014/main" id="{B4FF8C4D-B1B7-4568-879B-0C234CC7A8CC}"/>
                  </a:ext>
                </a:extLst>
              </p:cNvPr>
              <p:cNvSpPr/>
              <p:nvPr/>
            </p:nvSpPr>
            <p:spPr>
              <a:xfrm>
                <a:off x="2073651" y="729000"/>
                <a:ext cx="4942706" cy="769441"/>
              </a:xfrm>
              <a:prstGeom prst="rect">
                <a:avLst/>
              </a:prstGeom>
            </p:spPr>
            <p:txBody>
              <a:bodyPr wrap="square">
                <a:spAutoFit/>
              </a:bodyPr>
              <a:lstStyle/>
              <a:p>
                <a:pPr algn="ctr"/>
                <a:r>
                  <a:rPr lang="en-US" sz="2200" dirty="0">
                    <a:solidFill>
                      <a:schemeClr val="tx2"/>
                    </a:solidFill>
                    <a:latin typeface="+mj-lt"/>
                  </a:rPr>
                  <a:t>Simple</a:t>
                </a:r>
                <a:r>
                  <a:rPr lang="en-US" sz="2200" dirty="0">
                    <a:solidFill>
                      <a:schemeClr val="tx2"/>
                    </a:solidFill>
                  </a:rPr>
                  <a:t> </a:t>
                </a:r>
                <a:r>
                  <a:rPr lang="en-US" sz="2200" dirty="0">
                    <a:solidFill>
                      <a:schemeClr val="tx2"/>
                    </a:solidFill>
                    <a:latin typeface="+mj-lt"/>
                  </a:rPr>
                  <a:t>cell</a:t>
                </a:r>
                <a:r>
                  <a:rPr lang="en-US" sz="2200" dirty="0">
                    <a:solidFill>
                      <a:schemeClr val="tx2"/>
                    </a:solidFill>
                  </a:rPr>
                  <a:t> </a:t>
                </a:r>
                <a:r>
                  <a:rPr lang="en-US" sz="2200" dirty="0">
                    <a:solidFill>
                      <a:schemeClr val="tx2"/>
                    </a:solidFill>
                    <a:latin typeface="+mj-lt"/>
                  </a:rPr>
                  <a:t>output</a:t>
                </a:r>
                <a:endParaRPr lang="en-US" sz="2200" b="1" dirty="0">
                  <a:solidFill>
                    <a:schemeClr val="tx2"/>
                  </a:solidFill>
                  <a:latin typeface="+mj-lt"/>
                </a:endParaRPr>
              </a:p>
              <a:p>
                <a:pPr algn="ctr"/>
                <a:r>
                  <a:rPr lang="en-US" sz="2200" b="1" dirty="0">
                    <a:solidFill>
                      <a:schemeClr val="tx2"/>
                    </a:solidFill>
                    <a:latin typeface="+mj-lt"/>
                  </a:rPr>
                  <a:t>		</a:t>
                </a:r>
              </a:p>
            </p:txBody>
          </p:sp>
        </p:grpSp>
      </p:grpSp>
      <p:pic>
        <p:nvPicPr>
          <p:cNvPr id="21" name="Picture 20">
            <a:extLst>
              <a:ext uri="{FF2B5EF4-FFF2-40B4-BE49-F238E27FC236}">
                <a16:creationId xmlns:a16="http://schemas.microsoft.com/office/drawing/2014/main" id="{79DFB965-2256-43AB-BF70-F373B16DB3CD}"/>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367000" y="2194682"/>
            <a:ext cx="4453333" cy="849524"/>
          </a:xfrm>
          <a:prstGeom prst="rect">
            <a:avLst/>
          </a:prstGeom>
        </p:spPr>
      </p:pic>
      <p:sp>
        <p:nvSpPr>
          <p:cNvPr id="22" name="Rectangle 21">
            <a:extLst>
              <a:ext uri="{FF2B5EF4-FFF2-40B4-BE49-F238E27FC236}">
                <a16:creationId xmlns:a16="http://schemas.microsoft.com/office/drawing/2014/main" id="{B686C340-B136-4E53-AD51-D9927D45DE1E}"/>
              </a:ext>
            </a:extLst>
          </p:cNvPr>
          <p:cNvSpPr/>
          <p:nvPr/>
        </p:nvSpPr>
        <p:spPr>
          <a:xfrm>
            <a:off x="1327504" y="1879682"/>
            <a:ext cx="6435000" cy="126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3" name="Rectangle 22">
            <a:extLst>
              <a:ext uri="{FF2B5EF4-FFF2-40B4-BE49-F238E27FC236}">
                <a16:creationId xmlns:a16="http://schemas.microsoft.com/office/drawing/2014/main" id="{23B10020-386F-490C-8BA2-226131133C27}"/>
              </a:ext>
            </a:extLst>
          </p:cNvPr>
          <p:cNvSpPr/>
          <p:nvPr/>
        </p:nvSpPr>
        <p:spPr>
          <a:xfrm>
            <a:off x="2104294" y="1830241"/>
            <a:ext cx="4942706" cy="769441"/>
          </a:xfrm>
          <a:prstGeom prst="rect">
            <a:avLst/>
          </a:prstGeom>
        </p:spPr>
        <p:txBody>
          <a:bodyPr wrap="square">
            <a:spAutoFit/>
          </a:bodyPr>
          <a:lstStyle/>
          <a:p>
            <a:pPr algn="ctr"/>
            <a:r>
              <a:rPr lang="en-US" sz="2200" dirty="0">
                <a:solidFill>
                  <a:schemeClr val="tx2"/>
                </a:solidFill>
                <a:latin typeface="+mj-lt"/>
              </a:rPr>
              <a:t>Integration over fibers</a:t>
            </a:r>
            <a:endParaRPr lang="en-US" sz="2200" b="1" dirty="0">
              <a:solidFill>
                <a:schemeClr val="tx2"/>
              </a:solidFill>
            </a:endParaRPr>
          </a:p>
          <a:p>
            <a:pPr algn="ctr"/>
            <a:r>
              <a:rPr lang="en-US" sz="2200" b="1" dirty="0">
                <a:solidFill>
                  <a:schemeClr val="tx2"/>
                </a:solidFill>
                <a:latin typeface="+mj-lt"/>
              </a:rPr>
              <a:t>		</a:t>
            </a:r>
          </a:p>
        </p:txBody>
      </p:sp>
    </p:spTree>
    <p:extLst>
      <p:ext uri="{BB962C8B-B14F-4D97-AF65-F5344CB8AC3E}">
        <p14:creationId xmlns:p14="http://schemas.microsoft.com/office/powerpoint/2010/main" val="21527775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Multi-feature orientation map construction</a:t>
            </a:r>
            <a:endParaRPr lang="en-US" sz="3200" dirty="0">
              <a:solidFill>
                <a:schemeClr val="accent1"/>
              </a:solidFill>
              <a:latin typeface="+mj-lt"/>
            </a:endParaRPr>
          </a:p>
        </p:txBody>
      </p:sp>
      <p:pic>
        <p:nvPicPr>
          <p:cNvPr id="20" name="Picture 19">
            <a:extLst>
              <a:ext uri="{FF2B5EF4-FFF2-40B4-BE49-F238E27FC236}">
                <a16:creationId xmlns:a16="http://schemas.microsoft.com/office/drawing/2014/main" id="{DFF41B7E-0CD6-4531-9C12-FC527802E3FA}"/>
              </a:ext>
            </a:extLst>
          </p:cNvPr>
          <p:cNvPicPr>
            <a:picLocks noChangeAspect="1"/>
          </p:cNvPicPr>
          <p:nvPr/>
        </p:nvPicPr>
        <p:blipFill rotWithShape="1">
          <a:blip r:embed="rId6">
            <a:extLst>
              <a:ext uri="{28A0092B-C50C-407E-A947-70E740481C1C}">
                <a14:useLocalDpi xmlns:a14="http://schemas.microsoft.com/office/drawing/2010/main" val="0"/>
              </a:ext>
            </a:extLst>
          </a:blip>
          <a:srcRect t="35700" b="26966"/>
          <a:stretch/>
        </p:blipFill>
        <p:spPr>
          <a:xfrm>
            <a:off x="976843" y="3595805"/>
            <a:ext cx="7254240" cy="2802890"/>
          </a:xfrm>
          <a:prstGeom prst="rect">
            <a:avLst/>
          </a:prstGeom>
        </p:spPr>
      </p:pic>
      <p:pic>
        <p:nvPicPr>
          <p:cNvPr id="4" name="Picture 3">
            <a:extLst>
              <a:ext uri="{FF2B5EF4-FFF2-40B4-BE49-F238E27FC236}">
                <a16:creationId xmlns:a16="http://schemas.microsoft.com/office/drawing/2014/main" id="{977C5F2B-2F2F-4A07-9DB4-96B56DC4939E}"/>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6280275" y="5455936"/>
            <a:ext cx="874286" cy="211429"/>
          </a:xfrm>
          <a:prstGeom prst="rect">
            <a:avLst/>
          </a:prstGeom>
        </p:spPr>
      </p:pic>
      <p:sp>
        <p:nvSpPr>
          <p:cNvPr id="19" name="TextBox 18">
            <a:extLst>
              <a:ext uri="{FF2B5EF4-FFF2-40B4-BE49-F238E27FC236}">
                <a16:creationId xmlns:a16="http://schemas.microsoft.com/office/drawing/2014/main" id="{9C399C82-8A83-424F-BDE7-0E74A76A1699}"/>
              </a:ext>
            </a:extLst>
          </p:cNvPr>
          <p:cNvSpPr txBox="1"/>
          <p:nvPr/>
        </p:nvSpPr>
        <p:spPr>
          <a:xfrm>
            <a:off x="3243591" y="6215290"/>
            <a:ext cx="2656817" cy="400110"/>
          </a:xfrm>
          <a:prstGeom prst="rect">
            <a:avLst/>
          </a:prstGeom>
          <a:noFill/>
        </p:spPr>
        <p:txBody>
          <a:bodyPr wrap="none">
            <a:spAutoFit/>
          </a:bodyPr>
          <a:lstStyle/>
          <a:p>
            <a:pPr algn="ctr">
              <a:defRPr/>
            </a:pPr>
            <a:r>
              <a:rPr lang="en-US" sz="2000" dirty="0">
                <a:latin typeface="+mn-lt"/>
              </a:rPr>
              <a:t>Set of receptive profiles</a:t>
            </a:r>
          </a:p>
        </p:txBody>
      </p:sp>
      <p:sp>
        <p:nvSpPr>
          <p:cNvPr id="3" name="Rectangle 2">
            <a:extLst>
              <a:ext uri="{FF2B5EF4-FFF2-40B4-BE49-F238E27FC236}">
                <a16:creationId xmlns:a16="http://schemas.microsoft.com/office/drawing/2014/main" id="{968D204F-EA3E-4D5F-A175-4F58F3F990D0}"/>
              </a:ext>
            </a:extLst>
          </p:cNvPr>
          <p:cNvSpPr/>
          <p:nvPr/>
        </p:nvSpPr>
        <p:spPr>
          <a:xfrm>
            <a:off x="5832000" y="6019682"/>
            <a:ext cx="450000" cy="4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5" name="Group 14">
            <a:extLst>
              <a:ext uri="{FF2B5EF4-FFF2-40B4-BE49-F238E27FC236}">
                <a16:creationId xmlns:a16="http://schemas.microsoft.com/office/drawing/2014/main" id="{69D08790-D56E-4072-BB9F-888D26F70FA1}"/>
              </a:ext>
            </a:extLst>
          </p:cNvPr>
          <p:cNvGrpSpPr/>
          <p:nvPr/>
        </p:nvGrpSpPr>
        <p:grpSpPr>
          <a:xfrm>
            <a:off x="1327504" y="484682"/>
            <a:ext cx="6435000" cy="2835000"/>
            <a:chOff x="1327504" y="594000"/>
            <a:chExt cx="6435000" cy="2835000"/>
          </a:xfrm>
        </p:grpSpPr>
        <p:grpSp>
          <p:nvGrpSpPr>
            <p:cNvPr id="16" name="Group 15">
              <a:extLst>
                <a:ext uri="{FF2B5EF4-FFF2-40B4-BE49-F238E27FC236}">
                  <a16:creationId xmlns:a16="http://schemas.microsoft.com/office/drawing/2014/main" id="{BD1BA81F-4041-4B37-9B32-00FFFA99A3EA}"/>
                </a:ext>
              </a:extLst>
            </p:cNvPr>
            <p:cNvGrpSpPr/>
            <p:nvPr/>
          </p:nvGrpSpPr>
          <p:grpSpPr>
            <a:xfrm>
              <a:off x="1327504" y="594000"/>
              <a:ext cx="6435000" cy="1227944"/>
              <a:chOff x="1327504" y="729000"/>
              <a:chExt cx="6435000" cy="1227944"/>
            </a:xfrm>
          </p:grpSpPr>
          <p:sp>
            <p:nvSpPr>
              <p:cNvPr id="32" name="Rectangle 31">
                <a:extLst>
                  <a:ext uri="{FF2B5EF4-FFF2-40B4-BE49-F238E27FC236}">
                    <a16:creationId xmlns:a16="http://schemas.microsoft.com/office/drawing/2014/main" id="{FEEFE52E-F1FF-4C2B-B75B-582FD55F71D0}"/>
                  </a:ext>
                </a:extLst>
              </p:cNvPr>
              <p:cNvSpPr/>
              <p:nvPr/>
            </p:nvSpPr>
            <p:spPr>
              <a:xfrm>
                <a:off x="1327504" y="781486"/>
                <a:ext cx="6435000" cy="117545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33" name="Group 32">
                <a:extLst>
                  <a:ext uri="{FF2B5EF4-FFF2-40B4-BE49-F238E27FC236}">
                    <a16:creationId xmlns:a16="http://schemas.microsoft.com/office/drawing/2014/main" id="{5CC39C54-C06B-4DAE-8DFE-D1EDBFF03432}"/>
                  </a:ext>
                </a:extLst>
              </p:cNvPr>
              <p:cNvGrpSpPr/>
              <p:nvPr/>
            </p:nvGrpSpPr>
            <p:grpSpPr>
              <a:xfrm>
                <a:off x="2073651" y="729000"/>
                <a:ext cx="4942706" cy="1132619"/>
                <a:chOff x="2073651" y="729000"/>
                <a:chExt cx="4942706" cy="1132619"/>
              </a:xfrm>
            </p:grpSpPr>
            <p:pic>
              <p:nvPicPr>
                <p:cNvPr id="34" name="Picture 33">
                  <a:extLst>
                    <a:ext uri="{FF2B5EF4-FFF2-40B4-BE49-F238E27FC236}">
                      <a16:creationId xmlns:a16="http://schemas.microsoft.com/office/drawing/2014/main" id="{F73D3D15-0577-4B15-B2B7-585CDAB3F9FA}"/>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322000" y="1134000"/>
                  <a:ext cx="4523809" cy="727619"/>
                </a:xfrm>
                <a:prstGeom prst="rect">
                  <a:avLst/>
                </a:prstGeom>
              </p:spPr>
            </p:pic>
            <p:sp>
              <p:nvSpPr>
                <p:cNvPr id="35" name="Rectangle 34">
                  <a:extLst>
                    <a:ext uri="{FF2B5EF4-FFF2-40B4-BE49-F238E27FC236}">
                      <a16:creationId xmlns:a16="http://schemas.microsoft.com/office/drawing/2014/main" id="{F26F311B-348F-4493-914A-EAE5D6FB847C}"/>
                    </a:ext>
                  </a:extLst>
                </p:cNvPr>
                <p:cNvSpPr/>
                <p:nvPr/>
              </p:nvSpPr>
              <p:spPr>
                <a:xfrm>
                  <a:off x="2073651" y="729000"/>
                  <a:ext cx="4942706" cy="769441"/>
                </a:xfrm>
                <a:prstGeom prst="rect">
                  <a:avLst/>
                </a:prstGeom>
              </p:spPr>
              <p:txBody>
                <a:bodyPr wrap="square">
                  <a:spAutoFit/>
                </a:bodyPr>
                <a:lstStyle/>
                <a:p>
                  <a:pPr algn="ctr"/>
                  <a:r>
                    <a:rPr lang="en-US" sz="2200" dirty="0">
                      <a:solidFill>
                        <a:schemeClr val="tx2"/>
                      </a:solidFill>
                      <a:latin typeface="+mj-lt"/>
                    </a:rPr>
                    <a:t>Simple</a:t>
                  </a:r>
                  <a:r>
                    <a:rPr lang="en-US" sz="2200" dirty="0">
                      <a:solidFill>
                        <a:schemeClr val="tx2"/>
                      </a:solidFill>
                    </a:rPr>
                    <a:t> </a:t>
                  </a:r>
                  <a:r>
                    <a:rPr lang="en-US" sz="2200" dirty="0">
                      <a:solidFill>
                        <a:schemeClr val="tx2"/>
                      </a:solidFill>
                      <a:latin typeface="+mj-lt"/>
                    </a:rPr>
                    <a:t>cell</a:t>
                  </a:r>
                  <a:r>
                    <a:rPr lang="en-US" sz="2200" dirty="0">
                      <a:solidFill>
                        <a:schemeClr val="tx2"/>
                      </a:solidFill>
                    </a:rPr>
                    <a:t> </a:t>
                  </a:r>
                  <a:r>
                    <a:rPr lang="en-US" sz="2200" dirty="0">
                      <a:solidFill>
                        <a:schemeClr val="tx2"/>
                      </a:solidFill>
                      <a:latin typeface="+mj-lt"/>
                    </a:rPr>
                    <a:t>output</a:t>
                  </a:r>
                  <a:endParaRPr lang="en-US" sz="2200" b="1" dirty="0">
                    <a:solidFill>
                      <a:schemeClr val="tx2"/>
                    </a:solidFill>
                    <a:latin typeface="+mj-lt"/>
                  </a:endParaRPr>
                </a:p>
                <a:p>
                  <a:pPr algn="ctr"/>
                  <a:r>
                    <a:rPr lang="en-US" sz="2200" b="1" dirty="0">
                      <a:solidFill>
                        <a:schemeClr val="tx2"/>
                      </a:solidFill>
                      <a:latin typeface="+mj-lt"/>
                    </a:rPr>
                    <a:t>		</a:t>
                  </a:r>
                </a:p>
              </p:txBody>
            </p:sp>
          </p:grpSp>
        </p:grpSp>
        <p:sp>
          <p:nvSpPr>
            <p:cNvPr id="22" name="Rectangle 21">
              <a:extLst>
                <a:ext uri="{FF2B5EF4-FFF2-40B4-BE49-F238E27FC236}">
                  <a16:creationId xmlns:a16="http://schemas.microsoft.com/office/drawing/2014/main" id="{9E6B9E11-9B27-4DAC-985F-164E9A4A5AE5}"/>
                </a:ext>
              </a:extLst>
            </p:cNvPr>
            <p:cNvSpPr>
              <a:spLocks noChangeAspect="1"/>
            </p:cNvSpPr>
            <p:nvPr/>
          </p:nvSpPr>
          <p:spPr>
            <a:xfrm>
              <a:off x="6768869" y="3339000"/>
              <a:ext cx="638131" cy="9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3" name="Picture 22">
              <a:extLst>
                <a:ext uri="{FF2B5EF4-FFF2-40B4-BE49-F238E27FC236}">
                  <a16:creationId xmlns:a16="http://schemas.microsoft.com/office/drawing/2014/main" id="{70A78A74-41F2-43C1-875A-E273E9EE9B1F}"/>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367000" y="2304000"/>
              <a:ext cx="4453333" cy="849524"/>
            </a:xfrm>
            <a:prstGeom prst="rect">
              <a:avLst/>
            </a:prstGeom>
          </p:spPr>
        </p:pic>
        <p:sp>
          <p:nvSpPr>
            <p:cNvPr id="25" name="Rectangle 24">
              <a:extLst>
                <a:ext uri="{FF2B5EF4-FFF2-40B4-BE49-F238E27FC236}">
                  <a16:creationId xmlns:a16="http://schemas.microsoft.com/office/drawing/2014/main" id="{FCF731EA-666E-48EE-9C57-49FA8CAF3604}"/>
                </a:ext>
              </a:extLst>
            </p:cNvPr>
            <p:cNvSpPr/>
            <p:nvPr/>
          </p:nvSpPr>
          <p:spPr>
            <a:xfrm>
              <a:off x="1327504" y="1989000"/>
              <a:ext cx="6435000" cy="126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1" name="Rectangle 30">
              <a:extLst>
                <a:ext uri="{FF2B5EF4-FFF2-40B4-BE49-F238E27FC236}">
                  <a16:creationId xmlns:a16="http://schemas.microsoft.com/office/drawing/2014/main" id="{68D0DEAD-3B2C-4CA6-AD20-E81524E1114F}"/>
                </a:ext>
              </a:extLst>
            </p:cNvPr>
            <p:cNvSpPr/>
            <p:nvPr/>
          </p:nvSpPr>
          <p:spPr>
            <a:xfrm>
              <a:off x="2104294" y="1939559"/>
              <a:ext cx="4942706" cy="769441"/>
            </a:xfrm>
            <a:prstGeom prst="rect">
              <a:avLst/>
            </a:prstGeom>
          </p:spPr>
          <p:txBody>
            <a:bodyPr wrap="square">
              <a:spAutoFit/>
            </a:bodyPr>
            <a:lstStyle/>
            <a:p>
              <a:pPr algn="ctr"/>
              <a:r>
                <a:rPr lang="en-US" sz="2200" dirty="0">
                  <a:solidFill>
                    <a:schemeClr val="tx2"/>
                  </a:solidFill>
                  <a:latin typeface="+mj-lt"/>
                </a:rPr>
                <a:t>Integration over fibers</a:t>
              </a:r>
              <a:endParaRPr lang="en-US" sz="2200" b="1" dirty="0">
                <a:solidFill>
                  <a:schemeClr val="tx2"/>
                </a:solidFill>
              </a:endParaRPr>
            </a:p>
            <a:p>
              <a:pPr algn="ctr"/>
              <a:r>
                <a:rPr lang="en-US" sz="2200" b="1" dirty="0">
                  <a:solidFill>
                    <a:schemeClr val="tx2"/>
                  </a:solidFill>
                  <a:latin typeface="+mj-lt"/>
                </a:rPr>
                <a:t>		</a:t>
              </a:r>
            </a:p>
          </p:txBody>
        </p:sp>
      </p:grpSp>
    </p:spTree>
    <p:extLst>
      <p:ext uri="{BB962C8B-B14F-4D97-AF65-F5344CB8AC3E}">
        <p14:creationId xmlns:p14="http://schemas.microsoft.com/office/powerpoint/2010/main" val="22383136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Multi-feature orientation map construction</a:t>
            </a:r>
            <a:endParaRPr lang="en-US" sz="3200" dirty="0">
              <a:solidFill>
                <a:schemeClr val="accent1"/>
              </a:solidFill>
              <a:latin typeface="+mj-lt"/>
            </a:endParaRPr>
          </a:p>
        </p:txBody>
      </p:sp>
      <p:grpSp>
        <p:nvGrpSpPr>
          <p:cNvPr id="13" name="Group 12">
            <a:extLst>
              <a:ext uri="{FF2B5EF4-FFF2-40B4-BE49-F238E27FC236}">
                <a16:creationId xmlns:a16="http://schemas.microsoft.com/office/drawing/2014/main" id="{116CA3CF-9CC5-4DAB-85C8-001108FA7BDB}"/>
              </a:ext>
            </a:extLst>
          </p:cNvPr>
          <p:cNvGrpSpPr/>
          <p:nvPr/>
        </p:nvGrpSpPr>
        <p:grpSpPr>
          <a:xfrm>
            <a:off x="4097312" y="3904682"/>
            <a:ext cx="1131525" cy="2221141"/>
            <a:chOff x="2457000" y="3883441"/>
            <a:chExt cx="1131525" cy="2221141"/>
          </a:xfrm>
        </p:grpSpPr>
        <p:pic>
          <p:nvPicPr>
            <p:cNvPr id="2" name="Picture 1">
              <a:extLst>
                <a:ext uri="{FF2B5EF4-FFF2-40B4-BE49-F238E27FC236}">
                  <a16:creationId xmlns:a16="http://schemas.microsoft.com/office/drawing/2014/main" id="{F44ACB6C-9EAD-4182-938B-E5E4972E53F4}"/>
                </a:ext>
              </a:extLst>
            </p:cNvPr>
            <p:cNvPicPr>
              <a:picLocks noChangeAspect="1"/>
            </p:cNvPicPr>
            <p:nvPr/>
          </p:nvPicPr>
          <p:blipFill>
            <a:blip r:embed="rId7"/>
            <a:stretch>
              <a:fillRect/>
            </a:stretch>
          </p:blipFill>
          <p:spPr>
            <a:xfrm>
              <a:off x="2693175" y="3883441"/>
              <a:ext cx="895350" cy="2171700"/>
            </a:xfrm>
            <a:prstGeom prst="rect">
              <a:avLst/>
            </a:prstGeom>
          </p:spPr>
        </p:pic>
        <p:grpSp>
          <p:nvGrpSpPr>
            <p:cNvPr id="12" name="Group 11">
              <a:extLst>
                <a:ext uri="{FF2B5EF4-FFF2-40B4-BE49-F238E27FC236}">
                  <a16:creationId xmlns:a16="http://schemas.microsoft.com/office/drawing/2014/main" id="{5E0FA556-8C50-4FD4-B28F-DE05E376E720}"/>
                </a:ext>
              </a:extLst>
            </p:cNvPr>
            <p:cNvGrpSpPr/>
            <p:nvPr/>
          </p:nvGrpSpPr>
          <p:grpSpPr>
            <a:xfrm>
              <a:off x="2457000" y="5274000"/>
              <a:ext cx="1125000" cy="830582"/>
              <a:chOff x="2457000" y="5274000"/>
              <a:chExt cx="1125000" cy="830582"/>
            </a:xfrm>
          </p:grpSpPr>
          <p:sp>
            <p:nvSpPr>
              <p:cNvPr id="3" name="Rectangle 2">
                <a:extLst>
                  <a:ext uri="{FF2B5EF4-FFF2-40B4-BE49-F238E27FC236}">
                    <a16:creationId xmlns:a16="http://schemas.microsoft.com/office/drawing/2014/main" id="{7D8F34D3-A7FD-4F04-A5E3-DB37C35F7738}"/>
                  </a:ext>
                </a:extLst>
              </p:cNvPr>
              <p:cNvSpPr/>
              <p:nvPr/>
            </p:nvSpPr>
            <p:spPr>
              <a:xfrm>
                <a:off x="3267000" y="5274000"/>
                <a:ext cx="315000" cy="76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ctangle 20">
                <a:extLst>
                  <a:ext uri="{FF2B5EF4-FFF2-40B4-BE49-F238E27FC236}">
                    <a16:creationId xmlns:a16="http://schemas.microsoft.com/office/drawing/2014/main" id="{73E9C4AF-A475-420A-A9BF-A561E9F62E05}"/>
                  </a:ext>
                </a:extLst>
              </p:cNvPr>
              <p:cNvSpPr/>
              <p:nvPr/>
            </p:nvSpPr>
            <p:spPr>
              <a:xfrm>
                <a:off x="2457000" y="5409000"/>
                <a:ext cx="295350" cy="674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eform: Shape 4">
                <a:extLst>
                  <a:ext uri="{FF2B5EF4-FFF2-40B4-BE49-F238E27FC236}">
                    <a16:creationId xmlns:a16="http://schemas.microsoft.com/office/drawing/2014/main" id="{8FCBC7CE-43E5-4250-9F31-9F4771633913}"/>
                  </a:ext>
                </a:extLst>
              </p:cNvPr>
              <p:cNvSpPr/>
              <p:nvPr/>
            </p:nvSpPr>
            <p:spPr>
              <a:xfrm>
                <a:off x="3070225" y="5441950"/>
                <a:ext cx="184150" cy="333375"/>
              </a:xfrm>
              <a:custGeom>
                <a:avLst/>
                <a:gdLst>
                  <a:gd name="connsiteX0" fmla="*/ 12700 w 184150"/>
                  <a:gd name="connsiteY0" fmla="*/ 123825 h 333375"/>
                  <a:gd name="connsiteX1" fmla="*/ 184150 w 184150"/>
                  <a:gd name="connsiteY1" fmla="*/ 0 h 333375"/>
                  <a:gd name="connsiteX2" fmla="*/ 177800 w 184150"/>
                  <a:gd name="connsiteY2" fmla="*/ 333375 h 333375"/>
                  <a:gd name="connsiteX3" fmla="*/ 0 w 184150"/>
                  <a:gd name="connsiteY3" fmla="*/ 228600 h 333375"/>
                  <a:gd name="connsiteX4" fmla="*/ 12700 w 184150"/>
                  <a:gd name="connsiteY4" fmla="*/ 123825 h 33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333375">
                    <a:moveTo>
                      <a:pt x="12700" y="123825"/>
                    </a:moveTo>
                    <a:lnTo>
                      <a:pt x="184150" y="0"/>
                    </a:lnTo>
                    <a:lnTo>
                      <a:pt x="177800" y="333375"/>
                    </a:lnTo>
                    <a:lnTo>
                      <a:pt x="0" y="228600"/>
                    </a:lnTo>
                    <a:lnTo>
                      <a:pt x="12700" y="1238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ctangle 5">
                <a:extLst>
                  <a:ext uri="{FF2B5EF4-FFF2-40B4-BE49-F238E27FC236}">
                    <a16:creationId xmlns:a16="http://schemas.microsoft.com/office/drawing/2014/main" id="{944D9A54-84AF-4055-8B46-A531831B2C1E}"/>
                  </a:ext>
                </a:extLst>
              </p:cNvPr>
              <p:cNvSpPr/>
              <p:nvPr/>
            </p:nvSpPr>
            <p:spPr>
              <a:xfrm>
                <a:off x="2693175" y="5634000"/>
                <a:ext cx="731325" cy="470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 6">
                <a:extLst>
                  <a:ext uri="{FF2B5EF4-FFF2-40B4-BE49-F238E27FC236}">
                    <a16:creationId xmlns:a16="http://schemas.microsoft.com/office/drawing/2014/main" id="{293D88E9-337E-421B-B600-9AB4EBE25E6E}"/>
                  </a:ext>
                </a:extLst>
              </p:cNvPr>
              <p:cNvSpPr/>
              <p:nvPr/>
            </p:nvSpPr>
            <p:spPr>
              <a:xfrm>
                <a:off x="2895137" y="5588058"/>
                <a:ext cx="257375" cy="141325"/>
              </a:xfrm>
              <a:prstGeom prst="ellipse">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Picture 10">
                <a:extLst>
                  <a:ext uri="{FF2B5EF4-FFF2-40B4-BE49-F238E27FC236}">
                    <a16:creationId xmlns:a16="http://schemas.microsoft.com/office/drawing/2014/main" id="{167A44F5-A2A1-4F96-9658-D6A28B6A227B}"/>
                  </a:ext>
                </a:extLst>
              </p:cNvPr>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2729095" y="5801297"/>
                <a:ext cx="537905" cy="251429"/>
              </a:xfrm>
              <a:prstGeom prst="rect">
                <a:avLst/>
              </a:prstGeom>
            </p:spPr>
          </p:pic>
        </p:grpSp>
      </p:grpSp>
      <p:grpSp>
        <p:nvGrpSpPr>
          <p:cNvPr id="38" name="Group 37">
            <a:extLst>
              <a:ext uri="{FF2B5EF4-FFF2-40B4-BE49-F238E27FC236}">
                <a16:creationId xmlns:a16="http://schemas.microsoft.com/office/drawing/2014/main" id="{AC4ED125-1BE1-4645-9061-691103CDDC3A}"/>
              </a:ext>
            </a:extLst>
          </p:cNvPr>
          <p:cNvGrpSpPr/>
          <p:nvPr/>
        </p:nvGrpSpPr>
        <p:grpSpPr>
          <a:xfrm>
            <a:off x="2257045" y="4039682"/>
            <a:ext cx="4609955" cy="2295000"/>
            <a:chOff x="2817000" y="4149000"/>
            <a:chExt cx="4609955" cy="2295000"/>
          </a:xfrm>
        </p:grpSpPr>
        <p:cxnSp>
          <p:nvCxnSpPr>
            <p:cNvPr id="24" name="Straight Connector 23">
              <a:extLst>
                <a:ext uri="{FF2B5EF4-FFF2-40B4-BE49-F238E27FC236}">
                  <a16:creationId xmlns:a16="http://schemas.microsoft.com/office/drawing/2014/main" id="{998F447A-F147-409F-A48F-A1EECEC2F852}"/>
                </a:ext>
              </a:extLst>
            </p:cNvPr>
            <p:cNvCxnSpPr>
              <a:cxnSpLocks/>
            </p:cNvCxnSpPr>
            <p:nvPr/>
          </p:nvCxnSpPr>
          <p:spPr>
            <a:xfrm flipV="1">
              <a:off x="2817000" y="4149000"/>
              <a:ext cx="1394907" cy="2295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0232B8E-C7AD-4E3E-A852-52687D26D2F1}"/>
                </a:ext>
              </a:extLst>
            </p:cNvPr>
            <p:cNvCxnSpPr>
              <a:cxnSpLocks/>
            </p:cNvCxnSpPr>
            <p:nvPr/>
          </p:nvCxnSpPr>
          <p:spPr>
            <a:xfrm>
              <a:off x="4215344" y="4149000"/>
              <a:ext cx="321161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DD1AE9E-1F65-4070-9A54-99C6D592526C}"/>
                </a:ext>
              </a:extLst>
            </p:cNvPr>
            <p:cNvCxnSpPr>
              <a:cxnSpLocks/>
            </p:cNvCxnSpPr>
            <p:nvPr/>
          </p:nvCxnSpPr>
          <p:spPr>
            <a:xfrm>
              <a:off x="2817000" y="6444000"/>
              <a:ext cx="32182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291981E-AD1A-4FC8-8328-3AB87B1B8B75}"/>
                </a:ext>
              </a:extLst>
            </p:cNvPr>
            <p:cNvCxnSpPr>
              <a:cxnSpLocks/>
            </p:cNvCxnSpPr>
            <p:nvPr/>
          </p:nvCxnSpPr>
          <p:spPr>
            <a:xfrm flipV="1">
              <a:off x="6032048" y="4149000"/>
              <a:ext cx="1394907" cy="2295000"/>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43" name="Picture 42">
            <a:extLst>
              <a:ext uri="{FF2B5EF4-FFF2-40B4-BE49-F238E27FC236}">
                <a16:creationId xmlns:a16="http://schemas.microsoft.com/office/drawing/2014/main" id="{D696D26E-2402-43B5-A48D-40958BCEA6E6}"/>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6169546" y="4208277"/>
            <a:ext cx="256000" cy="172190"/>
          </a:xfrm>
          <a:prstGeom prst="rect">
            <a:avLst/>
          </a:prstGeom>
        </p:spPr>
      </p:pic>
      <p:grpSp>
        <p:nvGrpSpPr>
          <p:cNvPr id="28" name="Group 27">
            <a:extLst>
              <a:ext uri="{FF2B5EF4-FFF2-40B4-BE49-F238E27FC236}">
                <a16:creationId xmlns:a16="http://schemas.microsoft.com/office/drawing/2014/main" id="{01173424-CF29-4625-BC55-6355D06C286B}"/>
              </a:ext>
            </a:extLst>
          </p:cNvPr>
          <p:cNvGrpSpPr/>
          <p:nvPr/>
        </p:nvGrpSpPr>
        <p:grpSpPr>
          <a:xfrm>
            <a:off x="1327504" y="484682"/>
            <a:ext cx="6435000" cy="2835000"/>
            <a:chOff x="1327504" y="594000"/>
            <a:chExt cx="6435000" cy="2835000"/>
          </a:xfrm>
        </p:grpSpPr>
        <p:grpSp>
          <p:nvGrpSpPr>
            <p:cNvPr id="29" name="Group 28">
              <a:extLst>
                <a:ext uri="{FF2B5EF4-FFF2-40B4-BE49-F238E27FC236}">
                  <a16:creationId xmlns:a16="http://schemas.microsoft.com/office/drawing/2014/main" id="{134D1DB2-9798-484C-AA8A-A801F92CD1CF}"/>
                </a:ext>
              </a:extLst>
            </p:cNvPr>
            <p:cNvGrpSpPr/>
            <p:nvPr/>
          </p:nvGrpSpPr>
          <p:grpSpPr>
            <a:xfrm>
              <a:off x="1327504" y="594000"/>
              <a:ext cx="6435000" cy="1227944"/>
              <a:chOff x="1327504" y="729000"/>
              <a:chExt cx="6435000" cy="1227944"/>
            </a:xfrm>
          </p:grpSpPr>
          <p:sp>
            <p:nvSpPr>
              <p:cNvPr id="45" name="Rectangle 44">
                <a:extLst>
                  <a:ext uri="{FF2B5EF4-FFF2-40B4-BE49-F238E27FC236}">
                    <a16:creationId xmlns:a16="http://schemas.microsoft.com/office/drawing/2014/main" id="{C310EFBC-D13E-422D-9450-1A25A2FA728D}"/>
                  </a:ext>
                </a:extLst>
              </p:cNvPr>
              <p:cNvSpPr/>
              <p:nvPr/>
            </p:nvSpPr>
            <p:spPr>
              <a:xfrm>
                <a:off x="1327504" y="781486"/>
                <a:ext cx="6435000" cy="117545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46" name="Group 45">
                <a:extLst>
                  <a:ext uri="{FF2B5EF4-FFF2-40B4-BE49-F238E27FC236}">
                    <a16:creationId xmlns:a16="http://schemas.microsoft.com/office/drawing/2014/main" id="{3DEAF0C6-45BF-4EC5-99A2-3767CF411949}"/>
                  </a:ext>
                </a:extLst>
              </p:cNvPr>
              <p:cNvGrpSpPr/>
              <p:nvPr/>
            </p:nvGrpSpPr>
            <p:grpSpPr>
              <a:xfrm>
                <a:off x="2073651" y="729000"/>
                <a:ext cx="4942706" cy="1132619"/>
                <a:chOff x="2073651" y="729000"/>
                <a:chExt cx="4942706" cy="1132619"/>
              </a:xfrm>
            </p:grpSpPr>
            <p:pic>
              <p:nvPicPr>
                <p:cNvPr id="47" name="Picture 46">
                  <a:extLst>
                    <a:ext uri="{FF2B5EF4-FFF2-40B4-BE49-F238E27FC236}">
                      <a16:creationId xmlns:a16="http://schemas.microsoft.com/office/drawing/2014/main" id="{4529C8CC-8B25-4E56-B752-ABB2E0EDBB4B}"/>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322000" y="1134000"/>
                  <a:ext cx="4523809" cy="727619"/>
                </a:xfrm>
                <a:prstGeom prst="rect">
                  <a:avLst/>
                </a:prstGeom>
              </p:spPr>
            </p:pic>
            <p:sp>
              <p:nvSpPr>
                <p:cNvPr id="48" name="Rectangle 47">
                  <a:extLst>
                    <a:ext uri="{FF2B5EF4-FFF2-40B4-BE49-F238E27FC236}">
                      <a16:creationId xmlns:a16="http://schemas.microsoft.com/office/drawing/2014/main" id="{0D6A5F1A-4800-4B7B-A2D7-104182C11526}"/>
                    </a:ext>
                  </a:extLst>
                </p:cNvPr>
                <p:cNvSpPr/>
                <p:nvPr/>
              </p:nvSpPr>
              <p:spPr>
                <a:xfrm>
                  <a:off x="2073651" y="729000"/>
                  <a:ext cx="4942706" cy="769441"/>
                </a:xfrm>
                <a:prstGeom prst="rect">
                  <a:avLst/>
                </a:prstGeom>
              </p:spPr>
              <p:txBody>
                <a:bodyPr wrap="square">
                  <a:spAutoFit/>
                </a:bodyPr>
                <a:lstStyle/>
                <a:p>
                  <a:pPr algn="ctr"/>
                  <a:r>
                    <a:rPr lang="en-US" sz="2200" dirty="0">
                      <a:solidFill>
                        <a:schemeClr val="tx2"/>
                      </a:solidFill>
                      <a:latin typeface="+mj-lt"/>
                    </a:rPr>
                    <a:t>Simple</a:t>
                  </a:r>
                  <a:r>
                    <a:rPr lang="en-US" sz="2200" dirty="0">
                      <a:solidFill>
                        <a:schemeClr val="tx2"/>
                      </a:solidFill>
                    </a:rPr>
                    <a:t> </a:t>
                  </a:r>
                  <a:r>
                    <a:rPr lang="en-US" sz="2200" dirty="0">
                      <a:solidFill>
                        <a:schemeClr val="tx2"/>
                      </a:solidFill>
                      <a:latin typeface="+mj-lt"/>
                    </a:rPr>
                    <a:t>cell</a:t>
                  </a:r>
                  <a:r>
                    <a:rPr lang="en-US" sz="2200" dirty="0">
                      <a:solidFill>
                        <a:schemeClr val="tx2"/>
                      </a:solidFill>
                    </a:rPr>
                    <a:t> </a:t>
                  </a:r>
                  <a:r>
                    <a:rPr lang="en-US" sz="2200" dirty="0">
                      <a:solidFill>
                        <a:schemeClr val="tx2"/>
                      </a:solidFill>
                      <a:latin typeface="+mj-lt"/>
                    </a:rPr>
                    <a:t>output</a:t>
                  </a:r>
                  <a:endParaRPr lang="en-US" sz="2200" b="1" dirty="0">
                    <a:solidFill>
                      <a:schemeClr val="tx2"/>
                    </a:solidFill>
                    <a:latin typeface="+mj-lt"/>
                  </a:endParaRPr>
                </a:p>
                <a:p>
                  <a:pPr algn="ctr"/>
                  <a:r>
                    <a:rPr lang="en-US" sz="2200" b="1" dirty="0">
                      <a:solidFill>
                        <a:schemeClr val="tx2"/>
                      </a:solidFill>
                      <a:latin typeface="+mj-lt"/>
                    </a:rPr>
                    <a:t>		</a:t>
                  </a:r>
                </a:p>
              </p:txBody>
            </p:sp>
          </p:grpSp>
        </p:grpSp>
        <p:sp>
          <p:nvSpPr>
            <p:cNvPr id="30" name="Rectangle 29">
              <a:extLst>
                <a:ext uri="{FF2B5EF4-FFF2-40B4-BE49-F238E27FC236}">
                  <a16:creationId xmlns:a16="http://schemas.microsoft.com/office/drawing/2014/main" id="{13D9BBD6-4E67-4177-A0F3-F9CD19C947FA}"/>
                </a:ext>
              </a:extLst>
            </p:cNvPr>
            <p:cNvSpPr>
              <a:spLocks noChangeAspect="1"/>
            </p:cNvSpPr>
            <p:nvPr/>
          </p:nvSpPr>
          <p:spPr>
            <a:xfrm>
              <a:off x="6768869" y="3339000"/>
              <a:ext cx="638131" cy="9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1" name="Picture 30">
              <a:extLst>
                <a:ext uri="{FF2B5EF4-FFF2-40B4-BE49-F238E27FC236}">
                  <a16:creationId xmlns:a16="http://schemas.microsoft.com/office/drawing/2014/main" id="{59345EE2-3ECA-4227-88C4-4C8A8E3D2C74}"/>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367000" y="2304000"/>
              <a:ext cx="4453333" cy="849524"/>
            </a:xfrm>
            <a:prstGeom prst="rect">
              <a:avLst/>
            </a:prstGeom>
          </p:spPr>
        </p:pic>
        <p:sp>
          <p:nvSpPr>
            <p:cNvPr id="42" name="Rectangle 41">
              <a:extLst>
                <a:ext uri="{FF2B5EF4-FFF2-40B4-BE49-F238E27FC236}">
                  <a16:creationId xmlns:a16="http://schemas.microsoft.com/office/drawing/2014/main" id="{DAC4245A-C17C-4B0D-80C5-08AD9FC6AEB1}"/>
                </a:ext>
              </a:extLst>
            </p:cNvPr>
            <p:cNvSpPr/>
            <p:nvPr/>
          </p:nvSpPr>
          <p:spPr>
            <a:xfrm>
              <a:off x="1327504" y="1989000"/>
              <a:ext cx="6435000" cy="126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4" name="Rectangle 43">
              <a:extLst>
                <a:ext uri="{FF2B5EF4-FFF2-40B4-BE49-F238E27FC236}">
                  <a16:creationId xmlns:a16="http://schemas.microsoft.com/office/drawing/2014/main" id="{C6D79526-A138-489E-93AF-36317CF8D322}"/>
                </a:ext>
              </a:extLst>
            </p:cNvPr>
            <p:cNvSpPr/>
            <p:nvPr/>
          </p:nvSpPr>
          <p:spPr>
            <a:xfrm>
              <a:off x="2104294" y="1939559"/>
              <a:ext cx="4942706" cy="769441"/>
            </a:xfrm>
            <a:prstGeom prst="rect">
              <a:avLst/>
            </a:prstGeom>
          </p:spPr>
          <p:txBody>
            <a:bodyPr wrap="square">
              <a:spAutoFit/>
            </a:bodyPr>
            <a:lstStyle/>
            <a:p>
              <a:pPr algn="ctr"/>
              <a:r>
                <a:rPr lang="en-US" sz="2200" dirty="0">
                  <a:solidFill>
                    <a:schemeClr val="tx2"/>
                  </a:solidFill>
                  <a:latin typeface="+mj-lt"/>
                </a:rPr>
                <a:t>Integration over fibers</a:t>
              </a:r>
              <a:endParaRPr lang="en-US" sz="2200" b="1" dirty="0">
                <a:solidFill>
                  <a:schemeClr val="tx2"/>
                </a:solidFill>
              </a:endParaRPr>
            </a:p>
            <a:p>
              <a:pPr algn="ctr"/>
              <a:r>
                <a:rPr lang="en-US" sz="2200" b="1" dirty="0">
                  <a:solidFill>
                    <a:schemeClr val="tx2"/>
                  </a:solidFill>
                  <a:latin typeface="+mj-lt"/>
                </a:rPr>
                <a:t>		</a:t>
              </a:r>
            </a:p>
          </p:txBody>
        </p:sp>
      </p:grpSp>
    </p:spTree>
    <p:extLst>
      <p:ext uri="{BB962C8B-B14F-4D97-AF65-F5344CB8AC3E}">
        <p14:creationId xmlns:p14="http://schemas.microsoft.com/office/powerpoint/2010/main" val="29657407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Multi-feature orientation map construction</a:t>
            </a:r>
            <a:endParaRPr lang="en-US" sz="3200" dirty="0">
              <a:solidFill>
                <a:schemeClr val="accent1"/>
              </a:solidFill>
              <a:latin typeface="+mj-lt"/>
            </a:endParaRPr>
          </a:p>
        </p:txBody>
      </p:sp>
      <p:grpSp>
        <p:nvGrpSpPr>
          <p:cNvPr id="19" name="Group 18">
            <a:extLst>
              <a:ext uri="{FF2B5EF4-FFF2-40B4-BE49-F238E27FC236}">
                <a16:creationId xmlns:a16="http://schemas.microsoft.com/office/drawing/2014/main" id="{8CB79269-DC65-4AC8-867A-C798907CFAF2}"/>
              </a:ext>
            </a:extLst>
          </p:cNvPr>
          <p:cNvGrpSpPr/>
          <p:nvPr/>
        </p:nvGrpSpPr>
        <p:grpSpPr>
          <a:xfrm>
            <a:off x="2257045" y="3904682"/>
            <a:ext cx="4609955" cy="2430000"/>
            <a:chOff x="2257045" y="4014000"/>
            <a:chExt cx="4609955" cy="2430000"/>
          </a:xfrm>
        </p:grpSpPr>
        <p:grpSp>
          <p:nvGrpSpPr>
            <p:cNvPr id="13" name="Group 12">
              <a:extLst>
                <a:ext uri="{FF2B5EF4-FFF2-40B4-BE49-F238E27FC236}">
                  <a16:creationId xmlns:a16="http://schemas.microsoft.com/office/drawing/2014/main" id="{116CA3CF-9CC5-4DAB-85C8-001108FA7BDB}"/>
                </a:ext>
              </a:extLst>
            </p:cNvPr>
            <p:cNvGrpSpPr/>
            <p:nvPr/>
          </p:nvGrpSpPr>
          <p:grpSpPr>
            <a:xfrm>
              <a:off x="4097312" y="4014000"/>
              <a:ext cx="1131525" cy="2221141"/>
              <a:chOff x="2457000" y="3883441"/>
              <a:chExt cx="1131525" cy="2221141"/>
            </a:xfrm>
          </p:grpSpPr>
          <p:pic>
            <p:nvPicPr>
              <p:cNvPr id="2" name="Picture 1">
                <a:extLst>
                  <a:ext uri="{FF2B5EF4-FFF2-40B4-BE49-F238E27FC236}">
                    <a16:creationId xmlns:a16="http://schemas.microsoft.com/office/drawing/2014/main" id="{F44ACB6C-9EAD-4182-938B-E5E4972E53F4}"/>
                  </a:ext>
                </a:extLst>
              </p:cNvPr>
              <p:cNvPicPr>
                <a:picLocks noChangeAspect="1"/>
              </p:cNvPicPr>
              <p:nvPr/>
            </p:nvPicPr>
            <p:blipFill>
              <a:blip r:embed="rId7"/>
              <a:stretch>
                <a:fillRect/>
              </a:stretch>
            </p:blipFill>
            <p:spPr>
              <a:xfrm>
                <a:off x="2693175" y="3883441"/>
                <a:ext cx="895350" cy="2171700"/>
              </a:xfrm>
              <a:prstGeom prst="rect">
                <a:avLst/>
              </a:prstGeom>
            </p:spPr>
          </p:pic>
          <p:grpSp>
            <p:nvGrpSpPr>
              <p:cNvPr id="12" name="Group 11">
                <a:extLst>
                  <a:ext uri="{FF2B5EF4-FFF2-40B4-BE49-F238E27FC236}">
                    <a16:creationId xmlns:a16="http://schemas.microsoft.com/office/drawing/2014/main" id="{5E0FA556-8C50-4FD4-B28F-DE05E376E720}"/>
                  </a:ext>
                </a:extLst>
              </p:cNvPr>
              <p:cNvGrpSpPr/>
              <p:nvPr/>
            </p:nvGrpSpPr>
            <p:grpSpPr>
              <a:xfrm>
                <a:off x="2457000" y="5274000"/>
                <a:ext cx="1125000" cy="830582"/>
                <a:chOff x="2457000" y="5274000"/>
                <a:chExt cx="1125000" cy="830582"/>
              </a:xfrm>
            </p:grpSpPr>
            <p:sp>
              <p:nvSpPr>
                <p:cNvPr id="3" name="Rectangle 2">
                  <a:extLst>
                    <a:ext uri="{FF2B5EF4-FFF2-40B4-BE49-F238E27FC236}">
                      <a16:creationId xmlns:a16="http://schemas.microsoft.com/office/drawing/2014/main" id="{7D8F34D3-A7FD-4F04-A5E3-DB37C35F7738}"/>
                    </a:ext>
                  </a:extLst>
                </p:cNvPr>
                <p:cNvSpPr/>
                <p:nvPr/>
              </p:nvSpPr>
              <p:spPr>
                <a:xfrm>
                  <a:off x="3267000" y="5274000"/>
                  <a:ext cx="315000" cy="76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ctangle 20">
                  <a:extLst>
                    <a:ext uri="{FF2B5EF4-FFF2-40B4-BE49-F238E27FC236}">
                      <a16:creationId xmlns:a16="http://schemas.microsoft.com/office/drawing/2014/main" id="{73E9C4AF-A475-420A-A9BF-A561E9F62E05}"/>
                    </a:ext>
                  </a:extLst>
                </p:cNvPr>
                <p:cNvSpPr/>
                <p:nvPr/>
              </p:nvSpPr>
              <p:spPr>
                <a:xfrm>
                  <a:off x="2457000" y="5409000"/>
                  <a:ext cx="295350" cy="674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eform: Shape 4">
                  <a:extLst>
                    <a:ext uri="{FF2B5EF4-FFF2-40B4-BE49-F238E27FC236}">
                      <a16:creationId xmlns:a16="http://schemas.microsoft.com/office/drawing/2014/main" id="{8FCBC7CE-43E5-4250-9F31-9F4771633913}"/>
                    </a:ext>
                  </a:extLst>
                </p:cNvPr>
                <p:cNvSpPr/>
                <p:nvPr/>
              </p:nvSpPr>
              <p:spPr>
                <a:xfrm>
                  <a:off x="3070225" y="5441950"/>
                  <a:ext cx="184150" cy="333375"/>
                </a:xfrm>
                <a:custGeom>
                  <a:avLst/>
                  <a:gdLst>
                    <a:gd name="connsiteX0" fmla="*/ 12700 w 184150"/>
                    <a:gd name="connsiteY0" fmla="*/ 123825 h 333375"/>
                    <a:gd name="connsiteX1" fmla="*/ 184150 w 184150"/>
                    <a:gd name="connsiteY1" fmla="*/ 0 h 333375"/>
                    <a:gd name="connsiteX2" fmla="*/ 177800 w 184150"/>
                    <a:gd name="connsiteY2" fmla="*/ 333375 h 333375"/>
                    <a:gd name="connsiteX3" fmla="*/ 0 w 184150"/>
                    <a:gd name="connsiteY3" fmla="*/ 228600 h 333375"/>
                    <a:gd name="connsiteX4" fmla="*/ 12700 w 184150"/>
                    <a:gd name="connsiteY4" fmla="*/ 123825 h 33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333375">
                      <a:moveTo>
                        <a:pt x="12700" y="123825"/>
                      </a:moveTo>
                      <a:lnTo>
                        <a:pt x="184150" y="0"/>
                      </a:lnTo>
                      <a:lnTo>
                        <a:pt x="177800" y="333375"/>
                      </a:lnTo>
                      <a:lnTo>
                        <a:pt x="0" y="228600"/>
                      </a:lnTo>
                      <a:lnTo>
                        <a:pt x="12700" y="1238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ctangle 5">
                  <a:extLst>
                    <a:ext uri="{FF2B5EF4-FFF2-40B4-BE49-F238E27FC236}">
                      <a16:creationId xmlns:a16="http://schemas.microsoft.com/office/drawing/2014/main" id="{944D9A54-84AF-4055-8B46-A531831B2C1E}"/>
                    </a:ext>
                  </a:extLst>
                </p:cNvPr>
                <p:cNvSpPr/>
                <p:nvPr/>
              </p:nvSpPr>
              <p:spPr>
                <a:xfrm>
                  <a:off x="2693175" y="5634000"/>
                  <a:ext cx="731325" cy="470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 6">
                  <a:extLst>
                    <a:ext uri="{FF2B5EF4-FFF2-40B4-BE49-F238E27FC236}">
                      <a16:creationId xmlns:a16="http://schemas.microsoft.com/office/drawing/2014/main" id="{293D88E9-337E-421B-B600-9AB4EBE25E6E}"/>
                    </a:ext>
                  </a:extLst>
                </p:cNvPr>
                <p:cNvSpPr/>
                <p:nvPr/>
              </p:nvSpPr>
              <p:spPr>
                <a:xfrm>
                  <a:off x="2895137" y="5588058"/>
                  <a:ext cx="257375" cy="141325"/>
                </a:xfrm>
                <a:prstGeom prst="ellipse">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Picture 10">
                  <a:extLst>
                    <a:ext uri="{FF2B5EF4-FFF2-40B4-BE49-F238E27FC236}">
                      <a16:creationId xmlns:a16="http://schemas.microsoft.com/office/drawing/2014/main" id="{167A44F5-A2A1-4F96-9658-D6A28B6A227B}"/>
                    </a:ext>
                  </a:extLst>
                </p:cNvPr>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2729095" y="5801297"/>
                  <a:ext cx="537905" cy="251429"/>
                </a:xfrm>
                <a:prstGeom prst="rect">
                  <a:avLst/>
                </a:prstGeom>
              </p:spPr>
            </p:pic>
          </p:grpSp>
        </p:grpSp>
        <p:grpSp>
          <p:nvGrpSpPr>
            <p:cNvPr id="38" name="Group 37">
              <a:extLst>
                <a:ext uri="{FF2B5EF4-FFF2-40B4-BE49-F238E27FC236}">
                  <a16:creationId xmlns:a16="http://schemas.microsoft.com/office/drawing/2014/main" id="{AC4ED125-1BE1-4645-9061-691103CDDC3A}"/>
                </a:ext>
              </a:extLst>
            </p:cNvPr>
            <p:cNvGrpSpPr/>
            <p:nvPr/>
          </p:nvGrpSpPr>
          <p:grpSpPr>
            <a:xfrm>
              <a:off x="2257045" y="4149000"/>
              <a:ext cx="4609955" cy="2295000"/>
              <a:chOff x="2817000" y="4149000"/>
              <a:chExt cx="4609955" cy="2295000"/>
            </a:xfrm>
          </p:grpSpPr>
          <p:cxnSp>
            <p:nvCxnSpPr>
              <p:cNvPr id="24" name="Straight Connector 23">
                <a:extLst>
                  <a:ext uri="{FF2B5EF4-FFF2-40B4-BE49-F238E27FC236}">
                    <a16:creationId xmlns:a16="http://schemas.microsoft.com/office/drawing/2014/main" id="{998F447A-F147-409F-A48F-A1EECEC2F852}"/>
                  </a:ext>
                </a:extLst>
              </p:cNvPr>
              <p:cNvCxnSpPr>
                <a:cxnSpLocks/>
              </p:cNvCxnSpPr>
              <p:nvPr/>
            </p:nvCxnSpPr>
            <p:spPr>
              <a:xfrm flipV="1">
                <a:off x="2817000" y="4149000"/>
                <a:ext cx="1394907" cy="2295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0232B8E-C7AD-4E3E-A852-52687D26D2F1}"/>
                  </a:ext>
                </a:extLst>
              </p:cNvPr>
              <p:cNvCxnSpPr>
                <a:cxnSpLocks/>
              </p:cNvCxnSpPr>
              <p:nvPr/>
            </p:nvCxnSpPr>
            <p:spPr>
              <a:xfrm>
                <a:off x="4215344" y="4149000"/>
                <a:ext cx="321161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DD1AE9E-1F65-4070-9A54-99C6D592526C}"/>
                  </a:ext>
                </a:extLst>
              </p:cNvPr>
              <p:cNvCxnSpPr>
                <a:cxnSpLocks/>
              </p:cNvCxnSpPr>
              <p:nvPr/>
            </p:nvCxnSpPr>
            <p:spPr>
              <a:xfrm>
                <a:off x="2817000" y="6444000"/>
                <a:ext cx="32182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291981E-AD1A-4FC8-8328-3AB87B1B8B75}"/>
                  </a:ext>
                </a:extLst>
              </p:cNvPr>
              <p:cNvCxnSpPr>
                <a:cxnSpLocks/>
              </p:cNvCxnSpPr>
              <p:nvPr/>
            </p:nvCxnSpPr>
            <p:spPr>
              <a:xfrm flipV="1">
                <a:off x="6032048" y="4149000"/>
                <a:ext cx="1394907" cy="2295000"/>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43" name="Picture 42">
              <a:extLst>
                <a:ext uri="{FF2B5EF4-FFF2-40B4-BE49-F238E27FC236}">
                  <a16:creationId xmlns:a16="http://schemas.microsoft.com/office/drawing/2014/main" id="{D696D26E-2402-43B5-A48D-40958BCEA6E6}"/>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6169546" y="4317595"/>
              <a:ext cx="256000" cy="172190"/>
            </a:xfrm>
            <a:prstGeom prst="rect">
              <a:avLst/>
            </a:prstGeom>
          </p:spPr>
        </p:pic>
        <p:cxnSp>
          <p:nvCxnSpPr>
            <p:cNvPr id="10" name="Straight Arrow Connector 9">
              <a:extLst>
                <a:ext uri="{FF2B5EF4-FFF2-40B4-BE49-F238E27FC236}">
                  <a16:creationId xmlns:a16="http://schemas.microsoft.com/office/drawing/2014/main" id="{6E63130A-33EB-4422-88D0-30E220B35FFE}"/>
                </a:ext>
              </a:extLst>
            </p:cNvPr>
            <p:cNvCxnSpPr/>
            <p:nvPr/>
          </p:nvCxnSpPr>
          <p:spPr>
            <a:xfrm flipV="1">
              <a:off x="4551226" y="4159450"/>
              <a:ext cx="249952" cy="26555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C480DBA-128F-4E99-B865-68D51820D125}"/>
                </a:ext>
              </a:extLst>
            </p:cNvPr>
            <p:cNvCxnSpPr>
              <a:cxnSpLocks/>
            </p:cNvCxnSpPr>
            <p:nvPr/>
          </p:nvCxnSpPr>
          <p:spPr>
            <a:xfrm flipV="1">
              <a:off x="4588883" y="4586311"/>
              <a:ext cx="809599" cy="24449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330B99A-8E18-416A-A767-E3D2A7C455DB}"/>
                </a:ext>
              </a:extLst>
            </p:cNvPr>
            <p:cNvCxnSpPr>
              <a:cxnSpLocks/>
            </p:cNvCxnSpPr>
            <p:nvPr/>
          </p:nvCxnSpPr>
          <p:spPr>
            <a:xfrm>
              <a:off x="4625810" y="5184520"/>
              <a:ext cx="520775" cy="19543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1210207-ED1E-4734-9704-55C0D64803D8}"/>
                </a:ext>
              </a:extLst>
            </p:cNvPr>
            <p:cNvCxnSpPr>
              <a:cxnSpLocks/>
            </p:cNvCxnSpPr>
            <p:nvPr/>
          </p:nvCxnSpPr>
          <p:spPr>
            <a:xfrm>
              <a:off x="4649678" y="5582016"/>
              <a:ext cx="107987" cy="19397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71D686E-A141-4079-B6A9-0880D2521B71}"/>
              </a:ext>
            </a:extLst>
          </p:cNvPr>
          <p:cNvGrpSpPr/>
          <p:nvPr/>
        </p:nvGrpSpPr>
        <p:grpSpPr>
          <a:xfrm>
            <a:off x="1327504" y="484682"/>
            <a:ext cx="6435000" cy="2835000"/>
            <a:chOff x="1327504" y="594000"/>
            <a:chExt cx="6435000" cy="2835000"/>
          </a:xfrm>
        </p:grpSpPr>
        <p:grpSp>
          <p:nvGrpSpPr>
            <p:cNvPr id="35" name="Group 34">
              <a:extLst>
                <a:ext uri="{FF2B5EF4-FFF2-40B4-BE49-F238E27FC236}">
                  <a16:creationId xmlns:a16="http://schemas.microsoft.com/office/drawing/2014/main" id="{B42D1CBC-A6AF-4D5B-B2B9-4F76B8633485}"/>
                </a:ext>
              </a:extLst>
            </p:cNvPr>
            <p:cNvGrpSpPr/>
            <p:nvPr/>
          </p:nvGrpSpPr>
          <p:grpSpPr>
            <a:xfrm>
              <a:off x="1327504" y="594000"/>
              <a:ext cx="6435000" cy="1227944"/>
              <a:chOff x="1327504" y="729000"/>
              <a:chExt cx="6435000" cy="1227944"/>
            </a:xfrm>
          </p:grpSpPr>
          <p:sp>
            <p:nvSpPr>
              <p:cNvPr id="51" name="Rectangle 50">
                <a:extLst>
                  <a:ext uri="{FF2B5EF4-FFF2-40B4-BE49-F238E27FC236}">
                    <a16:creationId xmlns:a16="http://schemas.microsoft.com/office/drawing/2014/main" id="{126F2E31-F954-4514-9DB8-F2418519F95C}"/>
                  </a:ext>
                </a:extLst>
              </p:cNvPr>
              <p:cNvSpPr/>
              <p:nvPr/>
            </p:nvSpPr>
            <p:spPr>
              <a:xfrm>
                <a:off x="1327504" y="781486"/>
                <a:ext cx="6435000" cy="117545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52" name="Group 51">
                <a:extLst>
                  <a:ext uri="{FF2B5EF4-FFF2-40B4-BE49-F238E27FC236}">
                    <a16:creationId xmlns:a16="http://schemas.microsoft.com/office/drawing/2014/main" id="{FB616DE3-C61A-4A22-813B-2E9E8022425F}"/>
                  </a:ext>
                </a:extLst>
              </p:cNvPr>
              <p:cNvGrpSpPr/>
              <p:nvPr/>
            </p:nvGrpSpPr>
            <p:grpSpPr>
              <a:xfrm>
                <a:off x="2073651" y="729000"/>
                <a:ext cx="4942706" cy="1132619"/>
                <a:chOff x="2073651" y="729000"/>
                <a:chExt cx="4942706" cy="1132619"/>
              </a:xfrm>
            </p:grpSpPr>
            <p:pic>
              <p:nvPicPr>
                <p:cNvPr id="53" name="Picture 52">
                  <a:extLst>
                    <a:ext uri="{FF2B5EF4-FFF2-40B4-BE49-F238E27FC236}">
                      <a16:creationId xmlns:a16="http://schemas.microsoft.com/office/drawing/2014/main" id="{B55244E4-432A-49D0-8216-CE0C938EC370}"/>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322000" y="1134000"/>
                  <a:ext cx="4523809" cy="727619"/>
                </a:xfrm>
                <a:prstGeom prst="rect">
                  <a:avLst/>
                </a:prstGeom>
              </p:spPr>
            </p:pic>
            <p:sp>
              <p:nvSpPr>
                <p:cNvPr id="55" name="Rectangle 54">
                  <a:extLst>
                    <a:ext uri="{FF2B5EF4-FFF2-40B4-BE49-F238E27FC236}">
                      <a16:creationId xmlns:a16="http://schemas.microsoft.com/office/drawing/2014/main" id="{D44D0A50-D593-44CA-9B5E-F43BA04E5292}"/>
                    </a:ext>
                  </a:extLst>
                </p:cNvPr>
                <p:cNvSpPr/>
                <p:nvPr/>
              </p:nvSpPr>
              <p:spPr>
                <a:xfrm>
                  <a:off x="2073651" y="729000"/>
                  <a:ext cx="4942706" cy="769441"/>
                </a:xfrm>
                <a:prstGeom prst="rect">
                  <a:avLst/>
                </a:prstGeom>
              </p:spPr>
              <p:txBody>
                <a:bodyPr wrap="square">
                  <a:spAutoFit/>
                </a:bodyPr>
                <a:lstStyle/>
                <a:p>
                  <a:pPr algn="ctr"/>
                  <a:r>
                    <a:rPr lang="en-US" sz="2200" dirty="0">
                      <a:solidFill>
                        <a:schemeClr val="tx2"/>
                      </a:solidFill>
                      <a:latin typeface="+mj-lt"/>
                    </a:rPr>
                    <a:t>Simple</a:t>
                  </a:r>
                  <a:r>
                    <a:rPr lang="en-US" sz="2200" dirty="0">
                      <a:solidFill>
                        <a:schemeClr val="tx2"/>
                      </a:solidFill>
                    </a:rPr>
                    <a:t> </a:t>
                  </a:r>
                  <a:r>
                    <a:rPr lang="en-US" sz="2200" dirty="0">
                      <a:solidFill>
                        <a:schemeClr val="tx2"/>
                      </a:solidFill>
                      <a:latin typeface="+mj-lt"/>
                    </a:rPr>
                    <a:t>cell</a:t>
                  </a:r>
                  <a:r>
                    <a:rPr lang="en-US" sz="2200" dirty="0">
                      <a:solidFill>
                        <a:schemeClr val="tx2"/>
                      </a:solidFill>
                    </a:rPr>
                    <a:t> </a:t>
                  </a:r>
                  <a:r>
                    <a:rPr lang="en-US" sz="2200" dirty="0">
                      <a:solidFill>
                        <a:schemeClr val="tx2"/>
                      </a:solidFill>
                      <a:latin typeface="+mj-lt"/>
                    </a:rPr>
                    <a:t>output</a:t>
                  </a:r>
                  <a:endParaRPr lang="en-US" sz="2200" b="1" dirty="0">
                    <a:solidFill>
                      <a:schemeClr val="tx2"/>
                    </a:solidFill>
                    <a:latin typeface="+mj-lt"/>
                  </a:endParaRPr>
                </a:p>
                <a:p>
                  <a:pPr algn="ctr"/>
                  <a:r>
                    <a:rPr lang="en-US" sz="2200" b="1" dirty="0">
                      <a:solidFill>
                        <a:schemeClr val="tx2"/>
                      </a:solidFill>
                      <a:latin typeface="+mj-lt"/>
                    </a:rPr>
                    <a:t>		</a:t>
                  </a:r>
                </a:p>
              </p:txBody>
            </p:sp>
          </p:grpSp>
        </p:grpSp>
        <p:sp>
          <p:nvSpPr>
            <p:cNvPr id="39" name="Rectangle 38">
              <a:extLst>
                <a:ext uri="{FF2B5EF4-FFF2-40B4-BE49-F238E27FC236}">
                  <a16:creationId xmlns:a16="http://schemas.microsoft.com/office/drawing/2014/main" id="{F9A2386F-0061-472D-ACAA-E015C3952C4B}"/>
                </a:ext>
              </a:extLst>
            </p:cNvPr>
            <p:cNvSpPr>
              <a:spLocks noChangeAspect="1"/>
            </p:cNvSpPr>
            <p:nvPr/>
          </p:nvSpPr>
          <p:spPr>
            <a:xfrm>
              <a:off x="6768869" y="3339000"/>
              <a:ext cx="638131" cy="9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0" name="Picture 39">
              <a:extLst>
                <a:ext uri="{FF2B5EF4-FFF2-40B4-BE49-F238E27FC236}">
                  <a16:creationId xmlns:a16="http://schemas.microsoft.com/office/drawing/2014/main" id="{32D6B88D-4672-4F23-A7F5-C827A7C7C7A7}"/>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2367000" y="2304000"/>
              <a:ext cx="4453333" cy="849524"/>
            </a:xfrm>
            <a:prstGeom prst="rect">
              <a:avLst/>
            </a:prstGeom>
          </p:spPr>
        </p:pic>
        <p:sp>
          <p:nvSpPr>
            <p:cNvPr id="44" name="Rectangle 43">
              <a:extLst>
                <a:ext uri="{FF2B5EF4-FFF2-40B4-BE49-F238E27FC236}">
                  <a16:creationId xmlns:a16="http://schemas.microsoft.com/office/drawing/2014/main" id="{2C68832C-1517-420A-865A-2F1C5E71C1A3}"/>
                </a:ext>
              </a:extLst>
            </p:cNvPr>
            <p:cNvSpPr/>
            <p:nvPr/>
          </p:nvSpPr>
          <p:spPr>
            <a:xfrm>
              <a:off x="1327504" y="1989000"/>
              <a:ext cx="6435000" cy="126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0" name="Rectangle 49">
              <a:extLst>
                <a:ext uri="{FF2B5EF4-FFF2-40B4-BE49-F238E27FC236}">
                  <a16:creationId xmlns:a16="http://schemas.microsoft.com/office/drawing/2014/main" id="{B13AA7C2-87F5-429A-B6A5-2971A314229D}"/>
                </a:ext>
              </a:extLst>
            </p:cNvPr>
            <p:cNvSpPr/>
            <p:nvPr/>
          </p:nvSpPr>
          <p:spPr>
            <a:xfrm>
              <a:off x="2104294" y="1939559"/>
              <a:ext cx="4942706" cy="769441"/>
            </a:xfrm>
            <a:prstGeom prst="rect">
              <a:avLst/>
            </a:prstGeom>
          </p:spPr>
          <p:txBody>
            <a:bodyPr wrap="square">
              <a:spAutoFit/>
            </a:bodyPr>
            <a:lstStyle/>
            <a:p>
              <a:pPr algn="ctr"/>
              <a:r>
                <a:rPr lang="en-US" sz="2200" dirty="0">
                  <a:solidFill>
                    <a:schemeClr val="tx2"/>
                  </a:solidFill>
                  <a:latin typeface="+mj-lt"/>
                </a:rPr>
                <a:t>Integration over fibers</a:t>
              </a:r>
              <a:endParaRPr lang="en-US" sz="2200" b="1" dirty="0">
                <a:solidFill>
                  <a:schemeClr val="tx2"/>
                </a:solidFill>
              </a:endParaRPr>
            </a:p>
            <a:p>
              <a:pPr algn="ctr"/>
              <a:r>
                <a:rPr lang="en-US" sz="2200" b="1" dirty="0">
                  <a:solidFill>
                    <a:schemeClr val="tx2"/>
                  </a:solidFill>
                  <a:latin typeface="+mj-lt"/>
                </a:rPr>
                <a:t>		</a:t>
              </a:r>
            </a:p>
          </p:txBody>
        </p:sp>
      </p:grpSp>
    </p:spTree>
    <p:extLst>
      <p:ext uri="{BB962C8B-B14F-4D97-AF65-F5344CB8AC3E}">
        <p14:creationId xmlns:p14="http://schemas.microsoft.com/office/powerpoint/2010/main" val="242175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Simple cell receptive profiles: Gabor functions</a:t>
            </a:r>
            <a:endParaRPr lang="en-US" sz="3200" dirty="0">
              <a:solidFill>
                <a:schemeClr val="accent1"/>
              </a:solidFill>
              <a:latin typeface="+mj-lt"/>
            </a:endParaRPr>
          </a:p>
        </p:txBody>
      </p:sp>
      <p:pic>
        <p:nvPicPr>
          <p:cNvPr id="18" name="Picture 17">
            <a:extLst>
              <a:ext uri="{FF2B5EF4-FFF2-40B4-BE49-F238E27FC236}">
                <a16:creationId xmlns:a16="http://schemas.microsoft.com/office/drawing/2014/main" id="{C21333E2-A0CF-4C91-BDA4-C41023DD81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566" r="66040" b="40822"/>
          <a:stretch/>
        </p:blipFill>
        <p:spPr>
          <a:xfrm>
            <a:off x="1622663" y="501869"/>
            <a:ext cx="1509177" cy="1512162"/>
          </a:xfrm>
          <a:prstGeom prst="rect">
            <a:avLst/>
          </a:prstGeom>
        </p:spPr>
      </p:pic>
      <p:sp>
        <p:nvSpPr>
          <p:cNvPr id="24" name="TextBox 23">
            <a:extLst>
              <a:ext uri="{FF2B5EF4-FFF2-40B4-BE49-F238E27FC236}">
                <a16:creationId xmlns:a16="http://schemas.microsoft.com/office/drawing/2014/main" id="{C163A623-53A4-4F80-92D6-33F64FE72E08}"/>
              </a:ext>
            </a:extLst>
          </p:cNvPr>
          <p:cNvSpPr txBox="1"/>
          <p:nvPr/>
        </p:nvSpPr>
        <p:spPr>
          <a:xfrm>
            <a:off x="880045" y="1951530"/>
            <a:ext cx="3332322" cy="400110"/>
          </a:xfrm>
          <a:prstGeom prst="rect">
            <a:avLst/>
          </a:prstGeom>
          <a:noFill/>
        </p:spPr>
        <p:txBody>
          <a:bodyPr wrap="none">
            <a:spAutoFit/>
          </a:bodyPr>
          <a:lstStyle/>
          <a:p>
            <a:pPr algn="ctr">
              <a:defRPr/>
            </a:pPr>
            <a:r>
              <a:rPr lang="en-US" sz="2000" dirty="0">
                <a:latin typeface="+mn-lt"/>
              </a:rPr>
              <a:t>Experimental receptive profile</a:t>
            </a:r>
          </a:p>
        </p:txBody>
      </p:sp>
      <p:pic>
        <p:nvPicPr>
          <p:cNvPr id="5" name="Picture 4">
            <a:extLst>
              <a:ext uri="{FF2B5EF4-FFF2-40B4-BE49-F238E27FC236}">
                <a16:creationId xmlns:a16="http://schemas.microsoft.com/office/drawing/2014/main" id="{2645B60F-86AF-4743-BE94-0795092BE4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62" b="4244"/>
          <a:stretch/>
        </p:blipFill>
        <p:spPr>
          <a:xfrm flipH="1">
            <a:off x="6084168" y="549447"/>
            <a:ext cx="1403611" cy="1404840"/>
          </a:xfrm>
          <a:prstGeom prst="rect">
            <a:avLst/>
          </a:prstGeom>
        </p:spPr>
      </p:pic>
      <p:sp>
        <p:nvSpPr>
          <p:cNvPr id="29" name="TextBox 28">
            <a:extLst>
              <a:ext uri="{FF2B5EF4-FFF2-40B4-BE49-F238E27FC236}">
                <a16:creationId xmlns:a16="http://schemas.microsoft.com/office/drawing/2014/main" id="{390C9A6F-84C8-43B7-BF5B-2EB099ACD29C}"/>
              </a:ext>
            </a:extLst>
          </p:cNvPr>
          <p:cNvSpPr txBox="1"/>
          <p:nvPr/>
        </p:nvSpPr>
        <p:spPr>
          <a:xfrm>
            <a:off x="5652120" y="1955603"/>
            <a:ext cx="2377575" cy="707886"/>
          </a:xfrm>
          <a:prstGeom prst="rect">
            <a:avLst/>
          </a:prstGeom>
          <a:noFill/>
        </p:spPr>
        <p:txBody>
          <a:bodyPr wrap="none">
            <a:spAutoFit/>
          </a:bodyPr>
          <a:lstStyle/>
          <a:p>
            <a:pPr algn="ctr">
              <a:defRPr/>
            </a:pPr>
            <a:r>
              <a:rPr lang="en-US" sz="2000" dirty="0">
                <a:latin typeface="+mn-lt"/>
              </a:rPr>
              <a:t>Gabor (odd) function</a:t>
            </a:r>
          </a:p>
          <a:p>
            <a:pPr algn="ctr">
              <a:defRPr/>
            </a:pPr>
            <a:endParaRPr lang="en-GB" sz="2000" dirty="0">
              <a:latin typeface="+mn-lt"/>
            </a:endParaRPr>
          </a:p>
        </p:txBody>
      </p:sp>
      <p:sp>
        <p:nvSpPr>
          <p:cNvPr id="43" name="Rectangle 42">
            <a:extLst>
              <a:ext uri="{FF2B5EF4-FFF2-40B4-BE49-F238E27FC236}">
                <a16:creationId xmlns:a16="http://schemas.microsoft.com/office/drawing/2014/main" id="{28F9B5E6-BA72-48B0-94F5-3EF1067846FA}"/>
              </a:ext>
            </a:extLst>
          </p:cNvPr>
          <p:cNvSpPr/>
          <p:nvPr/>
        </p:nvSpPr>
        <p:spPr>
          <a:xfrm>
            <a:off x="5819983" y="6080764"/>
            <a:ext cx="555842" cy="3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3" name="Picture 22">
            <a:extLst>
              <a:ext uri="{FF2B5EF4-FFF2-40B4-BE49-F238E27FC236}">
                <a16:creationId xmlns:a16="http://schemas.microsoft.com/office/drawing/2014/main" id="{A0EF0065-C944-4189-84B3-AAED726AEB03}"/>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818590" y="2464682"/>
            <a:ext cx="3265578" cy="351204"/>
          </a:xfrm>
          <a:prstGeom prst="rect">
            <a:avLst/>
          </a:prstGeom>
        </p:spPr>
      </p:pic>
      <p:sp>
        <p:nvSpPr>
          <p:cNvPr id="30" name="Rectangle 29">
            <a:extLst>
              <a:ext uri="{FF2B5EF4-FFF2-40B4-BE49-F238E27FC236}">
                <a16:creationId xmlns:a16="http://schemas.microsoft.com/office/drawing/2014/main" id="{2BA7BF67-BE41-461F-8B40-118C700268E7}"/>
              </a:ext>
            </a:extLst>
          </p:cNvPr>
          <p:cNvSpPr/>
          <p:nvPr/>
        </p:nvSpPr>
        <p:spPr>
          <a:xfrm>
            <a:off x="1288475" y="2351640"/>
            <a:ext cx="6523885" cy="222804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654337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Multi-feature orientation map construction</a:t>
            </a:r>
            <a:endParaRPr lang="en-US" sz="3200" dirty="0">
              <a:solidFill>
                <a:schemeClr val="accent1"/>
              </a:solidFill>
              <a:latin typeface="+mj-lt"/>
            </a:endParaRPr>
          </a:p>
        </p:txBody>
      </p:sp>
      <p:grpSp>
        <p:nvGrpSpPr>
          <p:cNvPr id="19" name="Group 18">
            <a:extLst>
              <a:ext uri="{FF2B5EF4-FFF2-40B4-BE49-F238E27FC236}">
                <a16:creationId xmlns:a16="http://schemas.microsoft.com/office/drawing/2014/main" id="{8CB79269-DC65-4AC8-867A-C798907CFAF2}"/>
              </a:ext>
            </a:extLst>
          </p:cNvPr>
          <p:cNvGrpSpPr/>
          <p:nvPr/>
        </p:nvGrpSpPr>
        <p:grpSpPr>
          <a:xfrm>
            <a:off x="2257045" y="3904682"/>
            <a:ext cx="4609955" cy="2430000"/>
            <a:chOff x="2257045" y="4014000"/>
            <a:chExt cx="4609955" cy="2430000"/>
          </a:xfrm>
        </p:grpSpPr>
        <p:grpSp>
          <p:nvGrpSpPr>
            <p:cNvPr id="13" name="Group 12">
              <a:extLst>
                <a:ext uri="{FF2B5EF4-FFF2-40B4-BE49-F238E27FC236}">
                  <a16:creationId xmlns:a16="http://schemas.microsoft.com/office/drawing/2014/main" id="{116CA3CF-9CC5-4DAB-85C8-001108FA7BDB}"/>
                </a:ext>
              </a:extLst>
            </p:cNvPr>
            <p:cNvGrpSpPr/>
            <p:nvPr/>
          </p:nvGrpSpPr>
          <p:grpSpPr>
            <a:xfrm>
              <a:off x="4097312" y="4014000"/>
              <a:ext cx="1131525" cy="2221141"/>
              <a:chOff x="2457000" y="3883441"/>
              <a:chExt cx="1131525" cy="2221141"/>
            </a:xfrm>
          </p:grpSpPr>
          <p:pic>
            <p:nvPicPr>
              <p:cNvPr id="2" name="Picture 1">
                <a:extLst>
                  <a:ext uri="{FF2B5EF4-FFF2-40B4-BE49-F238E27FC236}">
                    <a16:creationId xmlns:a16="http://schemas.microsoft.com/office/drawing/2014/main" id="{F44ACB6C-9EAD-4182-938B-E5E4972E53F4}"/>
                  </a:ext>
                </a:extLst>
              </p:cNvPr>
              <p:cNvPicPr>
                <a:picLocks noChangeAspect="1"/>
              </p:cNvPicPr>
              <p:nvPr/>
            </p:nvPicPr>
            <p:blipFill>
              <a:blip r:embed="rId7"/>
              <a:stretch>
                <a:fillRect/>
              </a:stretch>
            </p:blipFill>
            <p:spPr>
              <a:xfrm>
                <a:off x="2693175" y="3883441"/>
                <a:ext cx="895350" cy="2171700"/>
              </a:xfrm>
              <a:prstGeom prst="rect">
                <a:avLst/>
              </a:prstGeom>
            </p:spPr>
          </p:pic>
          <p:grpSp>
            <p:nvGrpSpPr>
              <p:cNvPr id="12" name="Group 11">
                <a:extLst>
                  <a:ext uri="{FF2B5EF4-FFF2-40B4-BE49-F238E27FC236}">
                    <a16:creationId xmlns:a16="http://schemas.microsoft.com/office/drawing/2014/main" id="{5E0FA556-8C50-4FD4-B28F-DE05E376E720}"/>
                  </a:ext>
                </a:extLst>
              </p:cNvPr>
              <p:cNvGrpSpPr/>
              <p:nvPr/>
            </p:nvGrpSpPr>
            <p:grpSpPr>
              <a:xfrm>
                <a:off x="2457000" y="5274000"/>
                <a:ext cx="1125000" cy="830582"/>
                <a:chOff x="2457000" y="5274000"/>
                <a:chExt cx="1125000" cy="830582"/>
              </a:xfrm>
            </p:grpSpPr>
            <p:sp>
              <p:nvSpPr>
                <p:cNvPr id="3" name="Rectangle 2">
                  <a:extLst>
                    <a:ext uri="{FF2B5EF4-FFF2-40B4-BE49-F238E27FC236}">
                      <a16:creationId xmlns:a16="http://schemas.microsoft.com/office/drawing/2014/main" id="{7D8F34D3-A7FD-4F04-A5E3-DB37C35F7738}"/>
                    </a:ext>
                  </a:extLst>
                </p:cNvPr>
                <p:cNvSpPr/>
                <p:nvPr/>
              </p:nvSpPr>
              <p:spPr>
                <a:xfrm>
                  <a:off x="3267000" y="5274000"/>
                  <a:ext cx="315000" cy="76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ctangle 20">
                  <a:extLst>
                    <a:ext uri="{FF2B5EF4-FFF2-40B4-BE49-F238E27FC236}">
                      <a16:creationId xmlns:a16="http://schemas.microsoft.com/office/drawing/2014/main" id="{73E9C4AF-A475-420A-A9BF-A561E9F62E05}"/>
                    </a:ext>
                  </a:extLst>
                </p:cNvPr>
                <p:cNvSpPr/>
                <p:nvPr/>
              </p:nvSpPr>
              <p:spPr>
                <a:xfrm>
                  <a:off x="2457000" y="5409000"/>
                  <a:ext cx="295350" cy="674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eform: Shape 4">
                  <a:extLst>
                    <a:ext uri="{FF2B5EF4-FFF2-40B4-BE49-F238E27FC236}">
                      <a16:creationId xmlns:a16="http://schemas.microsoft.com/office/drawing/2014/main" id="{8FCBC7CE-43E5-4250-9F31-9F4771633913}"/>
                    </a:ext>
                  </a:extLst>
                </p:cNvPr>
                <p:cNvSpPr/>
                <p:nvPr/>
              </p:nvSpPr>
              <p:spPr>
                <a:xfrm>
                  <a:off x="3070225" y="5441950"/>
                  <a:ext cx="184150" cy="333375"/>
                </a:xfrm>
                <a:custGeom>
                  <a:avLst/>
                  <a:gdLst>
                    <a:gd name="connsiteX0" fmla="*/ 12700 w 184150"/>
                    <a:gd name="connsiteY0" fmla="*/ 123825 h 333375"/>
                    <a:gd name="connsiteX1" fmla="*/ 184150 w 184150"/>
                    <a:gd name="connsiteY1" fmla="*/ 0 h 333375"/>
                    <a:gd name="connsiteX2" fmla="*/ 177800 w 184150"/>
                    <a:gd name="connsiteY2" fmla="*/ 333375 h 333375"/>
                    <a:gd name="connsiteX3" fmla="*/ 0 w 184150"/>
                    <a:gd name="connsiteY3" fmla="*/ 228600 h 333375"/>
                    <a:gd name="connsiteX4" fmla="*/ 12700 w 184150"/>
                    <a:gd name="connsiteY4" fmla="*/ 123825 h 33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333375">
                      <a:moveTo>
                        <a:pt x="12700" y="123825"/>
                      </a:moveTo>
                      <a:lnTo>
                        <a:pt x="184150" y="0"/>
                      </a:lnTo>
                      <a:lnTo>
                        <a:pt x="177800" y="333375"/>
                      </a:lnTo>
                      <a:lnTo>
                        <a:pt x="0" y="228600"/>
                      </a:lnTo>
                      <a:lnTo>
                        <a:pt x="12700" y="1238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ctangle 5">
                  <a:extLst>
                    <a:ext uri="{FF2B5EF4-FFF2-40B4-BE49-F238E27FC236}">
                      <a16:creationId xmlns:a16="http://schemas.microsoft.com/office/drawing/2014/main" id="{944D9A54-84AF-4055-8B46-A531831B2C1E}"/>
                    </a:ext>
                  </a:extLst>
                </p:cNvPr>
                <p:cNvSpPr/>
                <p:nvPr/>
              </p:nvSpPr>
              <p:spPr>
                <a:xfrm>
                  <a:off x="2693175" y="5634000"/>
                  <a:ext cx="731325" cy="470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 6">
                  <a:extLst>
                    <a:ext uri="{FF2B5EF4-FFF2-40B4-BE49-F238E27FC236}">
                      <a16:creationId xmlns:a16="http://schemas.microsoft.com/office/drawing/2014/main" id="{293D88E9-337E-421B-B600-9AB4EBE25E6E}"/>
                    </a:ext>
                  </a:extLst>
                </p:cNvPr>
                <p:cNvSpPr/>
                <p:nvPr/>
              </p:nvSpPr>
              <p:spPr>
                <a:xfrm>
                  <a:off x="2895137" y="5588058"/>
                  <a:ext cx="257375" cy="141325"/>
                </a:xfrm>
                <a:prstGeom prst="ellipse">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Picture 10">
                  <a:extLst>
                    <a:ext uri="{FF2B5EF4-FFF2-40B4-BE49-F238E27FC236}">
                      <a16:creationId xmlns:a16="http://schemas.microsoft.com/office/drawing/2014/main" id="{167A44F5-A2A1-4F96-9658-D6A28B6A227B}"/>
                    </a:ext>
                  </a:extLst>
                </p:cNvPr>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2729095" y="5801297"/>
                  <a:ext cx="537905" cy="251429"/>
                </a:xfrm>
                <a:prstGeom prst="rect">
                  <a:avLst/>
                </a:prstGeom>
              </p:spPr>
            </p:pic>
          </p:grpSp>
        </p:grpSp>
        <p:grpSp>
          <p:nvGrpSpPr>
            <p:cNvPr id="38" name="Group 37">
              <a:extLst>
                <a:ext uri="{FF2B5EF4-FFF2-40B4-BE49-F238E27FC236}">
                  <a16:creationId xmlns:a16="http://schemas.microsoft.com/office/drawing/2014/main" id="{AC4ED125-1BE1-4645-9061-691103CDDC3A}"/>
                </a:ext>
              </a:extLst>
            </p:cNvPr>
            <p:cNvGrpSpPr/>
            <p:nvPr/>
          </p:nvGrpSpPr>
          <p:grpSpPr>
            <a:xfrm>
              <a:off x="2257045" y="4149000"/>
              <a:ext cx="4609955" cy="2295000"/>
              <a:chOff x="2817000" y="4149000"/>
              <a:chExt cx="4609955" cy="2295000"/>
            </a:xfrm>
          </p:grpSpPr>
          <p:cxnSp>
            <p:nvCxnSpPr>
              <p:cNvPr id="24" name="Straight Connector 23">
                <a:extLst>
                  <a:ext uri="{FF2B5EF4-FFF2-40B4-BE49-F238E27FC236}">
                    <a16:creationId xmlns:a16="http://schemas.microsoft.com/office/drawing/2014/main" id="{998F447A-F147-409F-A48F-A1EECEC2F852}"/>
                  </a:ext>
                </a:extLst>
              </p:cNvPr>
              <p:cNvCxnSpPr>
                <a:cxnSpLocks/>
              </p:cNvCxnSpPr>
              <p:nvPr/>
            </p:nvCxnSpPr>
            <p:spPr>
              <a:xfrm flipV="1">
                <a:off x="2817000" y="4149000"/>
                <a:ext cx="1394907" cy="2295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0232B8E-C7AD-4E3E-A852-52687D26D2F1}"/>
                  </a:ext>
                </a:extLst>
              </p:cNvPr>
              <p:cNvCxnSpPr>
                <a:cxnSpLocks/>
              </p:cNvCxnSpPr>
              <p:nvPr/>
            </p:nvCxnSpPr>
            <p:spPr>
              <a:xfrm>
                <a:off x="4215344" y="4149000"/>
                <a:ext cx="321161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DD1AE9E-1F65-4070-9A54-99C6D592526C}"/>
                  </a:ext>
                </a:extLst>
              </p:cNvPr>
              <p:cNvCxnSpPr>
                <a:cxnSpLocks/>
              </p:cNvCxnSpPr>
              <p:nvPr/>
            </p:nvCxnSpPr>
            <p:spPr>
              <a:xfrm>
                <a:off x="2817000" y="6444000"/>
                <a:ext cx="32182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291981E-AD1A-4FC8-8328-3AB87B1B8B75}"/>
                  </a:ext>
                </a:extLst>
              </p:cNvPr>
              <p:cNvCxnSpPr>
                <a:cxnSpLocks/>
              </p:cNvCxnSpPr>
              <p:nvPr/>
            </p:nvCxnSpPr>
            <p:spPr>
              <a:xfrm flipV="1">
                <a:off x="6032048" y="4149000"/>
                <a:ext cx="1394907" cy="2295000"/>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43" name="Picture 42">
              <a:extLst>
                <a:ext uri="{FF2B5EF4-FFF2-40B4-BE49-F238E27FC236}">
                  <a16:creationId xmlns:a16="http://schemas.microsoft.com/office/drawing/2014/main" id="{D696D26E-2402-43B5-A48D-40958BCEA6E6}"/>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6169546" y="4317595"/>
              <a:ext cx="256000" cy="172190"/>
            </a:xfrm>
            <a:prstGeom prst="rect">
              <a:avLst/>
            </a:prstGeom>
          </p:spPr>
        </p:pic>
        <p:cxnSp>
          <p:nvCxnSpPr>
            <p:cNvPr id="10" name="Straight Arrow Connector 9">
              <a:extLst>
                <a:ext uri="{FF2B5EF4-FFF2-40B4-BE49-F238E27FC236}">
                  <a16:creationId xmlns:a16="http://schemas.microsoft.com/office/drawing/2014/main" id="{6E63130A-33EB-4422-88D0-30E220B35FFE}"/>
                </a:ext>
              </a:extLst>
            </p:cNvPr>
            <p:cNvCxnSpPr/>
            <p:nvPr/>
          </p:nvCxnSpPr>
          <p:spPr>
            <a:xfrm flipV="1">
              <a:off x="4551226" y="4159450"/>
              <a:ext cx="249952" cy="26555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C480DBA-128F-4E99-B865-68D51820D125}"/>
                </a:ext>
              </a:extLst>
            </p:cNvPr>
            <p:cNvCxnSpPr>
              <a:cxnSpLocks/>
            </p:cNvCxnSpPr>
            <p:nvPr/>
          </p:nvCxnSpPr>
          <p:spPr>
            <a:xfrm flipV="1">
              <a:off x="4588883" y="4586311"/>
              <a:ext cx="809599" cy="24449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330B99A-8E18-416A-A767-E3D2A7C455DB}"/>
                </a:ext>
              </a:extLst>
            </p:cNvPr>
            <p:cNvCxnSpPr>
              <a:cxnSpLocks/>
            </p:cNvCxnSpPr>
            <p:nvPr/>
          </p:nvCxnSpPr>
          <p:spPr>
            <a:xfrm>
              <a:off x="4625810" y="5184520"/>
              <a:ext cx="520775" cy="19543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1210207-ED1E-4734-9704-55C0D64803D8}"/>
                </a:ext>
              </a:extLst>
            </p:cNvPr>
            <p:cNvCxnSpPr>
              <a:cxnSpLocks/>
            </p:cNvCxnSpPr>
            <p:nvPr/>
          </p:nvCxnSpPr>
          <p:spPr>
            <a:xfrm>
              <a:off x="4649678" y="5582016"/>
              <a:ext cx="107987" cy="19397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a:extLst>
              <a:ext uri="{FF2B5EF4-FFF2-40B4-BE49-F238E27FC236}">
                <a16:creationId xmlns:a16="http://schemas.microsoft.com/office/drawing/2014/main" id="{920F9FA2-8097-4D85-87D9-9F35E60E42CE}"/>
              </a:ext>
            </a:extLst>
          </p:cNvPr>
          <p:cNvCxnSpPr/>
          <p:nvPr/>
        </p:nvCxnSpPr>
        <p:spPr>
          <a:xfrm>
            <a:off x="4212000" y="4258314"/>
            <a:ext cx="0" cy="1350985"/>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5ADBA5C1-7D6E-41B8-8218-2B8AF516FAD4}"/>
              </a:ext>
            </a:extLst>
          </p:cNvPr>
          <p:cNvGrpSpPr/>
          <p:nvPr/>
        </p:nvGrpSpPr>
        <p:grpSpPr>
          <a:xfrm>
            <a:off x="1327504" y="484682"/>
            <a:ext cx="6435000" cy="2835000"/>
            <a:chOff x="1327504" y="594000"/>
            <a:chExt cx="6435000" cy="2835000"/>
          </a:xfrm>
        </p:grpSpPr>
        <p:grpSp>
          <p:nvGrpSpPr>
            <p:cNvPr id="35" name="Group 34">
              <a:extLst>
                <a:ext uri="{FF2B5EF4-FFF2-40B4-BE49-F238E27FC236}">
                  <a16:creationId xmlns:a16="http://schemas.microsoft.com/office/drawing/2014/main" id="{F61FA6A5-BB25-45C3-98D5-0C252F96EC32}"/>
                </a:ext>
              </a:extLst>
            </p:cNvPr>
            <p:cNvGrpSpPr/>
            <p:nvPr/>
          </p:nvGrpSpPr>
          <p:grpSpPr>
            <a:xfrm>
              <a:off x="1327504" y="594000"/>
              <a:ext cx="6435000" cy="1227944"/>
              <a:chOff x="1327504" y="729000"/>
              <a:chExt cx="6435000" cy="1227944"/>
            </a:xfrm>
          </p:grpSpPr>
          <p:sp>
            <p:nvSpPr>
              <p:cNvPr id="51" name="Rectangle 50">
                <a:extLst>
                  <a:ext uri="{FF2B5EF4-FFF2-40B4-BE49-F238E27FC236}">
                    <a16:creationId xmlns:a16="http://schemas.microsoft.com/office/drawing/2014/main" id="{A92D29DA-2461-4B5E-AFCC-E3C3A60BF063}"/>
                  </a:ext>
                </a:extLst>
              </p:cNvPr>
              <p:cNvSpPr/>
              <p:nvPr/>
            </p:nvSpPr>
            <p:spPr>
              <a:xfrm>
                <a:off x="1327504" y="781486"/>
                <a:ext cx="6435000" cy="117545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52" name="Group 51">
                <a:extLst>
                  <a:ext uri="{FF2B5EF4-FFF2-40B4-BE49-F238E27FC236}">
                    <a16:creationId xmlns:a16="http://schemas.microsoft.com/office/drawing/2014/main" id="{7240B1F3-F944-4BE3-84B6-74E1546964B2}"/>
                  </a:ext>
                </a:extLst>
              </p:cNvPr>
              <p:cNvGrpSpPr/>
              <p:nvPr/>
            </p:nvGrpSpPr>
            <p:grpSpPr>
              <a:xfrm>
                <a:off x="2073651" y="729000"/>
                <a:ext cx="4942706" cy="1132619"/>
                <a:chOff x="2073651" y="729000"/>
                <a:chExt cx="4942706" cy="1132619"/>
              </a:xfrm>
            </p:grpSpPr>
            <p:pic>
              <p:nvPicPr>
                <p:cNvPr id="53" name="Picture 52">
                  <a:extLst>
                    <a:ext uri="{FF2B5EF4-FFF2-40B4-BE49-F238E27FC236}">
                      <a16:creationId xmlns:a16="http://schemas.microsoft.com/office/drawing/2014/main" id="{09C800C4-DF99-420A-A30B-54D8F64740B5}"/>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322000" y="1134000"/>
                  <a:ext cx="4523809" cy="727619"/>
                </a:xfrm>
                <a:prstGeom prst="rect">
                  <a:avLst/>
                </a:prstGeom>
              </p:spPr>
            </p:pic>
            <p:sp>
              <p:nvSpPr>
                <p:cNvPr id="55" name="Rectangle 54">
                  <a:extLst>
                    <a:ext uri="{FF2B5EF4-FFF2-40B4-BE49-F238E27FC236}">
                      <a16:creationId xmlns:a16="http://schemas.microsoft.com/office/drawing/2014/main" id="{EB261695-86D0-4EDF-8A40-E2AF2AB6C2F9}"/>
                    </a:ext>
                  </a:extLst>
                </p:cNvPr>
                <p:cNvSpPr/>
                <p:nvPr/>
              </p:nvSpPr>
              <p:spPr>
                <a:xfrm>
                  <a:off x="2073651" y="729000"/>
                  <a:ext cx="4942706" cy="769441"/>
                </a:xfrm>
                <a:prstGeom prst="rect">
                  <a:avLst/>
                </a:prstGeom>
              </p:spPr>
              <p:txBody>
                <a:bodyPr wrap="square">
                  <a:spAutoFit/>
                </a:bodyPr>
                <a:lstStyle/>
                <a:p>
                  <a:pPr algn="ctr"/>
                  <a:r>
                    <a:rPr lang="en-US" sz="2200" dirty="0">
                      <a:solidFill>
                        <a:schemeClr val="tx2"/>
                      </a:solidFill>
                      <a:latin typeface="+mj-lt"/>
                    </a:rPr>
                    <a:t>Simple</a:t>
                  </a:r>
                  <a:r>
                    <a:rPr lang="en-US" sz="2200" dirty="0">
                      <a:solidFill>
                        <a:schemeClr val="tx2"/>
                      </a:solidFill>
                    </a:rPr>
                    <a:t> </a:t>
                  </a:r>
                  <a:r>
                    <a:rPr lang="en-US" sz="2200" dirty="0">
                      <a:solidFill>
                        <a:schemeClr val="tx2"/>
                      </a:solidFill>
                      <a:latin typeface="+mj-lt"/>
                    </a:rPr>
                    <a:t>cell</a:t>
                  </a:r>
                  <a:r>
                    <a:rPr lang="en-US" sz="2200" dirty="0">
                      <a:solidFill>
                        <a:schemeClr val="tx2"/>
                      </a:solidFill>
                    </a:rPr>
                    <a:t> </a:t>
                  </a:r>
                  <a:r>
                    <a:rPr lang="en-US" sz="2200" dirty="0">
                      <a:solidFill>
                        <a:schemeClr val="tx2"/>
                      </a:solidFill>
                      <a:latin typeface="+mj-lt"/>
                    </a:rPr>
                    <a:t>output</a:t>
                  </a:r>
                  <a:endParaRPr lang="en-US" sz="2200" b="1" dirty="0">
                    <a:solidFill>
                      <a:schemeClr val="tx2"/>
                    </a:solidFill>
                    <a:latin typeface="+mj-lt"/>
                  </a:endParaRPr>
                </a:p>
                <a:p>
                  <a:pPr algn="ctr"/>
                  <a:r>
                    <a:rPr lang="en-US" sz="2200" b="1" dirty="0">
                      <a:solidFill>
                        <a:schemeClr val="tx2"/>
                      </a:solidFill>
                      <a:latin typeface="+mj-lt"/>
                    </a:rPr>
                    <a:t>		</a:t>
                  </a:r>
                </a:p>
              </p:txBody>
            </p:sp>
          </p:grpSp>
        </p:grpSp>
        <p:sp>
          <p:nvSpPr>
            <p:cNvPr id="39" name="Rectangle 38">
              <a:extLst>
                <a:ext uri="{FF2B5EF4-FFF2-40B4-BE49-F238E27FC236}">
                  <a16:creationId xmlns:a16="http://schemas.microsoft.com/office/drawing/2014/main" id="{39098E6C-00BE-4E5F-8374-7103105F8ED0}"/>
                </a:ext>
              </a:extLst>
            </p:cNvPr>
            <p:cNvSpPr>
              <a:spLocks noChangeAspect="1"/>
            </p:cNvSpPr>
            <p:nvPr/>
          </p:nvSpPr>
          <p:spPr>
            <a:xfrm>
              <a:off x="6768869" y="3339000"/>
              <a:ext cx="638131" cy="9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0" name="Picture 39">
              <a:extLst>
                <a:ext uri="{FF2B5EF4-FFF2-40B4-BE49-F238E27FC236}">
                  <a16:creationId xmlns:a16="http://schemas.microsoft.com/office/drawing/2014/main" id="{4C748106-2A58-4286-BAA0-3DDDED49F58B}"/>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2367000" y="2304000"/>
              <a:ext cx="4453333" cy="849524"/>
            </a:xfrm>
            <a:prstGeom prst="rect">
              <a:avLst/>
            </a:prstGeom>
          </p:spPr>
        </p:pic>
        <p:sp>
          <p:nvSpPr>
            <p:cNvPr id="44" name="Rectangle 43">
              <a:extLst>
                <a:ext uri="{FF2B5EF4-FFF2-40B4-BE49-F238E27FC236}">
                  <a16:creationId xmlns:a16="http://schemas.microsoft.com/office/drawing/2014/main" id="{4EB82387-942E-46F2-8B39-A202D555D7DE}"/>
                </a:ext>
              </a:extLst>
            </p:cNvPr>
            <p:cNvSpPr/>
            <p:nvPr/>
          </p:nvSpPr>
          <p:spPr>
            <a:xfrm>
              <a:off x="1327504" y="1989000"/>
              <a:ext cx="6435000" cy="126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0" name="Rectangle 49">
              <a:extLst>
                <a:ext uri="{FF2B5EF4-FFF2-40B4-BE49-F238E27FC236}">
                  <a16:creationId xmlns:a16="http://schemas.microsoft.com/office/drawing/2014/main" id="{30B059BC-2EF0-4F28-B649-E75DA686F034}"/>
                </a:ext>
              </a:extLst>
            </p:cNvPr>
            <p:cNvSpPr/>
            <p:nvPr/>
          </p:nvSpPr>
          <p:spPr>
            <a:xfrm>
              <a:off x="2104294" y="1939559"/>
              <a:ext cx="4942706" cy="769441"/>
            </a:xfrm>
            <a:prstGeom prst="rect">
              <a:avLst/>
            </a:prstGeom>
          </p:spPr>
          <p:txBody>
            <a:bodyPr wrap="square">
              <a:spAutoFit/>
            </a:bodyPr>
            <a:lstStyle/>
            <a:p>
              <a:pPr algn="ctr"/>
              <a:r>
                <a:rPr lang="en-US" sz="2200" dirty="0">
                  <a:solidFill>
                    <a:schemeClr val="tx2"/>
                  </a:solidFill>
                  <a:latin typeface="+mj-lt"/>
                </a:rPr>
                <a:t>Integration over fibers</a:t>
              </a:r>
              <a:endParaRPr lang="en-US" sz="2200" b="1" dirty="0">
                <a:solidFill>
                  <a:schemeClr val="tx2"/>
                </a:solidFill>
              </a:endParaRPr>
            </a:p>
            <a:p>
              <a:pPr algn="ctr"/>
              <a:r>
                <a:rPr lang="en-US" sz="2200" b="1" dirty="0">
                  <a:solidFill>
                    <a:schemeClr val="tx2"/>
                  </a:solidFill>
                  <a:latin typeface="+mj-lt"/>
                </a:rPr>
                <a:t>		</a:t>
              </a:r>
            </a:p>
          </p:txBody>
        </p:sp>
      </p:grpSp>
    </p:spTree>
    <p:extLst>
      <p:ext uri="{BB962C8B-B14F-4D97-AF65-F5344CB8AC3E}">
        <p14:creationId xmlns:p14="http://schemas.microsoft.com/office/powerpoint/2010/main" val="33433003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Multi-feature orientation map construction</a:t>
            </a:r>
            <a:endParaRPr lang="en-US" sz="3200" dirty="0">
              <a:solidFill>
                <a:schemeClr val="accent1"/>
              </a:solidFill>
              <a:latin typeface="+mj-lt"/>
            </a:endParaRPr>
          </a:p>
        </p:txBody>
      </p:sp>
      <p:grpSp>
        <p:nvGrpSpPr>
          <p:cNvPr id="12" name="Group 11">
            <a:extLst>
              <a:ext uri="{FF2B5EF4-FFF2-40B4-BE49-F238E27FC236}">
                <a16:creationId xmlns:a16="http://schemas.microsoft.com/office/drawing/2014/main" id="{5E0FA556-8C50-4FD4-B28F-DE05E376E720}"/>
              </a:ext>
            </a:extLst>
          </p:cNvPr>
          <p:cNvGrpSpPr/>
          <p:nvPr/>
        </p:nvGrpSpPr>
        <p:grpSpPr>
          <a:xfrm>
            <a:off x="4097312" y="5295241"/>
            <a:ext cx="1125000" cy="830582"/>
            <a:chOff x="2457000" y="5274000"/>
            <a:chExt cx="1125000" cy="830582"/>
          </a:xfrm>
        </p:grpSpPr>
        <p:sp>
          <p:nvSpPr>
            <p:cNvPr id="3" name="Rectangle 2">
              <a:extLst>
                <a:ext uri="{FF2B5EF4-FFF2-40B4-BE49-F238E27FC236}">
                  <a16:creationId xmlns:a16="http://schemas.microsoft.com/office/drawing/2014/main" id="{7D8F34D3-A7FD-4F04-A5E3-DB37C35F7738}"/>
                </a:ext>
              </a:extLst>
            </p:cNvPr>
            <p:cNvSpPr/>
            <p:nvPr/>
          </p:nvSpPr>
          <p:spPr>
            <a:xfrm>
              <a:off x="3267000" y="5274000"/>
              <a:ext cx="315000" cy="76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ctangle 20">
              <a:extLst>
                <a:ext uri="{FF2B5EF4-FFF2-40B4-BE49-F238E27FC236}">
                  <a16:creationId xmlns:a16="http://schemas.microsoft.com/office/drawing/2014/main" id="{73E9C4AF-A475-420A-A9BF-A561E9F62E05}"/>
                </a:ext>
              </a:extLst>
            </p:cNvPr>
            <p:cNvSpPr/>
            <p:nvPr/>
          </p:nvSpPr>
          <p:spPr>
            <a:xfrm>
              <a:off x="2457000" y="5409000"/>
              <a:ext cx="295350" cy="674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eform: Shape 4">
              <a:extLst>
                <a:ext uri="{FF2B5EF4-FFF2-40B4-BE49-F238E27FC236}">
                  <a16:creationId xmlns:a16="http://schemas.microsoft.com/office/drawing/2014/main" id="{8FCBC7CE-43E5-4250-9F31-9F4771633913}"/>
                </a:ext>
              </a:extLst>
            </p:cNvPr>
            <p:cNvSpPr/>
            <p:nvPr/>
          </p:nvSpPr>
          <p:spPr>
            <a:xfrm>
              <a:off x="3070225" y="5441950"/>
              <a:ext cx="184150" cy="333375"/>
            </a:xfrm>
            <a:custGeom>
              <a:avLst/>
              <a:gdLst>
                <a:gd name="connsiteX0" fmla="*/ 12700 w 184150"/>
                <a:gd name="connsiteY0" fmla="*/ 123825 h 333375"/>
                <a:gd name="connsiteX1" fmla="*/ 184150 w 184150"/>
                <a:gd name="connsiteY1" fmla="*/ 0 h 333375"/>
                <a:gd name="connsiteX2" fmla="*/ 177800 w 184150"/>
                <a:gd name="connsiteY2" fmla="*/ 333375 h 333375"/>
                <a:gd name="connsiteX3" fmla="*/ 0 w 184150"/>
                <a:gd name="connsiteY3" fmla="*/ 228600 h 333375"/>
                <a:gd name="connsiteX4" fmla="*/ 12700 w 184150"/>
                <a:gd name="connsiteY4" fmla="*/ 123825 h 33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333375">
                  <a:moveTo>
                    <a:pt x="12700" y="123825"/>
                  </a:moveTo>
                  <a:lnTo>
                    <a:pt x="184150" y="0"/>
                  </a:lnTo>
                  <a:lnTo>
                    <a:pt x="177800" y="333375"/>
                  </a:lnTo>
                  <a:lnTo>
                    <a:pt x="0" y="228600"/>
                  </a:lnTo>
                  <a:lnTo>
                    <a:pt x="12700" y="1238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ctangle 5">
              <a:extLst>
                <a:ext uri="{FF2B5EF4-FFF2-40B4-BE49-F238E27FC236}">
                  <a16:creationId xmlns:a16="http://schemas.microsoft.com/office/drawing/2014/main" id="{944D9A54-84AF-4055-8B46-A531831B2C1E}"/>
                </a:ext>
              </a:extLst>
            </p:cNvPr>
            <p:cNvSpPr/>
            <p:nvPr/>
          </p:nvSpPr>
          <p:spPr>
            <a:xfrm>
              <a:off x="2693175" y="5634000"/>
              <a:ext cx="731325" cy="470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 6">
              <a:extLst>
                <a:ext uri="{FF2B5EF4-FFF2-40B4-BE49-F238E27FC236}">
                  <a16:creationId xmlns:a16="http://schemas.microsoft.com/office/drawing/2014/main" id="{293D88E9-337E-421B-B600-9AB4EBE25E6E}"/>
                </a:ext>
              </a:extLst>
            </p:cNvPr>
            <p:cNvSpPr/>
            <p:nvPr/>
          </p:nvSpPr>
          <p:spPr>
            <a:xfrm>
              <a:off x="2895137" y="5588058"/>
              <a:ext cx="257375" cy="141325"/>
            </a:xfrm>
            <a:prstGeom prst="ellipse">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Picture 10">
              <a:extLst>
                <a:ext uri="{FF2B5EF4-FFF2-40B4-BE49-F238E27FC236}">
                  <a16:creationId xmlns:a16="http://schemas.microsoft.com/office/drawing/2014/main" id="{167A44F5-A2A1-4F96-9658-D6A28B6A227B}"/>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2729095" y="5801297"/>
              <a:ext cx="537905" cy="251429"/>
            </a:xfrm>
            <a:prstGeom prst="rect">
              <a:avLst/>
            </a:prstGeom>
          </p:spPr>
        </p:pic>
      </p:grpSp>
      <p:cxnSp>
        <p:nvCxnSpPr>
          <p:cNvPr id="24" name="Straight Connector 23">
            <a:extLst>
              <a:ext uri="{FF2B5EF4-FFF2-40B4-BE49-F238E27FC236}">
                <a16:creationId xmlns:a16="http://schemas.microsoft.com/office/drawing/2014/main" id="{998F447A-F147-409F-A48F-A1EECEC2F852}"/>
              </a:ext>
            </a:extLst>
          </p:cNvPr>
          <p:cNvCxnSpPr>
            <a:cxnSpLocks/>
          </p:cNvCxnSpPr>
          <p:nvPr/>
        </p:nvCxnSpPr>
        <p:spPr>
          <a:xfrm flipV="1">
            <a:off x="2257045" y="4039682"/>
            <a:ext cx="1394907" cy="2295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0232B8E-C7AD-4E3E-A852-52687D26D2F1}"/>
              </a:ext>
            </a:extLst>
          </p:cNvPr>
          <p:cNvCxnSpPr>
            <a:cxnSpLocks/>
          </p:cNvCxnSpPr>
          <p:nvPr/>
        </p:nvCxnSpPr>
        <p:spPr>
          <a:xfrm>
            <a:off x="3655389" y="4039682"/>
            <a:ext cx="321161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DD1AE9E-1F65-4070-9A54-99C6D592526C}"/>
              </a:ext>
            </a:extLst>
          </p:cNvPr>
          <p:cNvCxnSpPr>
            <a:cxnSpLocks/>
          </p:cNvCxnSpPr>
          <p:nvPr/>
        </p:nvCxnSpPr>
        <p:spPr>
          <a:xfrm>
            <a:off x="2257045" y="6334682"/>
            <a:ext cx="32182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291981E-AD1A-4FC8-8328-3AB87B1B8B75}"/>
              </a:ext>
            </a:extLst>
          </p:cNvPr>
          <p:cNvCxnSpPr>
            <a:cxnSpLocks/>
          </p:cNvCxnSpPr>
          <p:nvPr/>
        </p:nvCxnSpPr>
        <p:spPr>
          <a:xfrm flipV="1">
            <a:off x="5472093" y="4039682"/>
            <a:ext cx="1394907" cy="22950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D696D26E-2402-43B5-A48D-40958BCEA6E6}"/>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6169546" y="4208277"/>
            <a:ext cx="256000" cy="172190"/>
          </a:xfrm>
          <a:prstGeom prst="rect">
            <a:avLst/>
          </a:prstGeom>
        </p:spPr>
      </p:pic>
      <p:cxnSp>
        <p:nvCxnSpPr>
          <p:cNvPr id="30" name="Straight Arrow Connector 29">
            <a:extLst>
              <a:ext uri="{FF2B5EF4-FFF2-40B4-BE49-F238E27FC236}">
                <a16:creationId xmlns:a16="http://schemas.microsoft.com/office/drawing/2014/main" id="{DC480DBA-128F-4E99-B865-68D51820D125}"/>
              </a:ext>
            </a:extLst>
          </p:cNvPr>
          <p:cNvCxnSpPr>
            <a:cxnSpLocks/>
          </p:cNvCxnSpPr>
          <p:nvPr/>
        </p:nvCxnSpPr>
        <p:spPr>
          <a:xfrm flipV="1">
            <a:off x="4638359" y="5209682"/>
            <a:ext cx="583953" cy="471783"/>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749AF5D-05F8-428F-8F87-8445602F58E7}"/>
              </a:ext>
            </a:extLst>
          </p:cNvPr>
          <p:cNvCxnSpPr>
            <a:cxnSpLocks/>
          </p:cNvCxnSpPr>
          <p:nvPr/>
        </p:nvCxnSpPr>
        <p:spPr>
          <a:xfrm flipV="1">
            <a:off x="4654144" y="5666801"/>
            <a:ext cx="1819768" cy="1910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0DA62B05-36C4-4A1B-A347-724904EA93D1}"/>
              </a:ext>
            </a:extLst>
          </p:cNvPr>
          <p:cNvSpPr/>
          <p:nvPr/>
        </p:nvSpPr>
        <p:spPr>
          <a:xfrm>
            <a:off x="4797000" y="5403722"/>
            <a:ext cx="491790" cy="570960"/>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4" name="Picture 3">
            <a:extLst>
              <a:ext uri="{FF2B5EF4-FFF2-40B4-BE49-F238E27FC236}">
                <a16:creationId xmlns:a16="http://schemas.microsoft.com/office/drawing/2014/main" id="{EA1295D1-A192-4C45-8A1C-17B1F881CEDF}"/>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5382000" y="5299682"/>
            <a:ext cx="207619" cy="291429"/>
          </a:xfrm>
          <a:prstGeom prst="rect">
            <a:avLst/>
          </a:prstGeom>
        </p:spPr>
      </p:pic>
      <p:grpSp>
        <p:nvGrpSpPr>
          <p:cNvPr id="28" name="Group 27">
            <a:extLst>
              <a:ext uri="{FF2B5EF4-FFF2-40B4-BE49-F238E27FC236}">
                <a16:creationId xmlns:a16="http://schemas.microsoft.com/office/drawing/2014/main" id="{7070BD98-B30B-4D8D-9A61-E370C84D68BB}"/>
              </a:ext>
            </a:extLst>
          </p:cNvPr>
          <p:cNvGrpSpPr/>
          <p:nvPr/>
        </p:nvGrpSpPr>
        <p:grpSpPr>
          <a:xfrm>
            <a:off x="1327504" y="484682"/>
            <a:ext cx="6435000" cy="2835000"/>
            <a:chOff x="1327504" y="594000"/>
            <a:chExt cx="6435000" cy="2835000"/>
          </a:xfrm>
        </p:grpSpPr>
        <p:grpSp>
          <p:nvGrpSpPr>
            <p:cNvPr id="29" name="Group 28">
              <a:extLst>
                <a:ext uri="{FF2B5EF4-FFF2-40B4-BE49-F238E27FC236}">
                  <a16:creationId xmlns:a16="http://schemas.microsoft.com/office/drawing/2014/main" id="{4B2379BC-3118-4940-8433-D974A1FA8BBB}"/>
                </a:ext>
              </a:extLst>
            </p:cNvPr>
            <p:cNvGrpSpPr/>
            <p:nvPr/>
          </p:nvGrpSpPr>
          <p:grpSpPr>
            <a:xfrm>
              <a:off x="1327504" y="594000"/>
              <a:ext cx="6435000" cy="1227944"/>
              <a:chOff x="1327504" y="729000"/>
              <a:chExt cx="6435000" cy="1227944"/>
            </a:xfrm>
          </p:grpSpPr>
          <p:sp>
            <p:nvSpPr>
              <p:cNvPr id="46" name="Rectangle 45">
                <a:extLst>
                  <a:ext uri="{FF2B5EF4-FFF2-40B4-BE49-F238E27FC236}">
                    <a16:creationId xmlns:a16="http://schemas.microsoft.com/office/drawing/2014/main" id="{C0A06406-C0A9-459D-AAD8-0CAE010122A4}"/>
                  </a:ext>
                </a:extLst>
              </p:cNvPr>
              <p:cNvSpPr/>
              <p:nvPr/>
            </p:nvSpPr>
            <p:spPr>
              <a:xfrm>
                <a:off x="1327504" y="781486"/>
                <a:ext cx="6435000" cy="117545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47" name="Group 46">
                <a:extLst>
                  <a:ext uri="{FF2B5EF4-FFF2-40B4-BE49-F238E27FC236}">
                    <a16:creationId xmlns:a16="http://schemas.microsoft.com/office/drawing/2014/main" id="{3360D8CA-8CF5-4540-898E-8A963115FE86}"/>
                  </a:ext>
                </a:extLst>
              </p:cNvPr>
              <p:cNvGrpSpPr/>
              <p:nvPr/>
            </p:nvGrpSpPr>
            <p:grpSpPr>
              <a:xfrm>
                <a:off x="2073651" y="729000"/>
                <a:ext cx="4942706" cy="1132619"/>
                <a:chOff x="2073651" y="729000"/>
                <a:chExt cx="4942706" cy="1132619"/>
              </a:xfrm>
            </p:grpSpPr>
            <p:pic>
              <p:nvPicPr>
                <p:cNvPr id="48" name="Picture 47">
                  <a:extLst>
                    <a:ext uri="{FF2B5EF4-FFF2-40B4-BE49-F238E27FC236}">
                      <a16:creationId xmlns:a16="http://schemas.microsoft.com/office/drawing/2014/main" id="{2062F22A-9C2B-4F84-AFC8-D7F650E25B5B}"/>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2322000" y="1134000"/>
                  <a:ext cx="4523809" cy="727619"/>
                </a:xfrm>
                <a:prstGeom prst="rect">
                  <a:avLst/>
                </a:prstGeom>
              </p:spPr>
            </p:pic>
            <p:sp>
              <p:nvSpPr>
                <p:cNvPr id="49" name="Rectangle 48">
                  <a:extLst>
                    <a:ext uri="{FF2B5EF4-FFF2-40B4-BE49-F238E27FC236}">
                      <a16:creationId xmlns:a16="http://schemas.microsoft.com/office/drawing/2014/main" id="{8AF3DB1D-745A-4645-BD89-ACB4B172342D}"/>
                    </a:ext>
                  </a:extLst>
                </p:cNvPr>
                <p:cNvSpPr/>
                <p:nvPr/>
              </p:nvSpPr>
              <p:spPr>
                <a:xfrm>
                  <a:off x="2073651" y="729000"/>
                  <a:ext cx="4942706" cy="769441"/>
                </a:xfrm>
                <a:prstGeom prst="rect">
                  <a:avLst/>
                </a:prstGeom>
              </p:spPr>
              <p:txBody>
                <a:bodyPr wrap="square">
                  <a:spAutoFit/>
                </a:bodyPr>
                <a:lstStyle/>
                <a:p>
                  <a:pPr algn="ctr"/>
                  <a:r>
                    <a:rPr lang="en-US" sz="2200" dirty="0">
                      <a:solidFill>
                        <a:schemeClr val="tx2"/>
                      </a:solidFill>
                      <a:latin typeface="+mj-lt"/>
                    </a:rPr>
                    <a:t>Simple</a:t>
                  </a:r>
                  <a:r>
                    <a:rPr lang="en-US" sz="2200" dirty="0">
                      <a:solidFill>
                        <a:schemeClr val="tx2"/>
                      </a:solidFill>
                    </a:rPr>
                    <a:t> </a:t>
                  </a:r>
                  <a:r>
                    <a:rPr lang="en-US" sz="2200" dirty="0">
                      <a:solidFill>
                        <a:schemeClr val="tx2"/>
                      </a:solidFill>
                      <a:latin typeface="+mj-lt"/>
                    </a:rPr>
                    <a:t>cell</a:t>
                  </a:r>
                  <a:r>
                    <a:rPr lang="en-US" sz="2200" dirty="0">
                      <a:solidFill>
                        <a:schemeClr val="tx2"/>
                      </a:solidFill>
                    </a:rPr>
                    <a:t> </a:t>
                  </a:r>
                  <a:r>
                    <a:rPr lang="en-US" sz="2200" dirty="0">
                      <a:solidFill>
                        <a:schemeClr val="tx2"/>
                      </a:solidFill>
                      <a:latin typeface="+mj-lt"/>
                    </a:rPr>
                    <a:t>output</a:t>
                  </a:r>
                  <a:endParaRPr lang="en-US" sz="2200" b="1" dirty="0">
                    <a:solidFill>
                      <a:schemeClr val="tx2"/>
                    </a:solidFill>
                    <a:latin typeface="+mj-lt"/>
                  </a:endParaRPr>
                </a:p>
                <a:p>
                  <a:pPr algn="ctr"/>
                  <a:r>
                    <a:rPr lang="en-US" sz="2200" b="1" dirty="0">
                      <a:solidFill>
                        <a:schemeClr val="tx2"/>
                      </a:solidFill>
                      <a:latin typeface="+mj-lt"/>
                    </a:rPr>
                    <a:t>		</a:t>
                  </a:r>
                </a:p>
              </p:txBody>
            </p:sp>
          </p:grpSp>
        </p:grpSp>
        <p:sp>
          <p:nvSpPr>
            <p:cNvPr id="32" name="Rectangle 31">
              <a:extLst>
                <a:ext uri="{FF2B5EF4-FFF2-40B4-BE49-F238E27FC236}">
                  <a16:creationId xmlns:a16="http://schemas.microsoft.com/office/drawing/2014/main" id="{CCCA70BF-D404-4A32-B20E-096DAB56727C}"/>
                </a:ext>
              </a:extLst>
            </p:cNvPr>
            <p:cNvSpPr>
              <a:spLocks noChangeAspect="1"/>
            </p:cNvSpPr>
            <p:nvPr/>
          </p:nvSpPr>
          <p:spPr>
            <a:xfrm>
              <a:off x="6768869" y="3339000"/>
              <a:ext cx="638131" cy="9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4" name="Picture 33">
              <a:extLst>
                <a:ext uri="{FF2B5EF4-FFF2-40B4-BE49-F238E27FC236}">
                  <a16:creationId xmlns:a16="http://schemas.microsoft.com/office/drawing/2014/main" id="{B20F2474-09E4-463E-9435-D9AE78F3FCD1}"/>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367000" y="2304000"/>
              <a:ext cx="4453333" cy="849524"/>
            </a:xfrm>
            <a:prstGeom prst="rect">
              <a:avLst/>
            </a:prstGeom>
          </p:spPr>
        </p:pic>
        <p:sp>
          <p:nvSpPr>
            <p:cNvPr id="44" name="Rectangle 43">
              <a:extLst>
                <a:ext uri="{FF2B5EF4-FFF2-40B4-BE49-F238E27FC236}">
                  <a16:creationId xmlns:a16="http://schemas.microsoft.com/office/drawing/2014/main" id="{A147A19E-A362-41A9-B63B-0523ED1FE2BB}"/>
                </a:ext>
              </a:extLst>
            </p:cNvPr>
            <p:cNvSpPr/>
            <p:nvPr/>
          </p:nvSpPr>
          <p:spPr>
            <a:xfrm>
              <a:off x="1327504" y="1989000"/>
              <a:ext cx="6435000" cy="126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5" name="Rectangle 44">
              <a:extLst>
                <a:ext uri="{FF2B5EF4-FFF2-40B4-BE49-F238E27FC236}">
                  <a16:creationId xmlns:a16="http://schemas.microsoft.com/office/drawing/2014/main" id="{70065948-342F-4DA6-9390-A3AC2E9244BA}"/>
                </a:ext>
              </a:extLst>
            </p:cNvPr>
            <p:cNvSpPr/>
            <p:nvPr/>
          </p:nvSpPr>
          <p:spPr>
            <a:xfrm>
              <a:off x="2104294" y="1939559"/>
              <a:ext cx="4942706" cy="769441"/>
            </a:xfrm>
            <a:prstGeom prst="rect">
              <a:avLst/>
            </a:prstGeom>
          </p:spPr>
          <p:txBody>
            <a:bodyPr wrap="square">
              <a:spAutoFit/>
            </a:bodyPr>
            <a:lstStyle/>
            <a:p>
              <a:pPr algn="ctr"/>
              <a:r>
                <a:rPr lang="en-US" sz="2200" dirty="0">
                  <a:solidFill>
                    <a:schemeClr val="tx2"/>
                  </a:solidFill>
                  <a:latin typeface="+mj-lt"/>
                </a:rPr>
                <a:t>Integration over fibers</a:t>
              </a:r>
              <a:endParaRPr lang="en-US" sz="2200" b="1" dirty="0">
                <a:solidFill>
                  <a:schemeClr val="tx2"/>
                </a:solidFill>
              </a:endParaRPr>
            </a:p>
            <a:p>
              <a:pPr algn="ctr"/>
              <a:r>
                <a:rPr lang="en-US" sz="2200" b="1" dirty="0">
                  <a:solidFill>
                    <a:schemeClr val="tx2"/>
                  </a:solidFill>
                  <a:latin typeface="+mj-lt"/>
                </a:rPr>
                <a:t>		</a:t>
              </a:r>
            </a:p>
          </p:txBody>
        </p:sp>
      </p:grpSp>
    </p:spTree>
    <p:extLst>
      <p:ext uri="{BB962C8B-B14F-4D97-AF65-F5344CB8AC3E}">
        <p14:creationId xmlns:p14="http://schemas.microsoft.com/office/powerpoint/2010/main" val="28100838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Multi-feature orientation map construction</a:t>
            </a:r>
            <a:endParaRPr lang="en-US" sz="3200" dirty="0">
              <a:solidFill>
                <a:schemeClr val="accent1"/>
              </a:solidFill>
              <a:latin typeface="+mj-lt"/>
            </a:endParaRPr>
          </a:p>
        </p:txBody>
      </p:sp>
      <p:sp>
        <p:nvSpPr>
          <p:cNvPr id="44" name="Rectangle 43">
            <a:extLst>
              <a:ext uri="{FF2B5EF4-FFF2-40B4-BE49-F238E27FC236}">
                <a16:creationId xmlns:a16="http://schemas.microsoft.com/office/drawing/2014/main" id="{790CCDBD-6D87-4B04-92C9-A4AB3D1A7023}"/>
              </a:ext>
            </a:extLst>
          </p:cNvPr>
          <p:cNvSpPr/>
          <p:nvPr/>
        </p:nvSpPr>
        <p:spPr>
          <a:xfrm>
            <a:off x="3084849" y="3319682"/>
            <a:ext cx="2942600" cy="430887"/>
          </a:xfrm>
          <a:prstGeom prst="rect">
            <a:avLst/>
          </a:prstGeom>
        </p:spPr>
        <p:txBody>
          <a:bodyPr wrap="none">
            <a:spAutoFit/>
          </a:bodyPr>
          <a:lstStyle/>
          <a:p>
            <a:pPr algn="ctr"/>
            <a:r>
              <a:rPr lang="en-US" sz="2200" dirty="0">
                <a:solidFill>
                  <a:schemeClr val="tx2"/>
                </a:solidFill>
                <a:latin typeface="+mj-lt"/>
              </a:rPr>
              <a:t>Preferred feature values</a:t>
            </a:r>
            <a:endParaRPr lang="en-US" sz="2200" b="1" dirty="0">
              <a:solidFill>
                <a:schemeClr val="tx2"/>
              </a:solidFill>
              <a:latin typeface="+mj-lt"/>
            </a:endParaRPr>
          </a:p>
        </p:txBody>
      </p:sp>
      <p:pic>
        <p:nvPicPr>
          <p:cNvPr id="4" name="Picture 3">
            <a:extLst>
              <a:ext uri="{FF2B5EF4-FFF2-40B4-BE49-F238E27FC236}">
                <a16:creationId xmlns:a16="http://schemas.microsoft.com/office/drawing/2014/main" id="{14FAD88B-435E-4030-8AC5-794C9EC4D71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277000" y="3903532"/>
            <a:ext cx="4464762" cy="480000"/>
          </a:xfrm>
          <a:prstGeom prst="rect">
            <a:avLst/>
          </a:prstGeom>
        </p:spPr>
      </p:pic>
      <p:sp>
        <p:nvSpPr>
          <p:cNvPr id="47" name="Rectangle 46">
            <a:extLst>
              <a:ext uri="{FF2B5EF4-FFF2-40B4-BE49-F238E27FC236}">
                <a16:creationId xmlns:a16="http://schemas.microsoft.com/office/drawing/2014/main" id="{C89D0D47-363E-4383-8252-B5FBB51DB7E2}"/>
              </a:ext>
            </a:extLst>
          </p:cNvPr>
          <p:cNvSpPr/>
          <p:nvPr/>
        </p:nvSpPr>
        <p:spPr>
          <a:xfrm>
            <a:off x="1332000" y="3329014"/>
            <a:ext cx="6435000" cy="11620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5" name="Group 14">
            <a:extLst>
              <a:ext uri="{FF2B5EF4-FFF2-40B4-BE49-F238E27FC236}">
                <a16:creationId xmlns:a16="http://schemas.microsoft.com/office/drawing/2014/main" id="{820666DA-8F85-4DFE-AB53-5BBA774392A2}"/>
              </a:ext>
            </a:extLst>
          </p:cNvPr>
          <p:cNvGrpSpPr/>
          <p:nvPr/>
        </p:nvGrpSpPr>
        <p:grpSpPr>
          <a:xfrm>
            <a:off x="1327504" y="484682"/>
            <a:ext cx="6435000" cy="2835000"/>
            <a:chOff x="1327504" y="594000"/>
            <a:chExt cx="6435000" cy="2835000"/>
          </a:xfrm>
        </p:grpSpPr>
        <p:grpSp>
          <p:nvGrpSpPr>
            <p:cNvPr id="16" name="Group 15">
              <a:extLst>
                <a:ext uri="{FF2B5EF4-FFF2-40B4-BE49-F238E27FC236}">
                  <a16:creationId xmlns:a16="http://schemas.microsoft.com/office/drawing/2014/main" id="{F355FBB6-DFEC-4D48-AD3D-705DD5B8790F}"/>
                </a:ext>
              </a:extLst>
            </p:cNvPr>
            <p:cNvGrpSpPr/>
            <p:nvPr/>
          </p:nvGrpSpPr>
          <p:grpSpPr>
            <a:xfrm>
              <a:off x="1327504" y="594000"/>
              <a:ext cx="6435000" cy="1227944"/>
              <a:chOff x="1327504" y="729000"/>
              <a:chExt cx="6435000" cy="1227944"/>
            </a:xfrm>
          </p:grpSpPr>
          <p:sp>
            <p:nvSpPr>
              <p:cNvPr id="26" name="Rectangle 25">
                <a:extLst>
                  <a:ext uri="{FF2B5EF4-FFF2-40B4-BE49-F238E27FC236}">
                    <a16:creationId xmlns:a16="http://schemas.microsoft.com/office/drawing/2014/main" id="{E7B1FDE0-32A0-4DAA-9C09-FFF8EB04A233}"/>
                  </a:ext>
                </a:extLst>
              </p:cNvPr>
              <p:cNvSpPr/>
              <p:nvPr/>
            </p:nvSpPr>
            <p:spPr>
              <a:xfrm>
                <a:off x="1327504" y="781486"/>
                <a:ext cx="6435000" cy="117545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27" name="Group 26">
                <a:extLst>
                  <a:ext uri="{FF2B5EF4-FFF2-40B4-BE49-F238E27FC236}">
                    <a16:creationId xmlns:a16="http://schemas.microsoft.com/office/drawing/2014/main" id="{B16FC805-D0D8-4820-B4FF-AD5D11ACD204}"/>
                  </a:ext>
                </a:extLst>
              </p:cNvPr>
              <p:cNvGrpSpPr/>
              <p:nvPr/>
            </p:nvGrpSpPr>
            <p:grpSpPr>
              <a:xfrm>
                <a:off x="2073651" y="729000"/>
                <a:ext cx="4942706" cy="1132619"/>
                <a:chOff x="2073651" y="729000"/>
                <a:chExt cx="4942706" cy="1132619"/>
              </a:xfrm>
            </p:grpSpPr>
            <p:pic>
              <p:nvPicPr>
                <p:cNvPr id="31" name="Picture 30">
                  <a:extLst>
                    <a:ext uri="{FF2B5EF4-FFF2-40B4-BE49-F238E27FC236}">
                      <a16:creationId xmlns:a16="http://schemas.microsoft.com/office/drawing/2014/main" id="{5A8EBECB-25AB-4F06-9F9A-D91B3267F802}"/>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322000" y="1134000"/>
                  <a:ext cx="4523809" cy="727619"/>
                </a:xfrm>
                <a:prstGeom prst="rect">
                  <a:avLst/>
                </a:prstGeom>
              </p:spPr>
            </p:pic>
            <p:sp>
              <p:nvSpPr>
                <p:cNvPr id="32" name="Rectangle 31">
                  <a:extLst>
                    <a:ext uri="{FF2B5EF4-FFF2-40B4-BE49-F238E27FC236}">
                      <a16:creationId xmlns:a16="http://schemas.microsoft.com/office/drawing/2014/main" id="{D6FF9091-E573-4241-97D5-1BFF516B4EA8}"/>
                    </a:ext>
                  </a:extLst>
                </p:cNvPr>
                <p:cNvSpPr/>
                <p:nvPr/>
              </p:nvSpPr>
              <p:spPr>
                <a:xfrm>
                  <a:off x="2073651" y="729000"/>
                  <a:ext cx="4942706" cy="769441"/>
                </a:xfrm>
                <a:prstGeom prst="rect">
                  <a:avLst/>
                </a:prstGeom>
              </p:spPr>
              <p:txBody>
                <a:bodyPr wrap="square">
                  <a:spAutoFit/>
                </a:bodyPr>
                <a:lstStyle/>
                <a:p>
                  <a:pPr algn="ctr"/>
                  <a:r>
                    <a:rPr lang="en-US" sz="2200" dirty="0">
                      <a:solidFill>
                        <a:schemeClr val="tx2"/>
                      </a:solidFill>
                      <a:latin typeface="+mj-lt"/>
                    </a:rPr>
                    <a:t>Simple</a:t>
                  </a:r>
                  <a:r>
                    <a:rPr lang="en-US" sz="2200" dirty="0">
                      <a:solidFill>
                        <a:schemeClr val="tx2"/>
                      </a:solidFill>
                    </a:rPr>
                    <a:t> </a:t>
                  </a:r>
                  <a:r>
                    <a:rPr lang="en-US" sz="2200" dirty="0">
                      <a:solidFill>
                        <a:schemeClr val="tx2"/>
                      </a:solidFill>
                      <a:latin typeface="+mj-lt"/>
                    </a:rPr>
                    <a:t>cell</a:t>
                  </a:r>
                  <a:r>
                    <a:rPr lang="en-US" sz="2200" dirty="0">
                      <a:solidFill>
                        <a:schemeClr val="tx2"/>
                      </a:solidFill>
                    </a:rPr>
                    <a:t> </a:t>
                  </a:r>
                  <a:r>
                    <a:rPr lang="en-US" sz="2200" dirty="0">
                      <a:solidFill>
                        <a:schemeClr val="tx2"/>
                      </a:solidFill>
                      <a:latin typeface="+mj-lt"/>
                    </a:rPr>
                    <a:t>output</a:t>
                  </a:r>
                  <a:endParaRPr lang="en-US" sz="2200" b="1" dirty="0">
                    <a:solidFill>
                      <a:schemeClr val="tx2"/>
                    </a:solidFill>
                    <a:latin typeface="+mj-lt"/>
                  </a:endParaRPr>
                </a:p>
                <a:p>
                  <a:pPr algn="ctr"/>
                  <a:r>
                    <a:rPr lang="en-US" sz="2200" b="1" dirty="0">
                      <a:solidFill>
                        <a:schemeClr val="tx2"/>
                      </a:solidFill>
                      <a:latin typeface="+mj-lt"/>
                    </a:rPr>
                    <a:t>		</a:t>
                  </a:r>
                </a:p>
              </p:txBody>
            </p:sp>
          </p:grpSp>
        </p:grpSp>
        <p:sp>
          <p:nvSpPr>
            <p:cNvPr id="20" name="Rectangle 19">
              <a:extLst>
                <a:ext uri="{FF2B5EF4-FFF2-40B4-BE49-F238E27FC236}">
                  <a16:creationId xmlns:a16="http://schemas.microsoft.com/office/drawing/2014/main" id="{03B913C1-DBC9-4525-B38E-9AD6112226D9}"/>
                </a:ext>
              </a:extLst>
            </p:cNvPr>
            <p:cNvSpPr>
              <a:spLocks noChangeAspect="1"/>
            </p:cNvSpPr>
            <p:nvPr/>
          </p:nvSpPr>
          <p:spPr>
            <a:xfrm>
              <a:off x="6768869" y="3339000"/>
              <a:ext cx="638131" cy="9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Picture 20">
              <a:extLst>
                <a:ext uri="{FF2B5EF4-FFF2-40B4-BE49-F238E27FC236}">
                  <a16:creationId xmlns:a16="http://schemas.microsoft.com/office/drawing/2014/main" id="{7CAFE769-CF9C-4C50-A16F-A7DE78706C1D}"/>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367000" y="2304000"/>
              <a:ext cx="4453333" cy="849524"/>
            </a:xfrm>
            <a:prstGeom prst="rect">
              <a:avLst/>
            </a:prstGeom>
          </p:spPr>
        </p:pic>
        <p:sp>
          <p:nvSpPr>
            <p:cNvPr id="24" name="Rectangle 23">
              <a:extLst>
                <a:ext uri="{FF2B5EF4-FFF2-40B4-BE49-F238E27FC236}">
                  <a16:creationId xmlns:a16="http://schemas.microsoft.com/office/drawing/2014/main" id="{445D8F63-06BB-4301-BB0E-8D854F0970F4}"/>
                </a:ext>
              </a:extLst>
            </p:cNvPr>
            <p:cNvSpPr/>
            <p:nvPr/>
          </p:nvSpPr>
          <p:spPr>
            <a:xfrm>
              <a:off x="1327504" y="1989000"/>
              <a:ext cx="6435000" cy="126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5" name="Rectangle 24">
              <a:extLst>
                <a:ext uri="{FF2B5EF4-FFF2-40B4-BE49-F238E27FC236}">
                  <a16:creationId xmlns:a16="http://schemas.microsoft.com/office/drawing/2014/main" id="{2FBFC25B-997C-498B-AF56-E7494099C516}"/>
                </a:ext>
              </a:extLst>
            </p:cNvPr>
            <p:cNvSpPr/>
            <p:nvPr/>
          </p:nvSpPr>
          <p:spPr>
            <a:xfrm>
              <a:off x="2104294" y="1939559"/>
              <a:ext cx="4942706" cy="769441"/>
            </a:xfrm>
            <a:prstGeom prst="rect">
              <a:avLst/>
            </a:prstGeom>
          </p:spPr>
          <p:txBody>
            <a:bodyPr wrap="square">
              <a:spAutoFit/>
            </a:bodyPr>
            <a:lstStyle/>
            <a:p>
              <a:pPr algn="ctr"/>
              <a:r>
                <a:rPr lang="en-US" sz="2200" dirty="0">
                  <a:solidFill>
                    <a:schemeClr val="tx2"/>
                  </a:solidFill>
                  <a:latin typeface="+mj-lt"/>
                </a:rPr>
                <a:t>Integration over fibers</a:t>
              </a:r>
              <a:endParaRPr lang="en-US" sz="2200" b="1" dirty="0">
                <a:solidFill>
                  <a:schemeClr val="tx2"/>
                </a:solidFill>
              </a:endParaRPr>
            </a:p>
            <a:p>
              <a:pPr algn="ctr"/>
              <a:r>
                <a:rPr lang="en-US" sz="2200" b="1" dirty="0">
                  <a:solidFill>
                    <a:schemeClr val="tx2"/>
                  </a:solidFill>
                  <a:latin typeface="+mj-lt"/>
                </a:rPr>
                <a:t>		</a:t>
              </a:r>
            </a:p>
          </p:txBody>
        </p:sp>
      </p:grpSp>
    </p:spTree>
    <p:extLst>
      <p:ext uri="{BB962C8B-B14F-4D97-AF65-F5344CB8AC3E}">
        <p14:creationId xmlns:p14="http://schemas.microsoft.com/office/powerpoint/2010/main" val="40125173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Multi-feature orientation map construction</a:t>
            </a:r>
            <a:endParaRPr lang="en-US" sz="3200" dirty="0">
              <a:solidFill>
                <a:schemeClr val="accent1"/>
              </a:solidFill>
              <a:latin typeface="+mj-lt"/>
            </a:endParaRPr>
          </a:p>
        </p:txBody>
      </p:sp>
      <p:sp>
        <p:nvSpPr>
          <p:cNvPr id="44" name="Rectangle 43">
            <a:extLst>
              <a:ext uri="{FF2B5EF4-FFF2-40B4-BE49-F238E27FC236}">
                <a16:creationId xmlns:a16="http://schemas.microsoft.com/office/drawing/2014/main" id="{790CCDBD-6D87-4B04-92C9-A4AB3D1A7023}"/>
              </a:ext>
            </a:extLst>
          </p:cNvPr>
          <p:cNvSpPr/>
          <p:nvPr/>
        </p:nvSpPr>
        <p:spPr>
          <a:xfrm>
            <a:off x="3084849" y="3319682"/>
            <a:ext cx="2942600" cy="430887"/>
          </a:xfrm>
          <a:prstGeom prst="rect">
            <a:avLst/>
          </a:prstGeom>
        </p:spPr>
        <p:txBody>
          <a:bodyPr wrap="none">
            <a:spAutoFit/>
          </a:bodyPr>
          <a:lstStyle/>
          <a:p>
            <a:pPr algn="ctr"/>
            <a:r>
              <a:rPr lang="en-US" sz="2200" dirty="0">
                <a:solidFill>
                  <a:schemeClr val="tx2"/>
                </a:solidFill>
                <a:latin typeface="+mj-lt"/>
              </a:rPr>
              <a:t>Preferred feature values</a:t>
            </a:r>
            <a:endParaRPr lang="en-US" sz="2200" b="1" dirty="0">
              <a:solidFill>
                <a:schemeClr val="tx2"/>
              </a:solidFill>
              <a:latin typeface="+mj-lt"/>
            </a:endParaRPr>
          </a:p>
        </p:txBody>
      </p:sp>
      <p:pic>
        <p:nvPicPr>
          <p:cNvPr id="4" name="Picture 3">
            <a:extLst>
              <a:ext uri="{FF2B5EF4-FFF2-40B4-BE49-F238E27FC236}">
                <a16:creationId xmlns:a16="http://schemas.microsoft.com/office/drawing/2014/main" id="{14FAD88B-435E-4030-8AC5-794C9EC4D716}"/>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277000" y="3903532"/>
            <a:ext cx="4464762" cy="480000"/>
          </a:xfrm>
          <a:prstGeom prst="rect">
            <a:avLst/>
          </a:prstGeom>
        </p:spPr>
      </p:pic>
      <p:sp>
        <p:nvSpPr>
          <p:cNvPr id="47" name="Rectangle 46">
            <a:extLst>
              <a:ext uri="{FF2B5EF4-FFF2-40B4-BE49-F238E27FC236}">
                <a16:creationId xmlns:a16="http://schemas.microsoft.com/office/drawing/2014/main" id="{C89D0D47-363E-4383-8252-B5FBB51DB7E2}"/>
              </a:ext>
            </a:extLst>
          </p:cNvPr>
          <p:cNvSpPr/>
          <p:nvPr/>
        </p:nvSpPr>
        <p:spPr>
          <a:xfrm>
            <a:off x="1332000" y="3329014"/>
            <a:ext cx="6435000" cy="11620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5" name="Group 14">
            <a:extLst>
              <a:ext uri="{FF2B5EF4-FFF2-40B4-BE49-F238E27FC236}">
                <a16:creationId xmlns:a16="http://schemas.microsoft.com/office/drawing/2014/main" id="{820666DA-8F85-4DFE-AB53-5BBA774392A2}"/>
              </a:ext>
            </a:extLst>
          </p:cNvPr>
          <p:cNvGrpSpPr/>
          <p:nvPr/>
        </p:nvGrpSpPr>
        <p:grpSpPr>
          <a:xfrm>
            <a:off x="1327504" y="484682"/>
            <a:ext cx="6435000" cy="2835000"/>
            <a:chOff x="1327504" y="594000"/>
            <a:chExt cx="6435000" cy="2835000"/>
          </a:xfrm>
        </p:grpSpPr>
        <p:grpSp>
          <p:nvGrpSpPr>
            <p:cNvPr id="16" name="Group 15">
              <a:extLst>
                <a:ext uri="{FF2B5EF4-FFF2-40B4-BE49-F238E27FC236}">
                  <a16:creationId xmlns:a16="http://schemas.microsoft.com/office/drawing/2014/main" id="{F355FBB6-DFEC-4D48-AD3D-705DD5B8790F}"/>
                </a:ext>
              </a:extLst>
            </p:cNvPr>
            <p:cNvGrpSpPr/>
            <p:nvPr/>
          </p:nvGrpSpPr>
          <p:grpSpPr>
            <a:xfrm>
              <a:off x="1327504" y="594000"/>
              <a:ext cx="6435000" cy="1227944"/>
              <a:chOff x="1327504" y="729000"/>
              <a:chExt cx="6435000" cy="1227944"/>
            </a:xfrm>
          </p:grpSpPr>
          <p:sp>
            <p:nvSpPr>
              <p:cNvPr id="26" name="Rectangle 25">
                <a:extLst>
                  <a:ext uri="{FF2B5EF4-FFF2-40B4-BE49-F238E27FC236}">
                    <a16:creationId xmlns:a16="http://schemas.microsoft.com/office/drawing/2014/main" id="{E7B1FDE0-32A0-4DAA-9C09-FFF8EB04A233}"/>
                  </a:ext>
                </a:extLst>
              </p:cNvPr>
              <p:cNvSpPr/>
              <p:nvPr/>
            </p:nvSpPr>
            <p:spPr>
              <a:xfrm>
                <a:off x="1327504" y="781486"/>
                <a:ext cx="6435000" cy="117545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27" name="Group 26">
                <a:extLst>
                  <a:ext uri="{FF2B5EF4-FFF2-40B4-BE49-F238E27FC236}">
                    <a16:creationId xmlns:a16="http://schemas.microsoft.com/office/drawing/2014/main" id="{B16FC805-D0D8-4820-B4FF-AD5D11ACD204}"/>
                  </a:ext>
                </a:extLst>
              </p:cNvPr>
              <p:cNvGrpSpPr/>
              <p:nvPr/>
            </p:nvGrpSpPr>
            <p:grpSpPr>
              <a:xfrm>
                <a:off x="2073651" y="729000"/>
                <a:ext cx="4942706" cy="1132619"/>
                <a:chOff x="2073651" y="729000"/>
                <a:chExt cx="4942706" cy="1132619"/>
              </a:xfrm>
            </p:grpSpPr>
            <p:pic>
              <p:nvPicPr>
                <p:cNvPr id="31" name="Picture 30">
                  <a:extLst>
                    <a:ext uri="{FF2B5EF4-FFF2-40B4-BE49-F238E27FC236}">
                      <a16:creationId xmlns:a16="http://schemas.microsoft.com/office/drawing/2014/main" id="{5A8EBECB-25AB-4F06-9F9A-D91B3267F802}"/>
                    </a:ext>
                  </a:extLst>
                </p:cNvPr>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2322000" y="1134000"/>
                  <a:ext cx="4523809" cy="727619"/>
                </a:xfrm>
                <a:prstGeom prst="rect">
                  <a:avLst/>
                </a:prstGeom>
              </p:spPr>
            </p:pic>
            <p:sp>
              <p:nvSpPr>
                <p:cNvPr id="32" name="Rectangle 31">
                  <a:extLst>
                    <a:ext uri="{FF2B5EF4-FFF2-40B4-BE49-F238E27FC236}">
                      <a16:creationId xmlns:a16="http://schemas.microsoft.com/office/drawing/2014/main" id="{D6FF9091-E573-4241-97D5-1BFF516B4EA8}"/>
                    </a:ext>
                  </a:extLst>
                </p:cNvPr>
                <p:cNvSpPr/>
                <p:nvPr/>
              </p:nvSpPr>
              <p:spPr>
                <a:xfrm>
                  <a:off x="2073651" y="729000"/>
                  <a:ext cx="4942706" cy="769441"/>
                </a:xfrm>
                <a:prstGeom prst="rect">
                  <a:avLst/>
                </a:prstGeom>
              </p:spPr>
              <p:txBody>
                <a:bodyPr wrap="square">
                  <a:spAutoFit/>
                </a:bodyPr>
                <a:lstStyle/>
                <a:p>
                  <a:pPr algn="ctr"/>
                  <a:r>
                    <a:rPr lang="en-US" sz="2200" dirty="0">
                      <a:solidFill>
                        <a:schemeClr val="tx2"/>
                      </a:solidFill>
                      <a:latin typeface="+mj-lt"/>
                    </a:rPr>
                    <a:t>Simple</a:t>
                  </a:r>
                  <a:r>
                    <a:rPr lang="en-US" sz="2200" dirty="0">
                      <a:solidFill>
                        <a:schemeClr val="tx2"/>
                      </a:solidFill>
                    </a:rPr>
                    <a:t> </a:t>
                  </a:r>
                  <a:r>
                    <a:rPr lang="en-US" sz="2200" dirty="0">
                      <a:solidFill>
                        <a:schemeClr val="tx2"/>
                      </a:solidFill>
                      <a:latin typeface="+mj-lt"/>
                    </a:rPr>
                    <a:t>cell</a:t>
                  </a:r>
                  <a:r>
                    <a:rPr lang="en-US" sz="2200" dirty="0">
                      <a:solidFill>
                        <a:schemeClr val="tx2"/>
                      </a:solidFill>
                    </a:rPr>
                    <a:t> </a:t>
                  </a:r>
                  <a:r>
                    <a:rPr lang="en-US" sz="2200" dirty="0">
                      <a:solidFill>
                        <a:schemeClr val="tx2"/>
                      </a:solidFill>
                      <a:latin typeface="+mj-lt"/>
                    </a:rPr>
                    <a:t>output</a:t>
                  </a:r>
                  <a:endParaRPr lang="en-US" sz="2200" b="1" dirty="0">
                    <a:solidFill>
                      <a:schemeClr val="tx2"/>
                    </a:solidFill>
                    <a:latin typeface="+mj-lt"/>
                  </a:endParaRPr>
                </a:p>
                <a:p>
                  <a:pPr algn="ctr"/>
                  <a:r>
                    <a:rPr lang="en-US" sz="2200" b="1" dirty="0">
                      <a:solidFill>
                        <a:schemeClr val="tx2"/>
                      </a:solidFill>
                      <a:latin typeface="+mj-lt"/>
                    </a:rPr>
                    <a:t>		</a:t>
                  </a:r>
                </a:p>
              </p:txBody>
            </p:sp>
          </p:grpSp>
        </p:grpSp>
        <p:sp>
          <p:nvSpPr>
            <p:cNvPr id="20" name="Rectangle 19">
              <a:extLst>
                <a:ext uri="{FF2B5EF4-FFF2-40B4-BE49-F238E27FC236}">
                  <a16:creationId xmlns:a16="http://schemas.microsoft.com/office/drawing/2014/main" id="{03B913C1-DBC9-4525-B38E-9AD6112226D9}"/>
                </a:ext>
              </a:extLst>
            </p:cNvPr>
            <p:cNvSpPr>
              <a:spLocks noChangeAspect="1"/>
            </p:cNvSpPr>
            <p:nvPr/>
          </p:nvSpPr>
          <p:spPr>
            <a:xfrm>
              <a:off x="6768869" y="3339000"/>
              <a:ext cx="638131" cy="9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Picture 20">
              <a:extLst>
                <a:ext uri="{FF2B5EF4-FFF2-40B4-BE49-F238E27FC236}">
                  <a16:creationId xmlns:a16="http://schemas.microsoft.com/office/drawing/2014/main" id="{7CAFE769-CF9C-4C50-A16F-A7DE78706C1D}"/>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367000" y="2304000"/>
              <a:ext cx="4453333" cy="849524"/>
            </a:xfrm>
            <a:prstGeom prst="rect">
              <a:avLst/>
            </a:prstGeom>
          </p:spPr>
        </p:pic>
        <p:sp>
          <p:nvSpPr>
            <p:cNvPr id="24" name="Rectangle 23">
              <a:extLst>
                <a:ext uri="{FF2B5EF4-FFF2-40B4-BE49-F238E27FC236}">
                  <a16:creationId xmlns:a16="http://schemas.microsoft.com/office/drawing/2014/main" id="{445D8F63-06BB-4301-BB0E-8D854F0970F4}"/>
                </a:ext>
              </a:extLst>
            </p:cNvPr>
            <p:cNvSpPr/>
            <p:nvPr/>
          </p:nvSpPr>
          <p:spPr>
            <a:xfrm>
              <a:off x="1327504" y="1989000"/>
              <a:ext cx="6435000" cy="126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5" name="Rectangle 24">
              <a:extLst>
                <a:ext uri="{FF2B5EF4-FFF2-40B4-BE49-F238E27FC236}">
                  <a16:creationId xmlns:a16="http://schemas.microsoft.com/office/drawing/2014/main" id="{2FBFC25B-997C-498B-AF56-E7494099C516}"/>
                </a:ext>
              </a:extLst>
            </p:cNvPr>
            <p:cNvSpPr/>
            <p:nvPr/>
          </p:nvSpPr>
          <p:spPr>
            <a:xfrm>
              <a:off x="2104294" y="1939559"/>
              <a:ext cx="4942706" cy="769441"/>
            </a:xfrm>
            <a:prstGeom prst="rect">
              <a:avLst/>
            </a:prstGeom>
          </p:spPr>
          <p:txBody>
            <a:bodyPr wrap="square">
              <a:spAutoFit/>
            </a:bodyPr>
            <a:lstStyle/>
            <a:p>
              <a:pPr algn="ctr"/>
              <a:r>
                <a:rPr lang="en-US" sz="2200" dirty="0">
                  <a:solidFill>
                    <a:schemeClr val="tx2"/>
                  </a:solidFill>
                  <a:latin typeface="+mj-lt"/>
                </a:rPr>
                <a:t>Integration over fibers</a:t>
              </a:r>
              <a:endParaRPr lang="en-US" sz="2200" b="1" dirty="0">
                <a:solidFill>
                  <a:schemeClr val="tx2"/>
                </a:solidFill>
              </a:endParaRPr>
            </a:p>
            <a:p>
              <a:pPr algn="ctr"/>
              <a:r>
                <a:rPr lang="en-US" sz="2200" b="1" dirty="0">
                  <a:solidFill>
                    <a:schemeClr val="tx2"/>
                  </a:solidFill>
                  <a:latin typeface="+mj-lt"/>
                </a:rPr>
                <a:t>		</a:t>
              </a:r>
            </a:p>
          </p:txBody>
        </p:sp>
      </p:grpSp>
      <p:sp>
        <p:nvSpPr>
          <p:cNvPr id="17" name="Rectangle 16">
            <a:extLst>
              <a:ext uri="{FF2B5EF4-FFF2-40B4-BE49-F238E27FC236}">
                <a16:creationId xmlns:a16="http://schemas.microsoft.com/office/drawing/2014/main" id="{12304D88-CFCB-47D6-90A6-43DF0E68FCAB}"/>
              </a:ext>
            </a:extLst>
          </p:cNvPr>
          <p:cNvSpPr/>
          <p:nvPr/>
        </p:nvSpPr>
        <p:spPr>
          <a:xfrm>
            <a:off x="1332000" y="4722647"/>
            <a:ext cx="6435000" cy="11620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Rectangle 17">
            <a:extLst>
              <a:ext uri="{FF2B5EF4-FFF2-40B4-BE49-F238E27FC236}">
                <a16:creationId xmlns:a16="http://schemas.microsoft.com/office/drawing/2014/main" id="{3F5E6E3D-D0E1-4B75-978E-E0073EAAE6E4}"/>
              </a:ext>
            </a:extLst>
          </p:cNvPr>
          <p:cNvSpPr/>
          <p:nvPr/>
        </p:nvSpPr>
        <p:spPr>
          <a:xfrm>
            <a:off x="3698643" y="4714682"/>
            <a:ext cx="1719317" cy="430887"/>
          </a:xfrm>
          <a:prstGeom prst="rect">
            <a:avLst/>
          </a:prstGeom>
        </p:spPr>
        <p:txBody>
          <a:bodyPr wrap="none">
            <a:spAutoFit/>
          </a:bodyPr>
          <a:lstStyle/>
          <a:p>
            <a:pPr algn="ctr"/>
            <a:r>
              <a:rPr lang="en-US" sz="2200" dirty="0">
                <a:solidFill>
                  <a:schemeClr val="tx2"/>
                </a:solidFill>
                <a:latin typeface="+mj-lt"/>
              </a:rPr>
              <a:t>Example case</a:t>
            </a:r>
            <a:endParaRPr lang="en-US" sz="2200" b="1" dirty="0">
              <a:solidFill>
                <a:schemeClr val="tx2"/>
              </a:solidFill>
              <a:latin typeface="+mj-lt"/>
            </a:endParaRPr>
          </a:p>
        </p:txBody>
      </p:sp>
      <p:pic>
        <p:nvPicPr>
          <p:cNvPr id="7" name="Picture 6">
            <a:extLst>
              <a:ext uri="{FF2B5EF4-FFF2-40B4-BE49-F238E27FC236}">
                <a16:creationId xmlns:a16="http://schemas.microsoft.com/office/drawing/2014/main" id="{F91F0ED1-FAF1-4981-9AE4-92B498B5F0BB}"/>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127858" y="5317556"/>
            <a:ext cx="876190" cy="226667"/>
          </a:xfrm>
          <a:prstGeom prst="rect">
            <a:avLst/>
          </a:prstGeom>
        </p:spPr>
      </p:pic>
    </p:spTree>
    <p:extLst>
      <p:ext uri="{BB962C8B-B14F-4D97-AF65-F5344CB8AC3E}">
        <p14:creationId xmlns:p14="http://schemas.microsoft.com/office/powerpoint/2010/main" val="27093376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Multi-scale orientation map construction</a:t>
            </a:r>
            <a:endParaRPr lang="en-US" sz="3200" dirty="0">
              <a:solidFill>
                <a:schemeClr val="accent1"/>
              </a:solidFill>
              <a:latin typeface="+mj-lt"/>
            </a:endParaRPr>
          </a:p>
        </p:txBody>
      </p:sp>
      <p:grpSp>
        <p:nvGrpSpPr>
          <p:cNvPr id="2" name="Group 1">
            <a:extLst>
              <a:ext uri="{FF2B5EF4-FFF2-40B4-BE49-F238E27FC236}">
                <a16:creationId xmlns:a16="http://schemas.microsoft.com/office/drawing/2014/main" id="{6339BD02-A179-4BEB-9299-5C96F8E5153B}"/>
              </a:ext>
            </a:extLst>
          </p:cNvPr>
          <p:cNvGrpSpPr/>
          <p:nvPr/>
        </p:nvGrpSpPr>
        <p:grpSpPr>
          <a:xfrm>
            <a:off x="-18000" y="754682"/>
            <a:ext cx="8975192" cy="4770000"/>
            <a:chOff x="-31839" y="1134000"/>
            <a:chExt cx="8975192" cy="4770000"/>
          </a:xfrm>
        </p:grpSpPr>
        <p:grpSp>
          <p:nvGrpSpPr>
            <p:cNvPr id="6" name="Group 5">
              <a:extLst>
                <a:ext uri="{FF2B5EF4-FFF2-40B4-BE49-F238E27FC236}">
                  <a16:creationId xmlns:a16="http://schemas.microsoft.com/office/drawing/2014/main" id="{6866ECBE-1C30-4FE2-BBB9-85EF7DBE4259}"/>
                </a:ext>
              </a:extLst>
            </p:cNvPr>
            <p:cNvGrpSpPr/>
            <p:nvPr/>
          </p:nvGrpSpPr>
          <p:grpSpPr>
            <a:xfrm>
              <a:off x="522000" y="1134000"/>
              <a:ext cx="8421353" cy="4134813"/>
              <a:chOff x="1137680" y="980728"/>
              <a:chExt cx="10720172" cy="5263513"/>
            </a:xfrm>
          </p:grpSpPr>
          <p:pic>
            <p:nvPicPr>
              <p:cNvPr id="8" name="Picture 7">
                <a:extLst>
                  <a:ext uri="{FF2B5EF4-FFF2-40B4-BE49-F238E27FC236}">
                    <a16:creationId xmlns:a16="http://schemas.microsoft.com/office/drawing/2014/main" id="{A48E2451-11E5-42A6-8A64-1E96B47ECE06}"/>
                  </a:ext>
                </a:extLst>
              </p:cNvPr>
              <p:cNvPicPr>
                <a:picLocks noChangeAspect="1"/>
              </p:cNvPicPr>
              <p:nvPr/>
            </p:nvPicPr>
            <p:blipFill>
              <a:blip r:embed="rId3"/>
              <a:stretch>
                <a:fillRect/>
              </a:stretch>
            </p:blipFill>
            <p:spPr>
              <a:xfrm>
                <a:off x="5785880" y="980728"/>
                <a:ext cx="5729654" cy="5263513"/>
              </a:xfrm>
              <a:prstGeom prst="rect">
                <a:avLst/>
              </a:prstGeom>
            </p:spPr>
          </p:pic>
          <p:pic>
            <p:nvPicPr>
              <p:cNvPr id="9" name="Picture 8">
                <a:extLst>
                  <a:ext uri="{FF2B5EF4-FFF2-40B4-BE49-F238E27FC236}">
                    <a16:creationId xmlns:a16="http://schemas.microsoft.com/office/drawing/2014/main" id="{6328D335-F1A2-4970-99F6-D763CCF50FF8}"/>
                  </a:ext>
                </a:extLst>
              </p:cNvPr>
              <p:cNvPicPr>
                <a:picLocks noChangeAspect="1"/>
              </p:cNvPicPr>
              <p:nvPr/>
            </p:nvPicPr>
            <p:blipFill rotWithShape="1">
              <a:blip r:embed="rId4"/>
              <a:srcRect l="87906"/>
              <a:stretch/>
            </p:blipFill>
            <p:spPr>
              <a:xfrm>
                <a:off x="11173216" y="1080936"/>
                <a:ext cx="684636" cy="4884261"/>
              </a:xfrm>
              <a:prstGeom prst="rect">
                <a:avLst/>
              </a:prstGeom>
            </p:spPr>
          </p:pic>
          <p:pic>
            <p:nvPicPr>
              <p:cNvPr id="10" name="Picture 9">
                <a:extLst>
                  <a:ext uri="{FF2B5EF4-FFF2-40B4-BE49-F238E27FC236}">
                    <a16:creationId xmlns:a16="http://schemas.microsoft.com/office/drawing/2014/main" id="{CE0E5F65-3049-4038-9870-2A748450230B}"/>
                  </a:ext>
                </a:extLst>
              </p:cNvPr>
              <p:cNvPicPr>
                <a:picLocks noChangeAspect="1"/>
              </p:cNvPicPr>
              <p:nvPr/>
            </p:nvPicPr>
            <p:blipFill>
              <a:blip r:embed="rId5"/>
              <a:stretch>
                <a:fillRect/>
              </a:stretch>
            </p:blipFill>
            <p:spPr>
              <a:xfrm>
                <a:off x="1137680" y="2032403"/>
                <a:ext cx="4648200" cy="2981325"/>
              </a:xfrm>
              <a:prstGeom prst="rect">
                <a:avLst/>
              </a:prstGeom>
            </p:spPr>
          </p:pic>
        </p:grpSp>
        <p:sp>
          <p:nvSpPr>
            <p:cNvPr id="13" name="TextBox 12">
              <a:extLst>
                <a:ext uri="{FF2B5EF4-FFF2-40B4-BE49-F238E27FC236}">
                  <a16:creationId xmlns:a16="http://schemas.microsoft.com/office/drawing/2014/main" id="{1E355796-CE70-4D29-9879-7B0875F98E0F}"/>
                </a:ext>
              </a:extLst>
            </p:cNvPr>
            <p:cNvSpPr txBox="1"/>
            <p:nvPr/>
          </p:nvSpPr>
          <p:spPr>
            <a:xfrm>
              <a:off x="-31839" y="5128324"/>
              <a:ext cx="4759124" cy="707886"/>
            </a:xfrm>
            <a:prstGeom prst="rect">
              <a:avLst/>
            </a:prstGeom>
            <a:noFill/>
          </p:spPr>
          <p:txBody>
            <a:bodyPr wrap="none">
              <a:spAutoFit/>
            </a:bodyPr>
            <a:lstStyle/>
            <a:p>
              <a:pPr algn="ctr">
                <a:defRPr/>
              </a:pPr>
              <a:r>
                <a:rPr lang="en-US" sz="2000" dirty="0">
                  <a:latin typeface="+mn-lt"/>
                </a:rPr>
                <a:t>Real orientation map</a:t>
              </a:r>
            </a:p>
            <a:p>
              <a:pPr algn="ctr">
                <a:defRPr/>
              </a:pPr>
              <a:r>
                <a:rPr lang="en-US" sz="2000" dirty="0">
                  <a:latin typeface="+mn-lt"/>
                </a:rPr>
                <a:t>[</a:t>
              </a:r>
              <a:r>
                <a:rPr lang="en-US" sz="2000" dirty="0" err="1">
                  <a:latin typeface="+mn-lt"/>
                </a:rPr>
                <a:t>Petitot</a:t>
              </a:r>
              <a:r>
                <a:rPr lang="en-US" sz="2000" dirty="0">
                  <a:latin typeface="+mn-lt"/>
                </a:rPr>
                <a:t>, </a:t>
              </a:r>
              <a:r>
                <a:rPr lang="en-US" sz="2000" dirty="0" err="1">
                  <a:latin typeface="+mn-lt"/>
                </a:rPr>
                <a:t>Neurogéométrie</a:t>
              </a:r>
              <a:r>
                <a:rPr lang="en-US" sz="2000" dirty="0">
                  <a:latin typeface="+mn-lt"/>
                </a:rPr>
                <a:t> de la vision, 2008]</a:t>
              </a:r>
              <a:endParaRPr lang="en-GB" sz="2000" dirty="0">
                <a:latin typeface="+mn-lt"/>
              </a:endParaRPr>
            </a:p>
          </p:txBody>
        </p:sp>
        <p:sp>
          <p:nvSpPr>
            <p:cNvPr id="15" name="TextBox 14">
              <a:extLst>
                <a:ext uri="{FF2B5EF4-FFF2-40B4-BE49-F238E27FC236}">
                  <a16:creationId xmlns:a16="http://schemas.microsoft.com/office/drawing/2014/main" id="{EB136CF6-EA6C-44F6-857F-75AC5384202F}"/>
                </a:ext>
              </a:extLst>
            </p:cNvPr>
            <p:cNvSpPr txBox="1"/>
            <p:nvPr/>
          </p:nvSpPr>
          <p:spPr>
            <a:xfrm>
              <a:off x="4816652" y="5196114"/>
              <a:ext cx="3803862" cy="707886"/>
            </a:xfrm>
            <a:prstGeom prst="rect">
              <a:avLst/>
            </a:prstGeom>
            <a:noFill/>
          </p:spPr>
          <p:txBody>
            <a:bodyPr wrap="none">
              <a:spAutoFit/>
            </a:bodyPr>
            <a:lstStyle/>
            <a:p>
              <a:pPr algn="ctr">
                <a:defRPr/>
              </a:pPr>
              <a:r>
                <a:rPr lang="en-US" sz="2000" dirty="0">
                  <a:latin typeface="+mn-lt"/>
                </a:rPr>
                <a:t>Model multi-scale orientation map</a:t>
              </a:r>
            </a:p>
            <a:p>
              <a:pPr algn="ctr">
                <a:defRPr/>
              </a:pPr>
              <a:endParaRPr lang="en-GB" sz="2000" dirty="0">
                <a:latin typeface="+mn-lt"/>
              </a:endParaRPr>
            </a:p>
          </p:txBody>
        </p:sp>
      </p:grpSp>
      <p:sp>
        <p:nvSpPr>
          <p:cNvPr id="11" name="TextBox 10">
            <a:extLst>
              <a:ext uri="{FF2B5EF4-FFF2-40B4-BE49-F238E27FC236}">
                <a16:creationId xmlns:a16="http://schemas.microsoft.com/office/drawing/2014/main" id="{2901A6A9-1160-4329-8AEA-4DCB2C79FE18}"/>
              </a:ext>
            </a:extLst>
          </p:cNvPr>
          <p:cNvSpPr txBox="1"/>
          <p:nvPr/>
        </p:nvSpPr>
        <p:spPr>
          <a:xfrm>
            <a:off x="1887953" y="5974682"/>
            <a:ext cx="5311326" cy="400110"/>
          </a:xfrm>
          <a:prstGeom prst="rect">
            <a:avLst/>
          </a:prstGeom>
          <a:noFill/>
        </p:spPr>
        <p:txBody>
          <a:bodyPr wrap="none">
            <a:spAutoFit/>
          </a:bodyPr>
          <a:lstStyle/>
          <a:p>
            <a:pPr algn="ctr">
              <a:defRPr/>
            </a:pPr>
            <a:r>
              <a:rPr lang="it-IT" sz="2000" dirty="0">
                <a:latin typeface="+mn-lt"/>
              </a:rPr>
              <a:t>E. B., G. Citti &amp; A. Sarti, J Math Imaging Vis (2018)</a:t>
            </a:r>
            <a:endParaRPr lang="en-US" sz="2000" dirty="0">
              <a:latin typeface="+mn-lt"/>
            </a:endParaRPr>
          </a:p>
        </p:txBody>
      </p:sp>
    </p:spTree>
    <p:extLst>
      <p:ext uri="{BB962C8B-B14F-4D97-AF65-F5344CB8AC3E}">
        <p14:creationId xmlns:p14="http://schemas.microsoft.com/office/powerpoint/2010/main" val="18583267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EBFBBB4-6EAA-491B-8CC8-5D0D92324E43}"/>
              </a:ext>
            </a:extLst>
          </p:cNvPr>
          <p:cNvSpPr/>
          <p:nvPr/>
        </p:nvSpPr>
        <p:spPr>
          <a:xfrm>
            <a:off x="-1800708" y="4924811"/>
            <a:ext cx="7632848" cy="769441"/>
          </a:xfrm>
          <a:prstGeom prst="rect">
            <a:avLst/>
          </a:prstGeom>
        </p:spPr>
        <p:txBody>
          <a:bodyPr wrap="square">
            <a:spAutoFit/>
          </a:bodyPr>
          <a:lstStyle/>
          <a:p>
            <a:pPr algn="ctr"/>
            <a:r>
              <a:rPr lang="en-US" sz="2200" b="1" dirty="0">
                <a:solidFill>
                  <a:schemeClr val="tx2"/>
                </a:solidFill>
                <a:latin typeface="+mj-lt"/>
              </a:rPr>
              <a:t>    Part II-a</a:t>
            </a:r>
          </a:p>
          <a:p>
            <a:pPr algn="ctr"/>
            <a:r>
              <a:rPr lang="en-US" sz="2200" b="1" dirty="0">
                <a:solidFill>
                  <a:schemeClr val="tx2"/>
                </a:solidFill>
                <a:latin typeface="+mj-lt"/>
              </a:rPr>
              <a:t>	</a:t>
            </a:r>
          </a:p>
        </p:txBody>
      </p:sp>
      <p:sp>
        <p:nvSpPr>
          <p:cNvPr id="26" name="Rectangle 25">
            <a:extLst>
              <a:ext uri="{FF2B5EF4-FFF2-40B4-BE49-F238E27FC236}">
                <a16:creationId xmlns:a16="http://schemas.microsoft.com/office/drawing/2014/main" id="{32159186-9A82-4100-9390-05D10FD95FDD}"/>
              </a:ext>
            </a:extLst>
          </p:cNvPr>
          <p:cNvSpPr/>
          <p:nvPr/>
        </p:nvSpPr>
        <p:spPr>
          <a:xfrm>
            <a:off x="3023828" y="4906986"/>
            <a:ext cx="7632848" cy="769441"/>
          </a:xfrm>
          <a:prstGeom prst="rect">
            <a:avLst/>
          </a:prstGeom>
        </p:spPr>
        <p:txBody>
          <a:bodyPr wrap="square">
            <a:spAutoFit/>
          </a:bodyPr>
          <a:lstStyle/>
          <a:p>
            <a:pPr algn="ctr"/>
            <a:r>
              <a:rPr lang="en-US" sz="2200" b="1" dirty="0">
                <a:solidFill>
                  <a:schemeClr val="tx2"/>
                </a:solidFill>
                <a:latin typeface="+mj-lt"/>
              </a:rPr>
              <a:t>    Part II-b</a:t>
            </a:r>
          </a:p>
          <a:p>
            <a:pPr algn="ctr"/>
            <a:r>
              <a:rPr lang="en-US" sz="2200" b="1" dirty="0">
                <a:solidFill>
                  <a:schemeClr val="tx2"/>
                </a:solidFill>
                <a:latin typeface="+mj-lt"/>
              </a:rPr>
              <a:t>	</a:t>
            </a:r>
          </a:p>
        </p:txBody>
      </p:sp>
      <p:pic>
        <p:nvPicPr>
          <p:cNvPr id="5" name="Picture 4">
            <a:extLst>
              <a:ext uri="{FF2B5EF4-FFF2-40B4-BE49-F238E27FC236}">
                <a16:creationId xmlns:a16="http://schemas.microsoft.com/office/drawing/2014/main" id="{EECB0875-9F5A-4794-85CC-22EFDBBA6ABA}"/>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993772" y="5333414"/>
            <a:ext cx="2175238" cy="230476"/>
          </a:xfrm>
          <a:prstGeom prst="rect">
            <a:avLst/>
          </a:prstGeom>
        </p:spPr>
      </p:pic>
      <p:pic>
        <p:nvPicPr>
          <p:cNvPr id="12" name="Picture 11">
            <a:extLst>
              <a:ext uri="{FF2B5EF4-FFF2-40B4-BE49-F238E27FC236}">
                <a16:creationId xmlns:a16="http://schemas.microsoft.com/office/drawing/2014/main" id="{E7F30EF2-CAD0-4548-A722-8D31637CC696}"/>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791393" y="5695130"/>
            <a:ext cx="2632381" cy="182857"/>
          </a:xfrm>
          <a:prstGeom prst="rect">
            <a:avLst/>
          </a:prstGeom>
        </p:spPr>
      </p:pic>
      <p:pic>
        <p:nvPicPr>
          <p:cNvPr id="3" name="Picture 2">
            <a:extLst>
              <a:ext uri="{FF2B5EF4-FFF2-40B4-BE49-F238E27FC236}">
                <a16:creationId xmlns:a16="http://schemas.microsoft.com/office/drawing/2014/main" id="{6B521C81-43DF-4762-832C-AEAE29C23B88}"/>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283316" y="5304237"/>
            <a:ext cx="3297143" cy="228571"/>
          </a:xfrm>
          <a:prstGeom prst="rect">
            <a:avLst/>
          </a:prstGeom>
        </p:spPr>
      </p:pic>
      <p:pic>
        <p:nvPicPr>
          <p:cNvPr id="9" name="Picture 8">
            <a:extLst>
              <a:ext uri="{FF2B5EF4-FFF2-40B4-BE49-F238E27FC236}">
                <a16:creationId xmlns:a16="http://schemas.microsoft.com/office/drawing/2014/main" id="{9D2461E9-7311-47A9-ACBA-D42C40245C5B}"/>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3314" y="5676427"/>
            <a:ext cx="1140952" cy="224762"/>
          </a:xfrm>
          <a:prstGeom prst="rect">
            <a:avLst/>
          </a:prstGeom>
        </p:spPr>
      </p:pic>
      <p:sp>
        <p:nvSpPr>
          <p:cNvPr id="36" name="Rectangle 35">
            <a:extLst>
              <a:ext uri="{FF2B5EF4-FFF2-40B4-BE49-F238E27FC236}">
                <a16:creationId xmlns:a16="http://schemas.microsoft.com/office/drawing/2014/main" id="{156E1F3B-AC14-4C27-A264-9C70BEAFBE11}"/>
              </a:ext>
            </a:extLst>
          </p:cNvPr>
          <p:cNvSpPr/>
          <p:nvPr/>
        </p:nvSpPr>
        <p:spPr>
          <a:xfrm>
            <a:off x="611251" y="2745637"/>
            <a:ext cx="7632848" cy="769441"/>
          </a:xfrm>
          <a:prstGeom prst="rect">
            <a:avLst/>
          </a:prstGeom>
        </p:spPr>
        <p:txBody>
          <a:bodyPr wrap="square">
            <a:spAutoFit/>
          </a:bodyPr>
          <a:lstStyle/>
          <a:p>
            <a:pPr algn="ctr"/>
            <a:r>
              <a:rPr lang="en-US" sz="2200" b="1" dirty="0">
                <a:solidFill>
                  <a:schemeClr val="tx2"/>
                </a:solidFill>
                <a:latin typeface="+mj-lt"/>
              </a:rPr>
              <a:t>    Part I</a:t>
            </a:r>
          </a:p>
          <a:p>
            <a:pPr algn="ctr"/>
            <a:r>
              <a:rPr lang="en-US" sz="2200" b="1" dirty="0">
                <a:solidFill>
                  <a:schemeClr val="tx2"/>
                </a:solidFill>
                <a:latin typeface="+mj-lt"/>
              </a:rPr>
              <a:t>	</a:t>
            </a:r>
          </a:p>
        </p:txBody>
      </p:sp>
      <p:sp>
        <p:nvSpPr>
          <p:cNvPr id="37" name="Rectangle 36">
            <a:extLst>
              <a:ext uri="{FF2B5EF4-FFF2-40B4-BE49-F238E27FC236}">
                <a16:creationId xmlns:a16="http://schemas.microsoft.com/office/drawing/2014/main" id="{9D79E825-32DC-495D-96DE-186CA0468528}"/>
              </a:ext>
            </a:extLst>
          </p:cNvPr>
          <p:cNvSpPr/>
          <p:nvPr/>
        </p:nvSpPr>
        <p:spPr>
          <a:xfrm>
            <a:off x="2591251" y="2780532"/>
            <a:ext cx="3942827" cy="118924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3">
            <a:extLst>
              <a:ext uri="{FF2B5EF4-FFF2-40B4-BE49-F238E27FC236}">
                <a16:creationId xmlns:a16="http://schemas.microsoft.com/office/drawing/2014/main" id="{BB069A68-0215-4CFD-90BB-50722CCB69B6}"/>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339099" y="3174319"/>
            <a:ext cx="2350476" cy="186667"/>
          </a:xfrm>
          <a:prstGeom prst="rect">
            <a:avLst/>
          </a:prstGeom>
        </p:spPr>
      </p:pic>
      <p:pic>
        <p:nvPicPr>
          <p:cNvPr id="8" name="Picture 7">
            <a:extLst>
              <a:ext uri="{FF2B5EF4-FFF2-40B4-BE49-F238E27FC236}">
                <a16:creationId xmlns:a16="http://schemas.microsoft.com/office/drawing/2014/main" id="{B0556061-D3AA-4B5B-AA89-C713751E6EB9}"/>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2754099" y="3528843"/>
            <a:ext cx="3525714" cy="230476"/>
          </a:xfrm>
          <a:prstGeom prst="rect">
            <a:avLst/>
          </a:prstGeom>
        </p:spPr>
      </p:pic>
      <p:cxnSp>
        <p:nvCxnSpPr>
          <p:cNvPr id="53" name="Straight Arrow Connector 52">
            <a:extLst>
              <a:ext uri="{FF2B5EF4-FFF2-40B4-BE49-F238E27FC236}">
                <a16:creationId xmlns:a16="http://schemas.microsoft.com/office/drawing/2014/main" id="{7CB9A714-9007-497B-939D-B78AAD8476CE}"/>
              </a:ext>
            </a:extLst>
          </p:cNvPr>
          <p:cNvCxnSpPr>
            <a:cxnSpLocks/>
          </p:cNvCxnSpPr>
          <p:nvPr/>
        </p:nvCxnSpPr>
        <p:spPr>
          <a:xfrm flipH="1">
            <a:off x="2124098" y="4305643"/>
            <a:ext cx="1" cy="588036"/>
          </a:xfrm>
          <a:prstGeom prst="straightConnector1">
            <a:avLst/>
          </a:prstGeom>
          <a:ln w="63500" cap="rnd">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30182BE-6D9D-43B0-8B01-0FAD824BB754}"/>
              </a:ext>
            </a:extLst>
          </p:cNvPr>
          <p:cNvCxnSpPr>
            <a:cxnSpLocks/>
          </p:cNvCxnSpPr>
          <p:nvPr/>
        </p:nvCxnSpPr>
        <p:spPr>
          <a:xfrm>
            <a:off x="2124099" y="4305643"/>
            <a:ext cx="1710000" cy="0"/>
          </a:xfrm>
          <a:prstGeom prst="straightConnector1">
            <a:avLst/>
          </a:prstGeom>
          <a:ln w="63500" cap="rnd">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7C394A6-4580-4AB2-BF37-24BB8F9712D2}"/>
              </a:ext>
            </a:extLst>
          </p:cNvPr>
          <p:cNvCxnSpPr>
            <a:cxnSpLocks/>
          </p:cNvCxnSpPr>
          <p:nvPr/>
        </p:nvCxnSpPr>
        <p:spPr>
          <a:xfrm flipV="1">
            <a:off x="3834099" y="4005777"/>
            <a:ext cx="0" cy="299866"/>
          </a:xfrm>
          <a:prstGeom prst="straightConnector1">
            <a:avLst/>
          </a:prstGeom>
          <a:ln w="63500" cap="rnd">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69492C4-B1A6-4FB9-BAC8-4CC0ACF7BF90}"/>
              </a:ext>
            </a:extLst>
          </p:cNvPr>
          <p:cNvCxnSpPr>
            <a:cxnSpLocks/>
          </p:cNvCxnSpPr>
          <p:nvPr/>
        </p:nvCxnSpPr>
        <p:spPr>
          <a:xfrm>
            <a:off x="5274099" y="4305643"/>
            <a:ext cx="1710000" cy="0"/>
          </a:xfrm>
          <a:prstGeom prst="straightConnector1">
            <a:avLst/>
          </a:prstGeom>
          <a:ln w="63500" cap="rnd">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B5DAA9-8D10-4506-BBBE-5952867925D3}"/>
              </a:ext>
            </a:extLst>
          </p:cNvPr>
          <p:cNvCxnSpPr>
            <a:cxnSpLocks/>
          </p:cNvCxnSpPr>
          <p:nvPr/>
        </p:nvCxnSpPr>
        <p:spPr>
          <a:xfrm flipV="1">
            <a:off x="5274099" y="4005777"/>
            <a:ext cx="0" cy="299866"/>
          </a:xfrm>
          <a:prstGeom prst="straightConnector1">
            <a:avLst/>
          </a:prstGeom>
          <a:ln w="63500" cap="rnd">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FBDECC2-3159-4E22-BD37-F76FEE4259BB}"/>
              </a:ext>
            </a:extLst>
          </p:cNvPr>
          <p:cNvCxnSpPr>
            <a:cxnSpLocks/>
          </p:cNvCxnSpPr>
          <p:nvPr/>
        </p:nvCxnSpPr>
        <p:spPr>
          <a:xfrm>
            <a:off x="4554099" y="2056198"/>
            <a:ext cx="0" cy="724730"/>
          </a:xfrm>
          <a:prstGeom prst="straightConnector1">
            <a:avLst/>
          </a:prstGeom>
          <a:ln w="63500" cap="rnd">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5083F371-F0B9-4922-AB99-B757417FAF09}"/>
              </a:ext>
            </a:extLst>
          </p:cNvPr>
          <p:cNvSpPr/>
          <p:nvPr/>
        </p:nvSpPr>
        <p:spPr>
          <a:xfrm>
            <a:off x="611251" y="836712"/>
            <a:ext cx="7632848" cy="769441"/>
          </a:xfrm>
          <a:prstGeom prst="rect">
            <a:avLst/>
          </a:prstGeom>
        </p:spPr>
        <p:txBody>
          <a:bodyPr wrap="square">
            <a:spAutoFit/>
          </a:bodyPr>
          <a:lstStyle/>
          <a:p>
            <a:pPr algn="ctr"/>
            <a:r>
              <a:rPr lang="en-US" sz="2200" b="1" dirty="0">
                <a:solidFill>
                  <a:schemeClr val="tx2"/>
                </a:solidFill>
                <a:latin typeface="+mj-lt"/>
              </a:rPr>
              <a:t>    Part 0</a:t>
            </a:r>
          </a:p>
          <a:p>
            <a:pPr algn="ctr"/>
            <a:r>
              <a:rPr lang="en-US" sz="2200" b="1" dirty="0">
                <a:solidFill>
                  <a:schemeClr val="tx2"/>
                </a:solidFill>
                <a:latin typeface="+mj-lt"/>
              </a:rPr>
              <a:t>	</a:t>
            </a:r>
          </a:p>
        </p:txBody>
      </p:sp>
      <p:pic>
        <p:nvPicPr>
          <p:cNvPr id="7" name="Picture 6">
            <a:extLst>
              <a:ext uri="{FF2B5EF4-FFF2-40B4-BE49-F238E27FC236}">
                <a16:creationId xmlns:a16="http://schemas.microsoft.com/office/drawing/2014/main" id="{DA0A02E7-23ED-43C3-B5B8-9A470F5966B1}"/>
              </a:ext>
            </a:extLst>
          </p:cNvPr>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3465766" y="1291237"/>
            <a:ext cx="2213333" cy="186667"/>
          </a:xfrm>
          <a:prstGeom prst="rect">
            <a:avLst/>
          </a:prstGeom>
        </p:spPr>
      </p:pic>
      <p:pic>
        <p:nvPicPr>
          <p:cNvPr id="10" name="Picture 9">
            <a:extLst>
              <a:ext uri="{FF2B5EF4-FFF2-40B4-BE49-F238E27FC236}">
                <a16:creationId xmlns:a16="http://schemas.microsoft.com/office/drawing/2014/main" id="{5925ED9A-D05A-4CA1-BC8E-767863AC3279}"/>
              </a:ext>
            </a:extLst>
          </p:cNvPr>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3393861" y="1646712"/>
            <a:ext cx="2375238" cy="180952"/>
          </a:xfrm>
          <a:prstGeom prst="rect">
            <a:avLst/>
          </a:prstGeom>
        </p:spPr>
      </p:pic>
      <p:sp>
        <p:nvSpPr>
          <p:cNvPr id="51" name="Rectangle 50">
            <a:extLst>
              <a:ext uri="{FF2B5EF4-FFF2-40B4-BE49-F238E27FC236}">
                <a16:creationId xmlns:a16="http://schemas.microsoft.com/office/drawing/2014/main" id="{D7F36632-BAEE-4421-81FF-071680B84BCD}"/>
              </a:ext>
            </a:extLst>
          </p:cNvPr>
          <p:cNvSpPr/>
          <p:nvPr/>
        </p:nvSpPr>
        <p:spPr>
          <a:xfrm>
            <a:off x="2591250" y="847594"/>
            <a:ext cx="3942827" cy="1189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8" name="Straight Arrow Connector 57">
            <a:extLst>
              <a:ext uri="{FF2B5EF4-FFF2-40B4-BE49-F238E27FC236}">
                <a16:creationId xmlns:a16="http://schemas.microsoft.com/office/drawing/2014/main" id="{9CDADA6A-A3A9-4FCE-B858-25C570C1667E}"/>
              </a:ext>
            </a:extLst>
          </p:cNvPr>
          <p:cNvCxnSpPr>
            <a:cxnSpLocks/>
          </p:cNvCxnSpPr>
          <p:nvPr/>
        </p:nvCxnSpPr>
        <p:spPr>
          <a:xfrm flipH="1">
            <a:off x="6988399" y="4305643"/>
            <a:ext cx="1" cy="588036"/>
          </a:xfrm>
          <a:prstGeom prst="straightConnector1">
            <a:avLst/>
          </a:prstGeom>
          <a:ln w="63500" cap="rnd">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35B0FD1F-7A55-45DE-8251-A5A807E3BB3C}"/>
              </a:ext>
            </a:extLst>
          </p:cNvPr>
          <p:cNvSpPr/>
          <p:nvPr/>
        </p:nvSpPr>
        <p:spPr>
          <a:xfrm>
            <a:off x="230757" y="4889116"/>
            <a:ext cx="3942827" cy="118924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ctangle 59">
            <a:extLst>
              <a:ext uri="{FF2B5EF4-FFF2-40B4-BE49-F238E27FC236}">
                <a16:creationId xmlns:a16="http://schemas.microsoft.com/office/drawing/2014/main" id="{5AEC2D6D-97F9-4701-A282-AA56DE100960}"/>
              </a:ext>
            </a:extLst>
          </p:cNvPr>
          <p:cNvSpPr/>
          <p:nvPr/>
        </p:nvSpPr>
        <p:spPr>
          <a:xfrm>
            <a:off x="4932040" y="4869160"/>
            <a:ext cx="3942827" cy="118924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4 1">
            <a:extLst>
              <a:ext uri="{FF2B5EF4-FFF2-40B4-BE49-F238E27FC236}">
                <a16:creationId xmlns:a16="http://schemas.microsoft.com/office/drawing/2014/main" id="{22E01BC3-2DDD-4B4F-864A-7E7D498F8B5C}"/>
              </a:ext>
            </a:extLst>
          </p:cNvPr>
          <p:cNvSpPr>
            <a:spLocks noChangeArrowheads="1"/>
          </p:cNvSpPr>
          <p:nvPr/>
        </p:nvSpPr>
        <p:spPr bwMode="auto">
          <a:xfrm>
            <a:off x="-63000"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Conclusion</a:t>
            </a:r>
            <a:endParaRPr lang="en-US" sz="3200" dirty="0">
              <a:solidFill>
                <a:schemeClr val="accent1"/>
              </a:solidFill>
              <a:latin typeface="+mj-lt"/>
            </a:endParaRPr>
          </a:p>
        </p:txBody>
      </p:sp>
    </p:spTree>
    <p:extLst>
      <p:ext uri="{BB962C8B-B14F-4D97-AF65-F5344CB8AC3E}">
        <p14:creationId xmlns:p14="http://schemas.microsoft.com/office/powerpoint/2010/main" val="7937444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EBFBBB4-6EAA-491B-8CC8-5D0D92324E43}"/>
              </a:ext>
            </a:extLst>
          </p:cNvPr>
          <p:cNvSpPr/>
          <p:nvPr/>
        </p:nvSpPr>
        <p:spPr>
          <a:xfrm>
            <a:off x="-1800708" y="4924811"/>
            <a:ext cx="7632848" cy="769441"/>
          </a:xfrm>
          <a:prstGeom prst="rect">
            <a:avLst/>
          </a:prstGeom>
        </p:spPr>
        <p:txBody>
          <a:bodyPr wrap="square">
            <a:spAutoFit/>
          </a:bodyPr>
          <a:lstStyle/>
          <a:p>
            <a:pPr algn="ctr"/>
            <a:r>
              <a:rPr lang="en-US" sz="2200" b="1" dirty="0">
                <a:solidFill>
                  <a:schemeClr val="tx2"/>
                </a:solidFill>
                <a:latin typeface="+mj-lt"/>
              </a:rPr>
              <a:t>    Part II-a</a:t>
            </a:r>
          </a:p>
          <a:p>
            <a:pPr algn="ctr"/>
            <a:r>
              <a:rPr lang="en-US" sz="2200" b="1" dirty="0">
                <a:solidFill>
                  <a:schemeClr val="tx2"/>
                </a:solidFill>
                <a:latin typeface="+mj-lt"/>
              </a:rPr>
              <a:t>	</a:t>
            </a:r>
          </a:p>
        </p:txBody>
      </p:sp>
      <p:sp>
        <p:nvSpPr>
          <p:cNvPr id="26" name="Rectangle 25">
            <a:extLst>
              <a:ext uri="{FF2B5EF4-FFF2-40B4-BE49-F238E27FC236}">
                <a16:creationId xmlns:a16="http://schemas.microsoft.com/office/drawing/2014/main" id="{32159186-9A82-4100-9390-05D10FD95FDD}"/>
              </a:ext>
            </a:extLst>
          </p:cNvPr>
          <p:cNvSpPr/>
          <p:nvPr/>
        </p:nvSpPr>
        <p:spPr>
          <a:xfrm>
            <a:off x="3023828" y="4906986"/>
            <a:ext cx="7632848" cy="769441"/>
          </a:xfrm>
          <a:prstGeom prst="rect">
            <a:avLst/>
          </a:prstGeom>
        </p:spPr>
        <p:txBody>
          <a:bodyPr wrap="square">
            <a:spAutoFit/>
          </a:bodyPr>
          <a:lstStyle/>
          <a:p>
            <a:pPr algn="ctr"/>
            <a:r>
              <a:rPr lang="en-US" sz="2200" b="1" dirty="0">
                <a:solidFill>
                  <a:schemeClr val="tx2"/>
                </a:solidFill>
                <a:latin typeface="+mj-lt"/>
              </a:rPr>
              <a:t>    Part II-b</a:t>
            </a:r>
          </a:p>
          <a:p>
            <a:pPr algn="ctr"/>
            <a:r>
              <a:rPr lang="en-US" sz="2200" b="1" dirty="0">
                <a:solidFill>
                  <a:schemeClr val="tx2"/>
                </a:solidFill>
                <a:latin typeface="+mj-lt"/>
              </a:rPr>
              <a:t>	</a:t>
            </a:r>
          </a:p>
        </p:txBody>
      </p:sp>
      <p:pic>
        <p:nvPicPr>
          <p:cNvPr id="5" name="Picture 4">
            <a:extLst>
              <a:ext uri="{FF2B5EF4-FFF2-40B4-BE49-F238E27FC236}">
                <a16:creationId xmlns:a16="http://schemas.microsoft.com/office/drawing/2014/main" id="{EECB0875-9F5A-4794-85CC-22EFDBBA6ABA}"/>
              </a:ext>
            </a:extLst>
          </p:cNvPr>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993772" y="5333414"/>
            <a:ext cx="2175238" cy="230476"/>
          </a:xfrm>
          <a:prstGeom prst="rect">
            <a:avLst/>
          </a:prstGeom>
        </p:spPr>
      </p:pic>
      <p:pic>
        <p:nvPicPr>
          <p:cNvPr id="12" name="Picture 11">
            <a:extLst>
              <a:ext uri="{FF2B5EF4-FFF2-40B4-BE49-F238E27FC236}">
                <a16:creationId xmlns:a16="http://schemas.microsoft.com/office/drawing/2014/main" id="{E7F30EF2-CAD0-4548-A722-8D31637CC696}"/>
              </a:ext>
            </a:extLst>
          </p:cNvPr>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791393" y="5695130"/>
            <a:ext cx="2632381" cy="182857"/>
          </a:xfrm>
          <a:prstGeom prst="rect">
            <a:avLst/>
          </a:prstGeom>
        </p:spPr>
      </p:pic>
      <p:pic>
        <p:nvPicPr>
          <p:cNvPr id="3" name="Picture 2">
            <a:extLst>
              <a:ext uri="{FF2B5EF4-FFF2-40B4-BE49-F238E27FC236}">
                <a16:creationId xmlns:a16="http://schemas.microsoft.com/office/drawing/2014/main" id="{6B521C81-43DF-4762-832C-AEAE29C23B88}"/>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5283316" y="5304237"/>
            <a:ext cx="3297143" cy="228571"/>
          </a:xfrm>
          <a:prstGeom prst="rect">
            <a:avLst/>
          </a:prstGeom>
        </p:spPr>
      </p:pic>
      <p:pic>
        <p:nvPicPr>
          <p:cNvPr id="9" name="Picture 8">
            <a:extLst>
              <a:ext uri="{FF2B5EF4-FFF2-40B4-BE49-F238E27FC236}">
                <a16:creationId xmlns:a16="http://schemas.microsoft.com/office/drawing/2014/main" id="{9D2461E9-7311-47A9-ACBA-D42C40245C5B}"/>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6363314" y="5676427"/>
            <a:ext cx="1140952" cy="224762"/>
          </a:xfrm>
          <a:prstGeom prst="rect">
            <a:avLst/>
          </a:prstGeom>
        </p:spPr>
      </p:pic>
      <p:sp>
        <p:nvSpPr>
          <p:cNvPr id="36" name="Rectangle 35">
            <a:extLst>
              <a:ext uri="{FF2B5EF4-FFF2-40B4-BE49-F238E27FC236}">
                <a16:creationId xmlns:a16="http://schemas.microsoft.com/office/drawing/2014/main" id="{156E1F3B-AC14-4C27-A264-9C70BEAFBE11}"/>
              </a:ext>
            </a:extLst>
          </p:cNvPr>
          <p:cNvSpPr/>
          <p:nvPr/>
        </p:nvSpPr>
        <p:spPr>
          <a:xfrm>
            <a:off x="611251" y="2745637"/>
            <a:ext cx="7632848" cy="769441"/>
          </a:xfrm>
          <a:prstGeom prst="rect">
            <a:avLst/>
          </a:prstGeom>
        </p:spPr>
        <p:txBody>
          <a:bodyPr wrap="square">
            <a:spAutoFit/>
          </a:bodyPr>
          <a:lstStyle/>
          <a:p>
            <a:pPr algn="ctr"/>
            <a:r>
              <a:rPr lang="en-US" sz="2200" b="1" dirty="0">
                <a:solidFill>
                  <a:schemeClr val="tx2"/>
                </a:solidFill>
                <a:latin typeface="+mj-lt"/>
              </a:rPr>
              <a:t>    Part I</a:t>
            </a:r>
          </a:p>
          <a:p>
            <a:pPr algn="ctr"/>
            <a:r>
              <a:rPr lang="en-US" sz="2200" b="1" dirty="0">
                <a:solidFill>
                  <a:schemeClr val="tx2"/>
                </a:solidFill>
                <a:latin typeface="+mj-lt"/>
              </a:rPr>
              <a:t>	</a:t>
            </a:r>
          </a:p>
        </p:txBody>
      </p:sp>
      <p:sp>
        <p:nvSpPr>
          <p:cNvPr id="37" name="Rectangle 36">
            <a:extLst>
              <a:ext uri="{FF2B5EF4-FFF2-40B4-BE49-F238E27FC236}">
                <a16:creationId xmlns:a16="http://schemas.microsoft.com/office/drawing/2014/main" id="{9D79E825-32DC-495D-96DE-186CA0468528}"/>
              </a:ext>
            </a:extLst>
          </p:cNvPr>
          <p:cNvSpPr/>
          <p:nvPr/>
        </p:nvSpPr>
        <p:spPr>
          <a:xfrm>
            <a:off x="2591251" y="2780532"/>
            <a:ext cx="3942827" cy="118924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3">
            <a:extLst>
              <a:ext uri="{FF2B5EF4-FFF2-40B4-BE49-F238E27FC236}">
                <a16:creationId xmlns:a16="http://schemas.microsoft.com/office/drawing/2014/main" id="{BB069A68-0215-4CFD-90BB-50722CCB69B6}"/>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3339099" y="3174319"/>
            <a:ext cx="2350476" cy="186667"/>
          </a:xfrm>
          <a:prstGeom prst="rect">
            <a:avLst/>
          </a:prstGeom>
        </p:spPr>
      </p:pic>
      <p:pic>
        <p:nvPicPr>
          <p:cNvPr id="8" name="Picture 7">
            <a:extLst>
              <a:ext uri="{FF2B5EF4-FFF2-40B4-BE49-F238E27FC236}">
                <a16:creationId xmlns:a16="http://schemas.microsoft.com/office/drawing/2014/main" id="{B0556061-D3AA-4B5B-AA89-C713751E6EB9}"/>
              </a:ext>
            </a:extLst>
          </p:cNvPr>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754099" y="3528843"/>
            <a:ext cx="3525714" cy="230476"/>
          </a:xfrm>
          <a:prstGeom prst="rect">
            <a:avLst/>
          </a:prstGeom>
        </p:spPr>
      </p:pic>
      <p:cxnSp>
        <p:nvCxnSpPr>
          <p:cNvPr id="53" name="Straight Arrow Connector 52">
            <a:extLst>
              <a:ext uri="{FF2B5EF4-FFF2-40B4-BE49-F238E27FC236}">
                <a16:creationId xmlns:a16="http://schemas.microsoft.com/office/drawing/2014/main" id="{7CB9A714-9007-497B-939D-B78AAD8476CE}"/>
              </a:ext>
            </a:extLst>
          </p:cNvPr>
          <p:cNvCxnSpPr>
            <a:cxnSpLocks/>
          </p:cNvCxnSpPr>
          <p:nvPr/>
        </p:nvCxnSpPr>
        <p:spPr>
          <a:xfrm flipH="1">
            <a:off x="2124098" y="4305643"/>
            <a:ext cx="1" cy="588036"/>
          </a:xfrm>
          <a:prstGeom prst="straightConnector1">
            <a:avLst/>
          </a:prstGeom>
          <a:ln w="63500" cap="rnd">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30182BE-6D9D-43B0-8B01-0FAD824BB754}"/>
              </a:ext>
            </a:extLst>
          </p:cNvPr>
          <p:cNvCxnSpPr>
            <a:cxnSpLocks/>
          </p:cNvCxnSpPr>
          <p:nvPr/>
        </p:nvCxnSpPr>
        <p:spPr>
          <a:xfrm>
            <a:off x="2124099" y="4305643"/>
            <a:ext cx="1710000" cy="0"/>
          </a:xfrm>
          <a:prstGeom prst="straightConnector1">
            <a:avLst/>
          </a:prstGeom>
          <a:ln w="63500" cap="rnd">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7C394A6-4580-4AB2-BF37-24BB8F9712D2}"/>
              </a:ext>
            </a:extLst>
          </p:cNvPr>
          <p:cNvCxnSpPr>
            <a:cxnSpLocks/>
          </p:cNvCxnSpPr>
          <p:nvPr/>
        </p:nvCxnSpPr>
        <p:spPr>
          <a:xfrm flipV="1">
            <a:off x="3834099" y="4005777"/>
            <a:ext cx="0" cy="299866"/>
          </a:xfrm>
          <a:prstGeom prst="straightConnector1">
            <a:avLst/>
          </a:prstGeom>
          <a:ln w="63500" cap="rnd">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69492C4-B1A6-4FB9-BAC8-4CC0ACF7BF90}"/>
              </a:ext>
            </a:extLst>
          </p:cNvPr>
          <p:cNvCxnSpPr>
            <a:cxnSpLocks/>
          </p:cNvCxnSpPr>
          <p:nvPr/>
        </p:nvCxnSpPr>
        <p:spPr>
          <a:xfrm>
            <a:off x="5274099" y="4305643"/>
            <a:ext cx="1710000" cy="0"/>
          </a:xfrm>
          <a:prstGeom prst="straightConnector1">
            <a:avLst/>
          </a:prstGeom>
          <a:ln w="63500" cap="rnd">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B5DAA9-8D10-4506-BBBE-5952867925D3}"/>
              </a:ext>
            </a:extLst>
          </p:cNvPr>
          <p:cNvCxnSpPr>
            <a:cxnSpLocks/>
          </p:cNvCxnSpPr>
          <p:nvPr/>
        </p:nvCxnSpPr>
        <p:spPr>
          <a:xfrm flipV="1">
            <a:off x="5274099" y="4005777"/>
            <a:ext cx="0" cy="299866"/>
          </a:xfrm>
          <a:prstGeom prst="straightConnector1">
            <a:avLst/>
          </a:prstGeom>
          <a:ln w="63500" cap="rnd">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FBDECC2-3159-4E22-BD37-F76FEE4259BB}"/>
              </a:ext>
            </a:extLst>
          </p:cNvPr>
          <p:cNvCxnSpPr>
            <a:cxnSpLocks/>
          </p:cNvCxnSpPr>
          <p:nvPr/>
        </p:nvCxnSpPr>
        <p:spPr>
          <a:xfrm>
            <a:off x="4554099" y="2056198"/>
            <a:ext cx="0" cy="724730"/>
          </a:xfrm>
          <a:prstGeom prst="straightConnector1">
            <a:avLst/>
          </a:prstGeom>
          <a:ln w="63500" cap="rnd">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5083F371-F0B9-4922-AB99-B757417FAF09}"/>
              </a:ext>
            </a:extLst>
          </p:cNvPr>
          <p:cNvSpPr/>
          <p:nvPr/>
        </p:nvSpPr>
        <p:spPr>
          <a:xfrm>
            <a:off x="611251" y="836712"/>
            <a:ext cx="7632848" cy="769441"/>
          </a:xfrm>
          <a:prstGeom prst="rect">
            <a:avLst/>
          </a:prstGeom>
        </p:spPr>
        <p:txBody>
          <a:bodyPr wrap="square">
            <a:spAutoFit/>
          </a:bodyPr>
          <a:lstStyle/>
          <a:p>
            <a:pPr algn="ctr"/>
            <a:r>
              <a:rPr lang="en-US" sz="2200" b="1" dirty="0">
                <a:solidFill>
                  <a:schemeClr val="tx2"/>
                </a:solidFill>
                <a:latin typeface="+mj-lt"/>
              </a:rPr>
              <a:t>    Part 0</a:t>
            </a:r>
          </a:p>
          <a:p>
            <a:pPr algn="ctr"/>
            <a:r>
              <a:rPr lang="en-US" sz="2200" b="1" dirty="0">
                <a:solidFill>
                  <a:schemeClr val="tx2"/>
                </a:solidFill>
                <a:latin typeface="+mj-lt"/>
              </a:rPr>
              <a:t>	</a:t>
            </a:r>
          </a:p>
        </p:txBody>
      </p:sp>
      <p:pic>
        <p:nvPicPr>
          <p:cNvPr id="7" name="Picture 6">
            <a:extLst>
              <a:ext uri="{FF2B5EF4-FFF2-40B4-BE49-F238E27FC236}">
                <a16:creationId xmlns:a16="http://schemas.microsoft.com/office/drawing/2014/main" id="{DA0A02E7-23ED-43C3-B5B8-9A470F5966B1}"/>
              </a:ext>
            </a:extLst>
          </p:cNvPr>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3465766" y="1291237"/>
            <a:ext cx="2213333" cy="186667"/>
          </a:xfrm>
          <a:prstGeom prst="rect">
            <a:avLst/>
          </a:prstGeom>
        </p:spPr>
      </p:pic>
      <p:pic>
        <p:nvPicPr>
          <p:cNvPr id="10" name="Picture 9">
            <a:extLst>
              <a:ext uri="{FF2B5EF4-FFF2-40B4-BE49-F238E27FC236}">
                <a16:creationId xmlns:a16="http://schemas.microsoft.com/office/drawing/2014/main" id="{5925ED9A-D05A-4CA1-BC8E-767863AC3279}"/>
              </a:ext>
            </a:extLst>
          </p:cNvPr>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3393861" y="1646712"/>
            <a:ext cx="2375238" cy="180952"/>
          </a:xfrm>
          <a:prstGeom prst="rect">
            <a:avLst/>
          </a:prstGeom>
        </p:spPr>
      </p:pic>
      <p:sp>
        <p:nvSpPr>
          <p:cNvPr id="51" name="Rectangle 50">
            <a:extLst>
              <a:ext uri="{FF2B5EF4-FFF2-40B4-BE49-F238E27FC236}">
                <a16:creationId xmlns:a16="http://schemas.microsoft.com/office/drawing/2014/main" id="{D7F36632-BAEE-4421-81FF-071680B84BCD}"/>
              </a:ext>
            </a:extLst>
          </p:cNvPr>
          <p:cNvSpPr/>
          <p:nvPr/>
        </p:nvSpPr>
        <p:spPr>
          <a:xfrm>
            <a:off x="2591250" y="847594"/>
            <a:ext cx="3942827" cy="1189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8" name="Straight Arrow Connector 57">
            <a:extLst>
              <a:ext uri="{FF2B5EF4-FFF2-40B4-BE49-F238E27FC236}">
                <a16:creationId xmlns:a16="http://schemas.microsoft.com/office/drawing/2014/main" id="{9CDADA6A-A3A9-4FCE-B858-25C570C1667E}"/>
              </a:ext>
            </a:extLst>
          </p:cNvPr>
          <p:cNvCxnSpPr>
            <a:cxnSpLocks/>
          </p:cNvCxnSpPr>
          <p:nvPr/>
        </p:nvCxnSpPr>
        <p:spPr>
          <a:xfrm flipH="1">
            <a:off x="6988399" y="4305643"/>
            <a:ext cx="1" cy="588036"/>
          </a:xfrm>
          <a:prstGeom prst="straightConnector1">
            <a:avLst/>
          </a:prstGeom>
          <a:ln w="63500" cap="rnd">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35B0FD1F-7A55-45DE-8251-A5A807E3BB3C}"/>
              </a:ext>
            </a:extLst>
          </p:cNvPr>
          <p:cNvSpPr/>
          <p:nvPr/>
        </p:nvSpPr>
        <p:spPr>
          <a:xfrm>
            <a:off x="230757" y="4889116"/>
            <a:ext cx="3942827" cy="118924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ctangle 59">
            <a:extLst>
              <a:ext uri="{FF2B5EF4-FFF2-40B4-BE49-F238E27FC236}">
                <a16:creationId xmlns:a16="http://schemas.microsoft.com/office/drawing/2014/main" id="{5AEC2D6D-97F9-4701-A282-AA56DE100960}"/>
              </a:ext>
            </a:extLst>
          </p:cNvPr>
          <p:cNvSpPr/>
          <p:nvPr/>
        </p:nvSpPr>
        <p:spPr>
          <a:xfrm>
            <a:off x="4932040" y="4869160"/>
            <a:ext cx="3942827" cy="118924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4 1">
            <a:extLst>
              <a:ext uri="{FF2B5EF4-FFF2-40B4-BE49-F238E27FC236}">
                <a16:creationId xmlns:a16="http://schemas.microsoft.com/office/drawing/2014/main" id="{22E01BC3-2DDD-4B4F-864A-7E7D498F8B5C}"/>
              </a:ext>
            </a:extLst>
          </p:cNvPr>
          <p:cNvSpPr>
            <a:spLocks noChangeArrowheads="1"/>
          </p:cNvSpPr>
          <p:nvPr/>
        </p:nvSpPr>
        <p:spPr bwMode="auto">
          <a:xfrm>
            <a:off x="-63000"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Conclusion</a:t>
            </a:r>
            <a:endParaRPr lang="en-US" sz="3200" dirty="0">
              <a:solidFill>
                <a:schemeClr val="accent1"/>
              </a:solidFill>
              <a:latin typeface="+mj-lt"/>
            </a:endParaRPr>
          </a:p>
        </p:txBody>
      </p:sp>
      <p:pic>
        <p:nvPicPr>
          <p:cNvPr id="6" name="Picture 5">
            <a:extLst>
              <a:ext uri="{FF2B5EF4-FFF2-40B4-BE49-F238E27FC236}">
                <a16:creationId xmlns:a16="http://schemas.microsoft.com/office/drawing/2014/main" id="{2F2A8D53-BB40-4A8D-B4F5-21A7CC54E7B7}"/>
              </a:ext>
            </a:extLst>
          </p:cNvPr>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1367644" y="6309320"/>
            <a:ext cx="1373333" cy="230476"/>
          </a:xfrm>
          <a:prstGeom prst="rect">
            <a:avLst/>
          </a:prstGeom>
        </p:spPr>
      </p:pic>
    </p:spTree>
    <p:extLst>
      <p:ext uri="{BB962C8B-B14F-4D97-AF65-F5344CB8AC3E}">
        <p14:creationId xmlns:p14="http://schemas.microsoft.com/office/powerpoint/2010/main" val="26113273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EBFBBB4-6EAA-491B-8CC8-5D0D92324E43}"/>
              </a:ext>
            </a:extLst>
          </p:cNvPr>
          <p:cNvSpPr/>
          <p:nvPr/>
        </p:nvSpPr>
        <p:spPr>
          <a:xfrm>
            <a:off x="-1800708" y="4924811"/>
            <a:ext cx="7632848" cy="769441"/>
          </a:xfrm>
          <a:prstGeom prst="rect">
            <a:avLst/>
          </a:prstGeom>
        </p:spPr>
        <p:txBody>
          <a:bodyPr wrap="square">
            <a:spAutoFit/>
          </a:bodyPr>
          <a:lstStyle/>
          <a:p>
            <a:pPr algn="ctr"/>
            <a:r>
              <a:rPr lang="en-US" sz="2200" b="1" dirty="0">
                <a:solidFill>
                  <a:schemeClr val="tx2"/>
                </a:solidFill>
                <a:latin typeface="+mj-lt"/>
              </a:rPr>
              <a:t>    Part II-a</a:t>
            </a:r>
          </a:p>
          <a:p>
            <a:pPr algn="ctr"/>
            <a:r>
              <a:rPr lang="en-US" sz="2200" b="1" dirty="0">
                <a:solidFill>
                  <a:schemeClr val="tx2"/>
                </a:solidFill>
                <a:latin typeface="+mj-lt"/>
              </a:rPr>
              <a:t>	</a:t>
            </a:r>
          </a:p>
        </p:txBody>
      </p:sp>
      <p:sp>
        <p:nvSpPr>
          <p:cNvPr id="26" name="Rectangle 25">
            <a:extLst>
              <a:ext uri="{FF2B5EF4-FFF2-40B4-BE49-F238E27FC236}">
                <a16:creationId xmlns:a16="http://schemas.microsoft.com/office/drawing/2014/main" id="{32159186-9A82-4100-9390-05D10FD95FDD}"/>
              </a:ext>
            </a:extLst>
          </p:cNvPr>
          <p:cNvSpPr/>
          <p:nvPr/>
        </p:nvSpPr>
        <p:spPr>
          <a:xfrm>
            <a:off x="3023828" y="4906986"/>
            <a:ext cx="7632848" cy="769441"/>
          </a:xfrm>
          <a:prstGeom prst="rect">
            <a:avLst/>
          </a:prstGeom>
        </p:spPr>
        <p:txBody>
          <a:bodyPr wrap="square">
            <a:spAutoFit/>
          </a:bodyPr>
          <a:lstStyle/>
          <a:p>
            <a:pPr algn="ctr"/>
            <a:r>
              <a:rPr lang="en-US" sz="2200" b="1" dirty="0">
                <a:solidFill>
                  <a:schemeClr val="tx2"/>
                </a:solidFill>
                <a:latin typeface="+mj-lt"/>
              </a:rPr>
              <a:t>    Part II-b</a:t>
            </a:r>
          </a:p>
          <a:p>
            <a:pPr algn="ctr"/>
            <a:r>
              <a:rPr lang="en-US" sz="2200" b="1" dirty="0">
                <a:solidFill>
                  <a:schemeClr val="tx2"/>
                </a:solidFill>
                <a:latin typeface="+mj-lt"/>
              </a:rPr>
              <a:t>	</a:t>
            </a:r>
          </a:p>
        </p:txBody>
      </p:sp>
      <p:pic>
        <p:nvPicPr>
          <p:cNvPr id="5" name="Picture 4">
            <a:extLst>
              <a:ext uri="{FF2B5EF4-FFF2-40B4-BE49-F238E27FC236}">
                <a16:creationId xmlns:a16="http://schemas.microsoft.com/office/drawing/2014/main" id="{EECB0875-9F5A-4794-85CC-22EFDBBA6ABA}"/>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993772" y="5333414"/>
            <a:ext cx="2175238" cy="230476"/>
          </a:xfrm>
          <a:prstGeom prst="rect">
            <a:avLst/>
          </a:prstGeom>
        </p:spPr>
      </p:pic>
      <p:pic>
        <p:nvPicPr>
          <p:cNvPr id="12" name="Picture 11">
            <a:extLst>
              <a:ext uri="{FF2B5EF4-FFF2-40B4-BE49-F238E27FC236}">
                <a16:creationId xmlns:a16="http://schemas.microsoft.com/office/drawing/2014/main" id="{E7F30EF2-CAD0-4548-A722-8D31637CC696}"/>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791393" y="5695130"/>
            <a:ext cx="2632381" cy="182857"/>
          </a:xfrm>
          <a:prstGeom prst="rect">
            <a:avLst/>
          </a:prstGeom>
        </p:spPr>
      </p:pic>
      <p:pic>
        <p:nvPicPr>
          <p:cNvPr id="3" name="Picture 2">
            <a:extLst>
              <a:ext uri="{FF2B5EF4-FFF2-40B4-BE49-F238E27FC236}">
                <a16:creationId xmlns:a16="http://schemas.microsoft.com/office/drawing/2014/main" id="{6B521C81-43DF-4762-832C-AEAE29C23B88}"/>
              </a:ext>
            </a:extLst>
          </p:cNvPr>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5283316" y="5304237"/>
            <a:ext cx="3297143" cy="228571"/>
          </a:xfrm>
          <a:prstGeom prst="rect">
            <a:avLst/>
          </a:prstGeom>
        </p:spPr>
      </p:pic>
      <p:pic>
        <p:nvPicPr>
          <p:cNvPr id="9" name="Picture 8">
            <a:extLst>
              <a:ext uri="{FF2B5EF4-FFF2-40B4-BE49-F238E27FC236}">
                <a16:creationId xmlns:a16="http://schemas.microsoft.com/office/drawing/2014/main" id="{9D2461E9-7311-47A9-ACBA-D42C40245C5B}"/>
              </a:ext>
            </a:extLst>
          </p:cNvPr>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6363314" y="5676427"/>
            <a:ext cx="1140952" cy="224762"/>
          </a:xfrm>
          <a:prstGeom prst="rect">
            <a:avLst/>
          </a:prstGeom>
        </p:spPr>
      </p:pic>
      <p:sp>
        <p:nvSpPr>
          <p:cNvPr id="36" name="Rectangle 35">
            <a:extLst>
              <a:ext uri="{FF2B5EF4-FFF2-40B4-BE49-F238E27FC236}">
                <a16:creationId xmlns:a16="http://schemas.microsoft.com/office/drawing/2014/main" id="{156E1F3B-AC14-4C27-A264-9C70BEAFBE11}"/>
              </a:ext>
            </a:extLst>
          </p:cNvPr>
          <p:cNvSpPr/>
          <p:nvPr/>
        </p:nvSpPr>
        <p:spPr>
          <a:xfrm>
            <a:off x="611251" y="2745637"/>
            <a:ext cx="7632848" cy="769441"/>
          </a:xfrm>
          <a:prstGeom prst="rect">
            <a:avLst/>
          </a:prstGeom>
        </p:spPr>
        <p:txBody>
          <a:bodyPr wrap="square">
            <a:spAutoFit/>
          </a:bodyPr>
          <a:lstStyle/>
          <a:p>
            <a:pPr algn="ctr"/>
            <a:r>
              <a:rPr lang="en-US" sz="2200" b="1" dirty="0">
                <a:solidFill>
                  <a:schemeClr val="tx2"/>
                </a:solidFill>
                <a:latin typeface="+mj-lt"/>
              </a:rPr>
              <a:t>    Part I</a:t>
            </a:r>
          </a:p>
          <a:p>
            <a:pPr algn="ctr"/>
            <a:r>
              <a:rPr lang="en-US" sz="2200" b="1" dirty="0">
                <a:solidFill>
                  <a:schemeClr val="tx2"/>
                </a:solidFill>
                <a:latin typeface="+mj-lt"/>
              </a:rPr>
              <a:t>	</a:t>
            </a:r>
          </a:p>
        </p:txBody>
      </p:sp>
      <p:sp>
        <p:nvSpPr>
          <p:cNvPr id="37" name="Rectangle 36">
            <a:extLst>
              <a:ext uri="{FF2B5EF4-FFF2-40B4-BE49-F238E27FC236}">
                <a16:creationId xmlns:a16="http://schemas.microsoft.com/office/drawing/2014/main" id="{9D79E825-32DC-495D-96DE-186CA0468528}"/>
              </a:ext>
            </a:extLst>
          </p:cNvPr>
          <p:cNvSpPr/>
          <p:nvPr/>
        </p:nvSpPr>
        <p:spPr>
          <a:xfrm>
            <a:off x="2591251" y="2780532"/>
            <a:ext cx="3942827" cy="118924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3">
            <a:extLst>
              <a:ext uri="{FF2B5EF4-FFF2-40B4-BE49-F238E27FC236}">
                <a16:creationId xmlns:a16="http://schemas.microsoft.com/office/drawing/2014/main" id="{BB069A68-0215-4CFD-90BB-50722CCB69B6}"/>
              </a:ext>
            </a:extLst>
          </p:cNvPr>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3339099" y="3174319"/>
            <a:ext cx="2350476" cy="186667"/>
          </a:xfrm>
          <a:prstGeom prst="rect">
            <a:avLst/>
          </a:prstGeom>
        </p:spPr>
      </p:pic>
      <p:pic>
        <p:nvPicPr>
          <p:cNvPr id="8" name="Picture 7">
            <a:extLst>
              <a:ext uri="{FF2B5EF4-FFF2-40B4-BE49-F238E27FC236}">
                <a16:creationId xmlns:a16="http://schemas.microsoft.com/office/drawing/2014/main" id="{B0556061-D3AA-4B5B-AA89-C713751E6EB9}"/>
              </a:ext>
            </a:extLst>
          </p:cNvPr>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2754099" y="3528843"/>
            <a:ext cx="3525714" cy="230476"/>
          </a:xfrm>
          <a:prstGeom prst="rect">
            <a:avLst/>
          </a:prstGeom>
        </p:spPr>
      </p:pic>
      <p:cxnSp>
        <p:nvCxnSpPr>
          <p:cNvPr id="53" name="Straight Arrow Connector 52">
            <a:extLst>
              <a:ext uri="{FF2B5EF4-FFF2-40B4-BE49-F238E27FC236}">
                <a16:creationId xmlns:a16="http://schemas.microsoft.com/office/drawing/2014/main" id="{7CB9A714-9007-497B-939D-B78AAD8476CE}"/>
              </a:ext>
            </a:extLst>
          </p:cNvPr>
          <p:cNvCxnSpPr>
            <a:cxnSpLocks/>
          </p:cNvCxnSpPr>
          <p:nvPr/>
        </p:nvCxnSpPr>
        <p:spPr>
          <a:xfrm flipH="1">
            <a:off x="2124098" y="4305643"/>
            <a:ext cx="1" cy="588036"/>
          </a:xfrm>
          <a:prstGeom prst="straightConnector1">
            <a:avLst/>
          </a:prstGeom>
          <a:ln w="63500" cap="rnd">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30182BE-6D9D-43B0-8B01-0FAD824BB754}"/>
              </a:ext>
            </a:extLst>
          </p:cNvPr>
          <p:cNvCxnSpPr>
            <a:cxnSpLocks/>
          </p:cNvCxnSpPr>
          <p:nvPr/>
        </p:nvCxnSpPr>
        <p:spPr>
          <a:xfrm>
            <a:off x="2124099" y="4305643"/>
            <a:ext cx="1710000" cy="0"/>
          </a:xfrm>
          <a:prstGeom prst="straightConnector1">
            <a:avLst/>
          </a:prstGeom>
          <a:ln w="63500" cap="rnd">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7C394A6-4580-4AB2-BF37-24BB8F9712D2}"/>
              </a:ext>
            </a:extLst>
          </p:cNvPr>
          <p:cNvCxnSpPr>
            <a:cxnSpLocks/>
          </p:cNvCxnSpPr>
          <p:nvPr/>
        </p:nvCxnSpPr>
        <p:spPr>
          <a:xfrm flipV="1">
            <a:off x="3834099" y="4005777"/>
            <a:ext cx="0" cy="299866"/>
          </a:xfrm>
          <a:prstGeom prst="straightConnector1">
            <a:avLst/>
          </a:prstGeom>
          <a:ln w="63500" cap="rnd">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69492C4-B1A6-4FB9-BAC8-4CC0ACF7BF90}"/>
              </a:ext>
            </a:extLst>
          </p:cNvPr>
          <p:cNvCxnSpPr>
            <a:cxnSpLocks/>
          </p:cNvCxnSpPr>
          <p:nvPr/>
        </p:nvCxnSpPr>
        <p:spPr>
          <a:xfrm>
            <a:off x="5274099" y="4305643"/>
            <a:ext cx="1710000" cy="0"/>
          </a:xfrm>
          <a:prstGeom prst="straightConnector1">
            <a:avLst/>
          </a:prstGeom>
          <a:ln w="63500" cap="rnd">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B5DAA9-8D10-4506-BBBE-5952867925D3}"/>
              </a:ext>
            </a:extLst>
          </p:cNvPr>
          <p:cNvCxnSpPr>
            <a:cxnSpLocks/>
          </p:cNvCxnSpPr>
          <p:nvPr/>
        </p:nvCxnSpPr>
        <p:spPr>
          <a:xfrm flipV="1">
            <a:off x="5274099" y="4005777"/>
            <a:ext cx="0" cy="299866"/>
          </a:xfrm>
          <a:prstGeom prst="straightConnector1">
            <a:avLst/>
          </a:prstGeom>
          <a:ln w="63500" cap="rnd">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FBDECC2-3159-4E22-BD37-F76FEE4259BB}"/>
              </a:ext>
            </a:extLst>
          </p:cNvPr>
          <p:cNvCxnSpPr>
            <a:cxnSpLocks/>
          </p:cNvCxnSpPr>
          <p:nvPr/>
        </p:nvCxnSpPr>
        <p:spPr>
          <a:xfrm>
            <a:off x="4554099" y="2056198"/>
            <a:ext cx="0" cy="724730"/>
          </a:xfrm>
          <a:prstGeom prst="straightConnector1">
            <a:avLst/>
          </a:prstGeom>
          <a:ln w="63500" cap="rnd">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5083F371-F0B9-4922-AB99-B757417FAF09}"/>
              </a:ext>
            </a:extLst>
          </p:cNvPr>
          <p:cNvSpPr/>
          <p:nvPr/>
        </p:nvSpPr>
        <p:spPr>
          <a:xfrm>
            <a:off x="611251" y="836712"/>
            <a:ext cx="7632848" cy="769441"/>
          </a:xfrm>
          <a:prstGeom prst="rect">
            <a:avLst/>
          </a:prstGeom>
        </p:spPr>
        <p:txBody>
          <a:bodyPr wrap="square">
            <a:spAutoFit/>
          </a:bodyPr>
          <a:lstStyle/>
          <a:p>
            <a:pPr algn="ctr"/>
            <a:r>
              <a:rPr lang="en-US" sz="2200" b="1" dirty="0">
                <a:solidFill>
                  <a:schemeClr val="tx2"/>
                </a:solidFill>
                <a:latin typeface="+mj-lt"/>
              </a:rPr>
              <a:t>    Part 0</a:t>
            </a:r>
          </a:p>
          <a:p>
            <a:pPr algn="ctr"/>
            <a:r>
              <a:rPr lang="en-US" sz="2200" b="1" dirty="0">
                <a:solidFill>
                  <a:schemeClr val="tx2"/>
                </a:solidFill>
                <a:latin typeface="+mj-lt"/>
              </a:rPr>
              <a:t>	</a:t>
            </a:r>
          </a:p>
        </p:txBody>
      </p:sp>
      <p:pic>
        <p:nvPicPr>
          <p:cNvPr id="7" name="Picture 6">
            <a:extLst>
              <a:ext uri="{FF2B5EF4-FFF2-40B4-BE49-F238E27FC236}">
                <a16:creationId xmlns:a16="http://schemas.microsoft.com/office/drawing/2014/main" id="{DA0A02E7-23ED-43C3-B5B8-9A470F5966B1}"/>
              </a:ext>
            </a:extLst>
          </p:cNvPr>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3465766" y="1291237"/>
            <a:ext cx="2213333" cy="186667"/>
          </a:xfrm>
          <a:prstGeom prst="rect">
            <a:avLst/>
          </a:prstGeom>
        </p:spPr>
      </p:pic>
      <p:pic>
        <p:nvPicPr>
          <p:cNvPr id="10" name="Picture 9">
            <a:extLst>
              <a:ext uri="{FF2B5EF4-FFF2-40B4-BE49-F238E27FC236}">
                <a16:creationId xmlns:a16="http://schemas.microsoft.com/office/drawing/2014/main" id="{5925ED9A-D05A-4CA1-BC8E-767863AC3279}"/>
              </a:ext>
            </a:extLst>
          </p:cNvPr>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3393861" y="1646712"/>
            <a:ext cx="2375238" cy="180952"/>
          </a:xfrm>
          <a:prstGeom prst="rect">
            <a:avLst/>
          </a:prstGeom>
        </p:spPr>
      </p:pic>
      <p:sp>
        <p:nvSpPr>
          <p:cNvPr id="51" name="Rectangle 50">
            <a:extLst>
              <a:ext uri="{FF2B5EF4-FFF2-40B4-BE49-F238E27FC236}">
                <a16:creationId xmlns:a16="http://schemas.microsoft.com/office/drawing/2014/main" id="{D7F36632-BAEE-4421-81FF-071680B84BCD}"/>
              </a:ext>
            </a:extLst>
          </p:cNvPr>
          <p:cNvSpPr/>
          <p:nvPr/>
        </p:nvSpPr>
        <p:spPr>
          <a:xfrm>
            <a:off x="2591250" y="847594"/>
            <a:ext cx="3942827" cy="1189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8" name="Straight Arrow Connector 57">
            <a:extLst>
              <a:ext uri="{FF2B5EF4-FFF2-40B4-BE49-F238E27FC236}">
                <a16:creationId xmlns:a16="http://schemas.microsoft.com/office/drawing/2014/main" id="{9CDADA6A-A3A9-4FCE-B858-25C570C1667E}"/>
              </a:ext>
            </a:extLst>
          </p:cNvPr>
          <p:cNvCxnSpPr>
            <a:cxnSpLocks/>
          </p:cNvCxnSpPr>
          <p:nvPr/>
        </p:nvCxnSpPr>
        <p:spPr>
          <a:xfrm flipH="1">
            <a:off x="6988399" y="4305643"/>
            <a:ext cx="1" cy="588036"/>
          </a:xfrm>
          <a:prstGeom prst="straightConnector1">
            <a:avLst/>
          </a:prstGeom>
          <a:ln w="63500" cap="rnd">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35B0FD1F-7A55-45DE-8251-A5A807E3BB3C}"/>
              </a:ext>
            </a:extLst>
          </p:cNvPr>
          <p:cNvSpPr/>
          <p:nvPr/>
        </p:nvSpPr>
        <p:spPr>
          <a:xfrm>
            <a:off x="230757" y="4889116"/>
            <a:ext cx="3942827" cy="118924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ctangle 59">
            <a:extLst>
              <a:ext uri="{FF2B5EF4-FFF2-40B4-BE49-F238E27FC236}">
                <a16:creationId xmlns:a16="http://schemas.microsoft.com/office/drawing/2014/main" id="{5AEC2D6D-97F9-4701-A282-AA56DE100960}"/>
              </a:ext>
            </a:extLst>
          </p:cNvPr>
          <p:cNvSpPr/>
          <p:nvPr/>
        </p:nvSpPr>
        <p:spPr>
          <a:xfrm>
            <a:off x="4932040" y="4869160"/>
            <a:ext cx="3942827" cy="118924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4 1">
            <a:extLst>
              <a:ext uri="{FF2B5EF4-FFF2-40B4-BE49-F238E27FC236}">
                <a16:creationId xmlns:a16="http://schemas.microsoft.com/office/drawing/2014/main" id="{22E01BC3-2DDD-4B4F-864A-7E7D498F8B5C}"/>
              </a:ext>
            </a:extLst>
          </p:cNvPr>
          <p:cNvSpPr>
            <a:spLocks noChangeArrowheads="1"/>
          </p:cNvSpPr>
          <p:nvPr/>
        </p:nvSpPr>
        <p:spPr bwMode="auto">
          <a:xfrm>
            <a:off x="-63000"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Conclusion</a:t>
            </a:r>
            <a:endParaRPr lang="en-US" sz="3200" dirty="0">
              <a:solidFill>
                <a:schemeClr val="accent1"/>
              </a:solidFill>
              <a:latin typeface="+mj-lt"/>
            </a:endParaRPr>
          </a:p>
        </p:txBody>
      </p:sp>
      <p:pic>
        <p:nvPicPr>
          <p:cNvPr id="6" name="Picture 5">
            <a:extLst>
              <a:ext uri="{FF2B5EF4-FFF2-40B4-BE49-F238E27FC236}">
                <a16:creationId xmlns:a16="http://schemas.microsoft.com/office/drawing/2014/main" id="{2F2A8D53-BB40-4A8D-B4F5-21A7CC54E7B7}"/>
              </a:ext>
            </a:extLst>
          </p:cNvPr>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1367644" y="6309320"/>
            <a:ext cx="1373333" cy="230476"/>
          </a:xfrm>
          <a:prstGeom prst="rect">
            <a:avLst/>
          </a:prstGeom>
        </p:spPr>
      </p:pic>
      <p:pic>
        <p:nvPicPr>
          <p:cNvPr id="17" name="Picture 16">
            <a:extLst>
              <a:ext uri="{FF2B5EF4-FFF2-40B4-BE49-F238E27FC236}">
                <a16:creationId xmlns:a16="http://schemas.microsoft.com/office/drawing/2014/main" id="{462431A9-96B2-403E-A967-8B42A243D06A}"/>
              </a:ext>
            </a:extLst>
          </p:cNvPr>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5940152" y="6284398"/>
            <a:ext cx="2179048" cy="230476"/>
          </a:xfrm>
          <a:prstGeom prst="rect">
            <a:avLst/>
          </a:prstGeom>
        </p:spPr>
      </p:pic>
    </p:spTree>
    <p:extLst>
      <p:ext uri="{BB962C8B-B14F-4D97-AF65-F5344CB8AC3E}">
        <p14:creationId xmlns:p14="http://schemas.microsoft.com/office/powerpoint/2010/main" val="32634683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Rectangle 3"/>
          <p:cNvSpPr/>
          <p:nvPr/>
        </p:nvSpPr>
        <p:spPr>
          <a:xfrm>
            <a:off x="1331640" y="3167390"/>
            <a:ext cx="6480720" cy="523220"/>
          </a:xfrm>
          <a:prstGeom prst="rect">
            <a:avLst/>
          </a:prstGeom>
        </p:spPr>
        <p:txBody>
          <a:bodyPr wrap="square">
            <a:spAutoFit/>
          </a:bodyPr>
          <a:lstStyle/>
          <a:p>
            <a:pPr algn="ctr"/>
            <a:r>
              <a:rPr lang="nl-NL" sz="2800" dirty="0">
                <a:solidFill>
                  <a:schemeClr val="bg1"/>
                </a:solidFill>
              </a:rPr>
              <a:t>Thank you!</a:t>
            </a:r>
            <a:endParaRPr lang="nl-NL" dirty="0"/>
          </a:p>
        </p:txBody>
      </p:sp>
      <p:sp>
        <p:nvSpPr>
          <p:cNvPr id="6" name="Slide Number Placeholder 1"/>
          <p:cNvSpPr txBox="1">
            <a:spLocks/>
          </p:cNvSpPr>
          <p:nvPr/>
        </p:nvSpPr>
        <p:spPr>
          <a:xfrm>
            <a:off x="6856072" y="6405387"/>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CD1CDB8-EC3E-47ED-989F-4EA6DFFB24B5}" type="slidenum">
              <a:rPr kumimoji="0" lang="nl-NL" sz="18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nl-NL" sz="1800" b="0" i="0" u="none" strike="noStrike" kern="1200" cap="none" spc="0" normalizeH="0" baseline="0" noProof="0">
              <a:ln>
                <a:noFill/>
              </a:ln>
              <a:solidFill>
                <a:schemeClr val="bg1"/>
              </a:solidFill>
              <a:effectLst/>
              <a:uLnTx/>
              <a:uFillTx/>
              <a:latin typeface="+mn-lt"/>
              <a:ea typeface="+mn-ea"/>
              <a:cs typeface="+mn-cs"/>
            </a:endParaRPr>
          </a:p>
        </p:txBody>
      </p:sp>
      <p:sp>
        <p:nvSpPr>
          <p:cNvPr id="5" name="Rectangle 4">
            <a:extLst>
              <a:ext uri="{FF2B5EF4-FFF2-40B4-BE49-F238E27FC236}">
                <a16:creationId xmlns:a16="http://schemas.microsoft.com/office/drawing/2014/main" id="{263E12E0-0292-4F56-AC92-B3BA19DCD914}"/>
              </a:ext>
            </a:extLst>
          </p:cNvPr>
          <p:cNvSpPr/>
          <p:nvPr/>
        </p:nvSpPr>
        <p:spPr>
          <a:xfrm>
            <a:off x="8180272" y="6354057"/>
            <a:ext cx="809400" cy="3651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0440761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71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Simple cell receptive profiles: Gabor functions</a:t>
            </a:r>
            <a:endParaRPr lang="en-US" sz="3200" dirty="0">
              <a:solidFill>
                <a:schemeClr val="accent1"/>
              </a:solidFill>
              <a:latin typeface="+mj-lt"/>
            </a:endParaRPr>
          </a:p>
        </p:txBody>
      </p:sp>
      <p:pic>
        <p:nvPicPr>
          <p:cNvPr id="18" name="Picture 17">
            <a:extLst>
              <a:ext uri="{FF2B5EF4-FFF2-40B4-BE49-F238E27FC236}">
                <a16:creationId xmlns:a16="http://schemas.microsoft.com/office/drawing/2014/main" id="{C21333E2-A0CF-4C91-BDA4-C41023DD81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566" r="66040" b="40822"/>
          <a:stretch/>
        </p:blipFill>
        <p:spPr>
          <a:xfrm>
            <a:off x="1622663" y="501869"/>
            <a:ext cx="1509177" cy="1512162"/>
          </a:xfrm>
          <a:prstGeom prst="rect">
            <a:avLst/>
          </a:prstGeom>
        </p:spPr>
      </p:pic>
      <p:sp>
        <p:nvSpPr>
          <p:cNvPr id="24" name="TextBox 23">
            <a:extLst>
              <a:ext uri="{FF2B5EF4-FFF2-40B4-BE49-F238E27FC236}">
                <a16:creationId xmlns:a16="http://schemas.microsoft.com/office/drawing/2014/main" id="{C163A623-53A4-4F80-92D6-33F64FE72E08}"/>
              </a:ext>
            </a:extLst>
          </p:cNvPr>
          <p:cNvSpPr txBox="1"/>
          <p:nvPr/>
        </p:nvSpPr>
        <p:spPr>
          <a:xfrm>
            <a:off x="880045" y="1951530"/>
            <a:ext cx="3332322" cy="400110"/>
          </a:xfrm>
          <a:prstGeom prst="rect">
            <a:avLst/>
          </a:prstGeom>
          <a:noFill/>
        </p:spPr>
        <p:txBody>
          <a:bodyPr wrap="none">
            <a:spAutoFit/>
          </a:bodyPr>
          <a:lstStyle/>
          <a:p>
            <a:pPr algn="ctr">
              <a:defRPr/>
            </a:pPr>
            <a:r>
              <a:rPr lang="en-US" sz="2000" dirty="0">
                <a:latin typeface="+mn-lt"/>
              </a:rPr>
              <a:t>Experimental receptive profile</a:t>
            </a:r>
          </a:p>
        </p:txBody>
      </p:sp>
      <p:pic>
        <p:nvPicPr>
          <p:cNvPr id="5" name="Picture 4">
            <a:extLst>
              <a:ext uri="{FF2B5EF4-FFF2-40B4-BE49-F238E27FC236}">
                <a16:creationId xmlns:a16="http://schemas.microsoft.com/office/drawing/2014/main" id="{2645B60F-86AF-4743-BE94-0795092BE42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62" b="4244"/>
          <a:stretch/>
        </p:blipFill>
        <p:spPr>
          <a:xfrm flipH="1">
            <a:off x="6084168" y="549447"/>
            <a:ext cx="1403611" cy="1404840"/>
          </a:xfrm>
          <a:prstGeom prst="rect">
            <a:avLst/>
          </a:prstGeom>
        </p:spPr>
      </p:pic>
      <p:sp>
        <p:nvSpPr>
          <p:cNvPr id="29" name="TextBox 28">
            <a:extLst>
              <a:ext uri="{FF2B5EF4-FFF2-40B4-BE49-F238E27FC236}">
                <a16:creationId xmlns:a16="http://schemas.microsoft.com/office/drawing/2014/main" id="{390C9A6F-84C8-43B7-BF5B-2EB099ACD29C}"/>
              </a:ext>
            </a:extLst>
          </p:cNvPr>
          <p:cNvSpPr txBox="1"/>
          <p:nvPr/>
        </p:nvSpPr>
        <p:spPr>
          <a:xfrm>
            <a:off x="5652120" y="1955603"/>
            <a:ext cx="2377575" cy="707886"/>
          </a:xfrm>
          <a:prstGeom prst="rect">
            <a:avLst/>
          </a:prstGeom>
          <a:noFill/>
        </p:spPr>
        <p:txBody>
          <a:bodyPr wrap="none">
            <a:spAutoFit/>
          </a:bodyPr>
          <a:lstStyle/>
          <a:p>
            <a:pPr algn="ctr">
              <a:defRPr/>
            </a:pPr>
            <a:r>
              <a:rPr lang="en-US" sz="2000" dirty="0">
                <a:latin typeface="+mn-lt"/>
              </a:rPr>
              <a:t>Gabor (odd) function</a:t>
            </a:r>
          </a:p>
          <a:p>
            <a:pPr algn="ctr">
              <a:defRPr/>
            </a:pPr>
            <a:endParaRPr lang="en-GB" sz="2000" dirty="0">
              <a:latin typeface="+mn-lt"/>
            </a:endParaRPr>
          </a:p>
        </p:txBody>
      </p:sp>
      <p:sp>
        <p:nvSpPr>
          <p:cNvPr id="43" name="Rectangle 42">
            <a:extLst>
              <a:ext uri="{FF2B5EF4-FFF2-40B4-BE49-F238E27FC236}">
                <a16:creationId xmlns:a16="http://schemas.microsoft.com/office/drawing/2014/main" id="{28F9B5E6-BA72-48B0-94F5-3EF1067846FA}"/>
              </a:ext>
            </a:extLst>
          </p:cNvPr>
          <p:cNvSpPr/>
          <p:nvPr/>
        </p:nvSpPr>
        <p:spPr>
          <a:xfrm>
            <a:off x="5819983" y="6080764"/>
            <a:ext cx="555842" cy="3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3" name="Picture 22">
            <a:extLst>
              <a:ext uri="{FF2B5EF4-FFF2-40B4-BE49-F238E27FC236}">
                <a16:creationId xmlns:a16="http://schemas.microsoft.com/office/drawing/2014/main" id="{A0EF0065-C944-4189-84B3-AAED726AEB03}"/>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818590" y="2464682"/>
            <a:ext cx="3265578" cy="351204"/>
          </a:xfrm>
          <a:prstGeom prst="rect">
            <a:avLst/>
          </a:prstGeom>
        </p:spPr>
      </p:pic>
      <p:pic>
        <p:nvPicPr>
          <p:cNvPr id="27" name="Picture 26">
            <a:extLst>
              <a:ext uri="{FF2B5EF4-FFF2-40B4-BE49-F238E27FC236}">
                <a16:creationId xmlns:a16="http://schemas.microsoft.com/office/drawing/2014/main" id="{177ECC72-4C31-4CD0-AAAA-6C76A0CFCFC8}"/>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185689" y="2914682"/>
            <a:ext cx="2488231" cy="316368"/>
          </a:xfrm>
          <a:prstGeom prst="rect">
            <a:avLst/>
          </a:prstGeom>
        </p:spPr>
      </p:pic>
      <p:sp>
        <p:nvSpPr>
          <p:cNvPr id="30" name="Rectangle 29">
            <a:extLst>
              <a:ext uri="{FF2B5EF4-FFF2-40B4-BE49-F238E27FC236}">
                <a16:creationId xmlns:a16="http://schemas.microsoft.com/office/drawing/2014/main" id="{2BA7BF67-BE41-461F-8B40-118C700268E7}"/>
              </a:ext>
            </a:extLst>
          </p:cNvPr>
          <p:cNvSpPr/>
          <p:nvPr/>
        </p:nvSpPr>
        <p:spPr>
          <a:xfrm>
            <a:off x="1288475" y="2351640"/>
            <a:ext cx="6523885" cy="222804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602845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Multi-frequency orientation map construction</a:t>
            </a:r>
            <a:endParaRPr lang="en-US" sz="3200" dirty="0">
              <a:solidFill>
                <a:schemeClr val="accent1"/>
              </a:solidFill>
              <a:latin typeface="+mj-lt"/>
            </a:endParaRPr>
          </a:p>
        </p:txBody>
      </p:sp>
      <p:grpSp>
        <p:nvGrpSpPr>
          <p:cNvPr id="2" name="Group 1">
            <a:extLst>
              <a:ext uri="{FF2B5EF4-FFF2-40B4-BE49-F238E27FC236}">
                <a16:creationId xmlns:a16="http://schemas.microsoft.com/office/drawing/2014/main" id="{6339BD02-A179-4BEB-9299-5C96F8E5153B}"/>
              </a:ext>
            </a:extLst>
          </p:cNvPr>
          <p:cNvGrpSpPr/>
          <p:nvPr/>
        </p:nvGrpSpPr>
        <p:grpSpPr>
          <a:xfrm>
            <a:off x="-18000" y="754682"/>
            <a:ext cx="8975192" cy="4770000"/>
            <a:chOff x="-31839" y="1134000"/>
            <a:chExt cx="8975192" cy="4770000"/>
          </a:xfrm>
        </p:grpSpPr>
        <p:grpSp>
          <p:nvGrpSpPr>
            <p:cNvPr id="6" name="Group 5">
              <a:extLst>
                <a:ext uri="{FF2B5EF4-FFF2-40B4-BE49-F238E27FC236}">
                  <a16:creationId xmlns:a16="http://schemas.microsoft.com/office/drawing/2014/main" id="{6866ECBE-1C30-4FE2-BBB9-85EF7DBE4259}"/>
                </a:ext>
              </a:extLst>
            </p:cNvPr>
            <p:cNvGrpSpPr/>
            <p:nvPr/>
          </p:nvGrpSpPr>
          <p:grpSpPr>
            <a:xfrm>
              <a:off x="522000" y="1134000"/>
              <a:ext cx="8421353" cy="4134813"/>
              <a:chOff x="1137680" y="980728"/>
              <a:chExt cx="10720172" cy="5263513"/>
            </a:xfrm>
          </p:grpSpPr>
          <p:pic>
            <p:nvPicPr>
              <p:cNvPr id="8" name="Picture 7">
                <a:extLst>
                  <a:ext uri="{FF2B5EF4-FFF2-40B4-BE49-F238E27FC236}">
                    <a16:creationId xmlns:a16="http://schemas.microsoft.com/office/drawing/2014/main" id="{A48E2451-11E5-42A6-8A64-1E96B47ECE06}"/>
                  </a:ext>
                </a:extLst>
              </p:cNvPr>
              <p:cNvPicPr>
                <a:picLocks noChangeAspect="1"/>
              </p:cNvPicPr>
              <p:nvPr/>
            </p:nvPicPr>
            <p:blipFill>
              <a:blip r:embed="rId3"/>
              <a:stretch>
                <a:fillRect/>
              </a:stretch>
            </p:blipFill>
            <p:spPr>
              <a:xfrm>
                <a:off x="5785880" y="980728"/>
                <a:ext cx="5729654" cy="5263513"/>
              </a:xfrm>
              <a:prstGeom prst="rect">
                <a:avLst/>
              </a:prstGeom>
            </p:spPr>
          </p:pic>
          <p:pic>
            <p:nvPicPr>
              <p:cNvPr id="9" name="Picture 8">
                <a:extLst>
                  <a:ext uri="{FF2B5EF4-FFF2-40B4-BE49-F238E27FC236}">
                    <a16:creationId xmlns:a16="http://schemas.microsoft.com/office/drawing/2014/main" id="{6328D335-F1A2-4970-99F6-D763CCF50FF8}"/>
                  </a:ext>
                </a:extLst>
              </p:cNvPr>
              <p:cNvPicPr>
                <a:picLocks noChangeAspect="1"/>
              </p:cNvPicPr>
              <p:nvPr/>
            </p:nvPicPr>
            <p:blipFill rotWithShape="1">
              <a:blip r:embed="rId4"/>
              <a:srcRect l="87906"/>
              <a:stretch/>
            </p:blipFill>
            <p:spPr>
              <a:xfrm>
                <a:off x="11173216" y="1080936"/>
                <a:ext cx="684636" cy="4884261"/>
              </a:xfrm>
              <a:prstGeom prst="rect">
                <a:avLst/>
              </a:prstGeom>
            </p:spPr>
          </p:pic>
          <p:pic>
            <p:nvPicPr>
              <p:cNvPr id="10" name="Picture 9">
                <a:extLst>
                  <a:ext uri="{FF2B5EF4-FFF2-40B4-BE49-F238E27FC236}">
                    <a16:creationId xmlns:a16="http://schemas.microsoft.com/office/drawing/2014/main" id="{CE0E5F65-3049-4038-9870-2A748450230B}"/>
                  </a:ext>
                </a:extLst>
              </p:cNvPr>
              <p:cNvPicPr>
                <a:picLocks noChangeAspect="1"/>
              </p:cNvPicPr>
              <p:nvPr/>
            </p:nvPicPr>
            <p:blipFill>
              <a:blip r:embed="rId5"/>
              <a:stretch>
                <a:fillRect/>
              </a:stretch>
            </p:blipFill>
            <p:spPr>
              <a:xfrm>
                <a:off x="1137680" y="2032403"/>
                <a:ext cx="4648200" cy="2981325"/>
              </a:xfrm>
              <a:prstGeom prst="rect">
                <a:avLst/>
              </a:prstGeom>
            </p:spPr>
          </p:pic>
        </p:grpSp>
        <p:sp>
          <p:nvSpPr>
            <p:cNvPr id="13" name="TextBox 12">
              <a:extLst>
                <a:ext uri="{FF2B5EF4-FFF2-40B4-BE49-F238E27FC236}">
                  <a16:creationId xmlns:a16="http://schemas.microsoft.com/office/drawing/2014/main" id="{1E355796-CE70-4D29-9879-7B0875F98E0F}"/>
                </a:ext>
              </a:extLst>
            </p:cNvPr>
            <p:cNvSpPr txBox="1"/>
            <p:nvPr/>
          </p:nvSpPr>
          <p:spPr>
            <a:xfrm>
              <a:off x="-31839" y="5128324"/>
              <a:ext cx="4759124" cy="707886"/>
            </a:xfrm>
            <a:prstGeom prst="rect">
              <a:avLst/>
            </a:prstGeom>
            <a:noFill/>
          </p:spPr>
          <p:txBody>
            <a:bodyPr wrap="none">
              <a:spAutoFit/>
            </a:bodyPr>
            <a:lstStyle/>
            <a:p>
              <a:pPr algn="ctr">
                <a:defRPr/>
              </a:pPr>
              <a:r>
                <a:rPr lang="en-US" sz="2000" dirty="0">
                  <a:latin typeface="+mn-lt"/>
                </a:rPr>
                <a:t>Experimental orientation map</a:t>
              </a:r>
            </a:p>
            <a:p>
              <a:pPr algn="ctr">
                <a:defRPr/>
              </a:pPr>
              <a:r>
                <a:rPr lang="en-US" sz="2000" dirty="0">
                  <a:latin typeface="+mn-lt"/>
                </a:rPr>
                <a:t>[</a:t>
              </a:r>
              <a:r>
                <a:rPr lang="en-US" sz="2000" dirty="0" err="1">
                  <a:latin typeface="+mn-lt"/>
                </a:rPr>
                <a:t>Petitot</a:t>
              </a:r>
              <a:r>
                <a:rPr lang="en-US" sz="2000" dirty="0">
                  <a:latin typeface="+mn-lt"/>
                </a:rPr>
                <a:t>, </a:t>
              </a:r>
              <a:r>
                <a:rPr lang="en-US" sz="2000" dirty="0" err="1">
                  <a:latin typeface="+mn-lt"/>
                </a:rPr>
                <a:t>Neurogéométrie</a:t>
              </a:r>
              <a:r>
                <a:rPr lang="en-US" sz="2000" dirty="0">
                  <a:latin typeface="+mn-lt"/>
                </a:rPr>
                <a:t> de la vision, 2008]</a:t>
              </a:r>
              <a:endParaRPr lang="en-GB" sz="2000" dirty="0">
                <a:latin typeface="+mn-lt"/>
              </a:endParaRPr>
            </a:p>
          </p:txBody>
        </p:sp>
        <p:sp>
          <p:nvSpPr>
            <p:cNvPr id="15" name="TextBox 14">
              <a:extLst>
                <a:ext uri="{FF2B5EF4-FFF2-40B4-BE49-F238E27FC236}">
                  <a16:creationId xmlns:a16="http://schemas.microsoft.com/office/drawing/2014/main" id="{EB136CF6-EA6C-44F6-857F-75AC5384202F}"/>
                </a:ext>
              </a:extLst>
            </p:cNvPr>
            <p:cNvSpPr txBox="1"/>
            <p:nvPr/>
          </p:nvSpPr>
          <p:spPr>
            <a:xfrm>
              <a:off x="4830114" y="5196114"/>
              <a:ext cx="3776931" cy="707886"/>
            </a:xfrm>
            <a:prstGeom prst="rect">
              <a:avLst/>
            </a:prstGeom>
            <a:noFill/>
          </p:spPr>
          <p:txBody>
            <a:bodyPr wrap="none">
              <a:spAutoFit/>
            </a:bodyPr>
            <a:lstStyle/>
            <a:p>
              <a:pPr algn="ctr">
                <a:defRPr/>
              </a:pPr>
              <a:r>
                <a:rPr lang="en-US" sz="2000" dirty="0">
                  <a:latin typeface="+mn-lt"/>
                </a:rPr>
                <a:t>Model multi-freq. orientation map</a:t>
              </a:r>
            </a:p>
            <a:p>
              <a:pPr algn="ctr">
                <a:defRPr/>
              </a:pPr>
              <a:endParaRPr lang="en-GB" sz="2000" dirty="0">
                <a:latin typeface="+mn-lt"/>
              </a:endParaRPr>
            </a:p>
          </p:txBody>
        </p:sp>
      </p:grpSp>
      <p:sp>
        <p:nvSpPr>
          <p:cNvPr id="11" name="TextBox 10">
            <a:extLst>
              <a:ext uri="{FF2B5EF4-FFF2-40B4-BE49-F238E27FC236}">
                <a16:creationId xmlns:a16="http://schemas.microsoft.com/office/drawing/2014/main" id="{2901A6A9-1160-4329-8AEA-4DCB2C79FE18}"/>
              </a:ext>
            </a:extLst>
          </p:cNvPr>
          <p:cNvSpPr txBox="1"/>
          <p:nvPr/>
        </p:nvSpPr>
        <p:spPr>
          <a:xfrm>
            <a:off x="1532836" y="5974682"/>
            <a:ext cx="6021584" cy="400110"/>
          </a:xfrm>
          <a:prstGeom prst="rect">
            <a:avLst/>
          </a:prstGeom>
          <a:noFill/>
        </p:spPr>
        <p:txBody>
          <a:bodyPr wrap="none">
            <a:spAutoFit/>
          </a:bodyPr>
          <a:lstStyle/>
          <a:p>
            <a:pPr algn="ctr">
              <a:defRPr/>
            </a:pPr>
            <a:r>
              <a:rPr lang="it-IT" sz="2000" dirty="0">
                <a:latin typeface="+mn-lt"/>
              </a:rPr>
              <a:t>In collaboration with Jonathan Touboul &amp; Jér</a:t>
            </a:r>
            <a:r>
              <a:rPr lang="it-IT" sz="1500" dirty="0">
                <a:latin typeface="+mn-lt"/>
                <a:cs typeface="Calibri" panose="020F0502020204030204" pitchFamily="34" charset="0"/>
              </a:rPr>
              <a:t>Ô</a:t>
            </a:r>
            <a:r>
              <a:rPr lang="it-IT" sz="2000" dirty="0">
                <a:latin typeface="+mn-lt"/>
                <a:cs typeface="Calibri" panose="020F0502020204030204" pitchFamily="34" charset="0"/>
              </a:rPr>
              <a:t>me Ribot</a:t>
            </a:r>
            <a:endParaRPr lang="en-US" sz="2000" dirty="0">
              <a:latin typeface="+mn-lt"/>
            </a:endParaRPr>
          </a:p>
        </p:txBody>
      </p:sp>
      <p:pic>
        <p:nvPicPr>
          <p:cNvPr id="3" name="Picture 2">
            <a:extLst>
              <a:ext uri="{FF2B5EF4-FFF2-40B4-BE49-F238E27FC236}">
                <a16:creationId xmlns:a16="http://schemas.microsoft.com/office/drawing/2014/main" id="{B2D5E55D-97BB-4F88-A557-260DBC92860A}"/>
              </a:ext>
            </a:extLst>
          </p:cNvPr>
          <p:cNvPicPr>
            <a:picLocks noChangeAspect="1"/>
          </p:cNvPicPr>
          <p:nvPr/>
        </p:nvPicPr>
        <p:blipFill>
          <a:blip r:embed="rId6"/>
          <a:stretch>
            <a:fillRect/>
          </a:stretch>
        </p:blipFill>
        <p:spPr>
          <a:xfrm>
            <a:off x="4543614" y="877259"/>
            <a:ext cx="3848955" cy="3859084"/>
          </a:xfrm>
          <a:prstGeom prst="rect">
            <a:avLst/>
          </a:prstGeom>
        </p:spPr>
      </p:pic>
    </p:spTree>
    <p:extLst>
      <p:ext uri="{BB962C8B-B14F-4D97-AF65-F5344CB8AC3E}">
        <p14:creationId xmlns:p14="http://schemas.microsoft.com/office/powerpoint/2010/main" val="37823746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Multi-feature orientation map construction</a:t>
            </a:r>
            <a:endParaRPr lang="en-US" sz="3200" dirty="0">
              <a:solidFill>
                <a:schemeClr val="accent1"/>
              </a:solidFill>
              <a:latin typeface="+mj-lt"/>
            </a:endParaRPr>
          </a:p>
        </p:txBody>
      </p:sp>
      <p:grpSp>
        <p:nvGrpSpPr>
          <p:cNvPr id="27" name="Group 26">
            <a:extLst>
              <a:ext uri="{FF2B5EF4-FFF2-40B4-BE49-F238E27FC236}">
                <a16:creationId xmlns:a16="http://schemas.microsoft.com/office/drawing/2014/main" id="{EF2003ED-28DE-4110-9DBF-89340597606F}"/>
              </a:ext>
            </a:extLst>
          </p:cNvPr>
          <p:cNvGrpSpPr>
            <a:grpSpLocks noChangeAspect="1"/>
          </p:cNvGrpSpPr>
          <p:nvPr/>
        </p:nvGrpSpPr>
        <p:grpSpPr>
          <a:xfrm>
            <a:off x="2964713" y="3140633"/>
            <a:ext cx="3182287" cy="3509049"/>
            <a:chOff x="5061085" y="1330343"/>
            <a:chExt cx="3494087" cy="3852863"/>
          </a:xfrm>
        </p:grpSpPr>
        <p:pic>
          <p:nvPicPr>
            <p:cNvPr id="30" name="Picture 7" descr="cortex_movie">
              <a:extLst>
                <a:ext uri="{FF2B5EF4-FFF2-40B4-BE49-F238E27FC236}">
                  <a16:creationId xmlns:a16="http://schemas.microsoft.com/office/drawing/2014/main" id="{F8596BD4-D00D-48A7-B9C1-E4C694A39C63}"/>
                </a:ext>
              </a:extLst>
            </p:cNvPr>
            <p:cNvPicPr>
              <a:picLocks noChangeAspect="1" noChangeArrowheads="1" noCrop="1"/>
            </p:cNvPicPr>
            <p:nvPr/>
          </p:nvPicPr>
          <p:blipFill>
            <a:blip r:embed="rId5" cstate="print"/>
            <a:srcRect/>
            <a:stretch>
              <a:fillRect/>
            </a:stretch>
          </p:blipFill>
          <p:spPr bwMode="auto">
            <a:xfrm>
              <a:off x="5234122" y="1330343"/>
              <a:ext cx="1857375" cy="1720850"/>
            </a:xfrm>
            <a:prstGeom prst="rect">
              <a:avLst/>
            </a:prstGeom>
            <a:noFill/>
            <a:ln w="9525">
              <a:noFill/>
              <a:miter lim="800000"/>
              <a:headEnd/>
              <a:tailEnd/>
            </a:ln>
          </p:spPr>
        </p:pic>
        <p:pic>
          <p:nvPicPr>
            <p:cNvPr id="31" name="Picture 2">
              <a:extLst>
                <a:ext uri="{FF2B5EF4-FFF2-40B4-BE49-F238E27FC236}">
                  <a16:creationId xmlns:a16="http://schemas.microsoft.com/office/drawing/2014/main" id="{5868CB53-C6DD-490A-B215-6E84EDD318DB}"/>
                </a:ext>
              </a:extLst>
            </p:cNvPr>
            <p:cNvPicPr>
              <a:picLocks noChangeAspect="1" noChangeArrowheads="1"/>
            </p:cNvPicPr>
            <p:nvPr/>
          </p:nvPicPr>
          <p:blipFill>
            <a:blip r:embed="rId6" cstate="print"/>
            <a:srcRect/>
            <a:stretch>
              <a:fillRect/>
            </a:stretch>
          </p:blipFill>
          <p:spPr bwMode="auto">
            <a:xfrm>
              <a:off x="5061085" y="3473468"/>
              <a:ext cx="2406650" cy="1401763"/>
            </a:xfrm>
            <a:prstGeom prst="rect">
              <a:avLst/>
            </a:prstGeom>
            <a:noFill/>
            <a:ln w="9525">
              <a:noFill/>
              <a:miter lim="800000"/>
              <a:headEnd/>
              <a:tailEnd/>
            </a:ln>
          </p:spPr>
        </p:pic>
        <p:sp>
          <p:nvSpPr>
            <p:cNvPr id="32" name="Oval 4">
              <a:extLst>
                <a:ext uri="{FF2B5EF4-FFF2-40B4-BE49-F238E27FC236}">
                  <a16:creationId xmlns:a16="http://schemas.microsoft.com/office/drawing/2014/main" id="{9F91C6D9-6F61-4471-AC11-CF1A82165DB3}"/>
                </a:ext>
              </a:extLst>
            </p:cNvPr>
            <p:cNvSpPr>
              <a:spLocks noChangeArrowheads="1"/>
            </p:cNvSpPr>
            <p:nvPr/>
          </p:nvSpPr>
          <p:spPr bwMode="auto">
            <a:xfrm>
              <a:off x="6573972" y="2981343"/>
              <a:ext cx="315913" cy="293688"/>
            </a:xfrm>
            <a:prstGeom prst="ellipse">
              <a:avLst/>
            </a:prstGeom>
            <a:noFill/>
            <a:ln w="28575">
              <a:solidFill>
                <a:srgbClr val="000000"/>
              </a:solidFill>
              <a:round/>
              <a:headEnd/>
              <a:tailEnd/>
            </a:ln>
          </p:spPr>
          <p:txBody>
            <a:bodyPr wrap="none" anchor="ctr"/>
            <a:lstStyle/>
            <a:p>
              <a:endParaRPr lang="en-US"/>
            </a:p>
          </p:txBody>
        </p:sp>
        <p:sp>
          <p:nvSpPr>
            <p:cNvPr id="33" name="Oval 5">
              <a:extLst>
                <a:ext uri="{FF2B5EF4-FFF2-40B4-BE49-F238E27FC236}">
                  <a16:creationId xmlns:a16="http://schemas.microsoft.com/office/drawing/2014/main" id="{0A1D125B-7C82-4DE1-A272-26E188C0E4D9}"/>
                </a:ext>
              </a:extLst>
            </p:cNvPr>
            <p:cNvSpPr>
              <a:spLocks noChangeArrowheads="1"/>
            </p:cNvSpPr>
            <p:nvPr/>
          </p:nvSpPr>
          <p:spPr bwMode="auto">
            <a:xfrm flipV="1">
              <a:off x="6969260" y="3575068"/>
              <a:ext cx="115887" cy="106363"/>
            </a:xfrm>
            <a:prstGeom prst="ellipse">
              <a:avLst/>
            </a:prstGeom>
            <a:noFill/>
            <a:ln w="28575">
              <a:solidFill>
                <a:srgbClr val="000000"/>
              </a:solidFill>
              <a:round/>
              <a:headEnd/>
              <a:tailEnd/>
            </a:ln>
          </p:spPr>
          <p:txBody>
            <a:bodyPr wrap="none" anchor="ctr"/>
            <a:lstStyle/>
            <a:p>
              <a:endParaRPr lang="en-US"/>
            </a:p>
          </p:txBody>
        </p:sp>
        <p:sp>
          <p:nvSpPr>
            <p:cNvPr id="35" name="Oval 6">
              <a:extLst>
                <a:ext uri="{FF2B5EF4-FFF2-40B4-BE49-F238E27FC236}">
                  <a16:creationId xmlns:a16="http://schemas.microsoft.com/office/drawing/2014/main" id="{56E40E64-51AB-48F3-9A29-7539B2E0ABF6}"/>
                </a:ext>
              </a:extLst>
            </p:cNvPr>
            <p:cNvSpPr>
              <a:spLocks noChangeArrowheads="1"/>
            </p:cNvSpPr>
            <p:nvPr/>
          </p:nvSpPr>
          <p:spPr bwMode="auto">
            <a:xfrm>
              <a:off x="6850197" y="3333768"/>
              <a:ext cx="171450" cy="160338"/>
            </a:xfrm>
            <a:prstGeom prst="ellipse">
              <a:avLst/>
            </a:prstGeom>
            <a:noFill/>
            <a:ln w="28575">
              <a:solidFill>
                <a:srgbClr val="000000"/>
              </a:solidFill>
              <a:round/>
              <a:headEnd/>
              <a:tailEnd/>
            </a:ln>
          </p:spPr>
          <p:txBody>
            <a:bodyPr wrap="none" anchor="ctr"/>
            <a:lstStyle/>
            <a:p>
              <a:endParaRPr lang="en-US"/>
            </a:p>
          </p:txBody>
        </p:sp>
        <p:sp>
          <p:nvSpPr>
            <p:cNvPr id="36" name="Oval 10">
              <a:extLst>
                <a:ext uri="{FF2B5EF4-FFF2-40B4-BE49-F238E27FC236}">
                  <a16:creationId xmlns:a16="http://schemas.microsoft.com/office/drawing/2014/main" id="{B3F6AD3E-4545-498F-A01A-944CF708EFE0}"/>
                </a:ext>
              </a:extLst>
            </p:cNvPr>
            <p:cNvSpPr>
              <a:spLocks noChangeArrowheads="1"/>
            </p:cNvSpPr>
            <p:nvPr/>
          </p:nvSpPr>
          <p:spPr bwMode="auto">
            <a:xfrm>
              <a:off x="7048635" y="3784618"/>
              <a:ext cx="101600" cy="88900"/>
            </a:xfrm>
            <a:prstGeom prst="ellipse">
              <a:avLst/>
            </a:prstGeom>
            <a:noFill/>
            <a:ln w="28575">
              <a:solidFill>
                <a:srgbClr val="000000"/>
              </a:solidFill>
              <a:round/>
              <a:headEnd/>
              <a:tailEnd/>
            </a:ln>
          </p:spPr>
          <p:txBody>
            <a:bodyPr wrap="none" anchor="ctr"/>
            <a:lstStyle/>
            <a:p>
              <a:endParaRPr lang="en-US"/>
            </a:p>
          </p:txBody>
        </p:sp>
        <p:pic>
          <p:nvPicPr>
            <p:cNvPr id="37" name="Picture 8" descr="rotatingBar">
              <a:extLst>
                <a:ext uri="{FF2B5EF4-FFF2-40B4-BE49-F238E27FC236}">
                  <a16:creationId xmlns:a16="http://schemas.microsoft.com/office/drawing/2014/main" id="{8C94C059-76A3-47FF-8128-2B05856C8618}"/>
                </a:ext>
              </a:extLst>
            </p:cNvPr>
            <p:cNvPicPr>
              <a:picLocks noChangeAspect="1" noChangeArrowheads="1" noCrop="1"/>
            </p:cNvPicPr>
            <p:nvPr/>
          </p:nvPicPr>
          <p:blipFill>
            <a:blip r:embed="rId7" cstate="print"/>
            <a:srcRect/>
            <a:stretch>
              <a:fillRect/>
            </a:stretch>
          </p:blipFill>
          <p:spPr bwMode="auto">
            <a:xfrm>
              <a:off x="7610610" y="3508393"/>
              <a:ext cx="944562" cy="1674813"/>
            </a:xfrm>
            <a:prstGeom prst="rect">
              <a:avLst/>
            </a:prstGeom>
            <a:noFill/>
            <a:ln w="9525">
              <a:noFill/>
              <a:miter lim="800000"/>
              <a:headEnd/>
              <a:tailEnd/>
            </a:ln>
          </p:spPr>
        </p:pic>
      </p:grpSp>
      <p:grpSp>
        <p:nvGrpSpPr>
          <p:cNvPr id="16" name="Group 15">
            <a:extLst>
              <a:ext uri="{FF2B5EF4-FFF2-40B4-BE49-F238E27FC236}">
                <a16:creationId xmlns:a16="http://schemas.microsoft.com/office/drawing/2014/main" id="{1558F240-8411-4562-9DF5-2B8E6E88DC94}"/>
              </a:ext>
            </a:extLst>
          </p:cNvPr>
          <p:cNvGrpSpPr/>
          <p:nvPr/>
        </p:nvGrpSpPr>
        <p:grpSpPr>
          <a:xfrm>
            <a:off x="1327504" y="484682"/>
            <a:ext cx="6435000" cy="1227944"/>
            <a:chOff x="1327504" y="729000"/>
            <a:chExt cx="6435000" cy="1227944"/>
          </a:xfrm>
        </p:grpSpPr>
        <p:sp>
          <p:nvSpPr>
            <p:cNvPr id="17" name="Rectangle 16">
              <a:extLst>
                <a:ext uri="{FF2B5EF4-FFF2-40B4-BE49-F238E27FC236}">
                  <a16:creationId xmlns:a16="http://schemas.microsoft.com/office/drawing/2014/main" id="{FFE05923-5244-42CA-995C-6008D53F8403}"/>
                </a:ext>
              </a:extLst>
            </p:cNvPr>
            <p:cNvSpPr/>
            <p:nvPr/>
          </p:nvSpPr>
          <p:spPr>
            <a:xfrm>
              <a:off x="1327504" y="781486"/>
              <a:ext cx="6435000" cy="117545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8" name="Group 17">
              <a:extLst>
                <a:ext uri="{FF2B5EF4-FFF2-40B4-BE49-F238E27FC236}">
                  <a16:creationId xmlns:a16="http://schemas.microsoft.com/office/drawing/2014/main" id="{AE939B22-5DC0-42C8-806A-E1263AE0DE3A}"/>
                </a:ext>
              </a:extLst>
            </p:cNvPr>
            <p:cNvGrpSpPr/>
            <p:nvPr/>
          </p:nvGrpSpPr>
          <p:grpSpPr>
            <a:xfrm>
              <a:off x="2073651" y="729000"/>
              <a:ext cx="4942706" cy="1132619"/>
              <a:chOff x="2073651" y="729000"/>
              <a:chExt cx="4942706" cy="1132619"/>
            </a:xfrm>
          </p:grpSpPr>
          <p:pic>
            <p:nvPicPr>
              <p:cNvPr id="19" name="Picture 18">
                <a:extLst>
                  <a:ext uri="{FF2B5EF4-FFF2-40B4-BE49-F238E27FC236}">
                    <a16:creationId xmlns:a16="http://schemas.microsoft.com/office/drawing/2014/main" id="{E68E9D6B-4209-430C-ADE6-A4971C65E159}"/>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322000" y="1134000"/>
                <a:ext cx="4523809" cy="727619"/>
              </a:xfrm>
              <a:prstGeom prst="rect">
                <a:avLst/>
              </a:prstGeom>
            </p:spPr>
          </p:pic>
          <p:sp>
            <p:nvSpPr>
              <p:cNvPr id="20" name="Rectangle 19">
                <a:extLst>
                  <a:ext uri="{FF2B5EF4-FFF2-40B4-BE49-F238E27FC236}">
                    <a16:creationId xmlns:a16="http://schemas.microsoft.com/office/drawing/2014/main" id="{B4FF8C4D-B1B7-4568-879B-0C234CC7A8CC}"/>
                  </a:ext>
                </a:extLst>
              </p:cNvPr>
              <p:cNvSpPr/>
              <p:nvPr/>
            </p:nvSpPr>
            <p:spPr>
              <a:xfrm>
                <a:off x="2073651" y="729000"/>
                <a:ext cx="4942706" cy="769441"/>
              </a:xfrm>
              <a:prstGeom prst="rect">
                <a:avLst/>
              </a:prstGeom>
            </p:spPr>
            <p:txBody>
              <a:bodyPr wrap="square">
                <a:spAutoFit/>
              </a:bodyPr>
              <a:lstStyle/>
              <a:p>
                <a:pPr algn="ctr"/>
                <a:r>
                  <a:rPr lang="en-US" sz="2200" dirty="0">
                    <a:solidFill>
                      <a:schemeClr val="tx2"/>
                    </a:solidFill>
                    <a:latin typeface="+mj-lt"/>
                  </a:rPr>
                  <a:t>Simple</a:t>
                </a:r>
                <a:r>
                  <a:rPr lang="en-US" sz="2200" dirty="0">
                    <a:solidFill>
                      <a:schemeClr val="tx2"/>
                    </a:solidFill>
                  </a:rPr>
                  <a:t> </a:t>
                </a:r>
                <a:r>
                  <a:rPr lang="en-US" sz="2200" dirty="0">
                    <a:solidFill>
                      <a:schemeClr val="tx2"/>
                    </a:solidFill>
                    <a:latin typeface="+mj-lt"/>
                  </a:rPr>
                  <a:t>cell</a:t>
                </a:r>
                <a:r>
                  <a:rPr lang="en-US" sz="2200" dirty="0">
                    <a:solidFill>
                      <a:schemeClr val="tx2"/>
                    </a:solidFill>
                  </a:rPr>
                  <a:t> </a:t>
                </a:r>
                <a:r>
                  <a:rPr lang="en-US" sz="2200" dirty="0">
                    <a:solidFill>
                      <a:schemeClr val="tx2"/>
                    </a:solidFill>
                    <a:latin typeface="+mj-lt"/>
                  </a:rPr>
                  <a:t>output</a:t>
                </a:r>
                <a:endParaRPr lang="en-US" sz="2200" b="1" dirty="0">
                  <a:solidFill>
                    <a:schemeClr val="tx2"/>
                  </a:solidFill>
                  <a:latin typeface="+mj-lt"/>
                </a:endParaRPr>
              </a:p>
              <a:p>
                <a:pPr algn="ctr"/>
                <a:r>
                  <a:rPr lang="en-US" sz="2200" b="1" dirty="0">
                    <a:solidFill>
                      <a:schemeClr val="tx2"/>
                    </a:solidFill>
                    <a:latin typeface="+mj-lt"/>
                  </a:rPr>
                  <a:t>		</a:t>
                </a:r>
              </a:p>
            </p:txBody>
          </p:sp>
        </p:grpSp>
      </p:grpSp>
      <p:pic>
        <p:nvPicPr>
          <p:cNvPr id="21" name="Picture 20">
            <a:extLst>
              <a:ext uri="{FF2B5EF4-FFF2-40B4-BE49-F238E27FC236}">
                <a16:creationId xmlns:a16="http://schemas.microsoft.com/office/drawing/2014/main" id="{79DFB965-2256-43AB-BF70-F373B16DB3CD}"/>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367000" y="2194682"/>
            <a:ext cx="4453333" cy="849524"/>
          </a:xfrm>
          <a:prstGeom prst="rect">
            <a:avLst/>
          </a:prstGeom>
        </p:spPr>
      </p:pic>
      <p:sp>
        <p:nvSpPr>
          <p:cNvPr id="22" name="Rectangle 21">
            <a:extLst>
              <a:ext uri="{FF2B5EF4-FFF2-40B4-BE49-F238E27FC236}">
                <a16:creationId xmlns:a16="http://schemas.microsoft.com/office/drawing/2014/main" id="{B686C340-B136-4E53-AD51-D9927D45DE1E}"/>
              </a:ext>
            </a:extLst>
          </p:cNvPr>
          <p:cNvSpPr/>
          <p:nvPr/>
        </p:nvSpPr>
        <p:spPr>
          <a:xfrm>
            <a:off x="1327504" y="1879682"/>
            <a:ext cx="6435000" cy="126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3" name="Rectangle 22">
            <a:extLst>
              <a:ext uri="{FF2B5EF4-FFF2-40B4-BE49-F238E27FC236}">
                <a16:creationId xmlns:a16="http://schemas.microsoft.com/office/drawing/2014/main" id="{23B10020-386F-490C-8BA2-226131133C27}"/>
              </a:ext>
            </a:extLst>
          </p:cNvPr>
          <p:cNvSpPr/>
          <p:nvPr/>
        </p:nvSpPr>
        <p:spPr>
          <a:xfrm>
            <a:off x="2104294" y="1830241"/>
            <a:ext cx="4942706" cy="769441"/>
          </a:xfrm>
          <a:prstGeom prst="rect">
            <a:avLst/>
          </a:prstGeom>
        </p:spPr>
        <p:txBody>
          <a:bodyPr wrap="square">
            <a:spAutoFit/>
          </a:bodyPr>
          <a:lstStyle/>
          <a:p>
            <a:pPr algn="ctr"/>
            <a:r>
              <a:rPr lang="en-US" sz="2200" dirty="0">
                <a:solidFill>
                  <a:schemeClr val="tx2"/>
                </a:solidFill>
                <a:latin typeface="+mj-lt"/>
              </a:rPr>
              <a:t>Integration over fibers</a:t>
            </a:r>
            <a:endParaRPr lang="en-US" sz="2200" b="1" dirty="0">
              <a:solidFill>
                <a:schemeClr val="tx2"/>
              </a:solidFill>
            </a:endParaRPr>
          </a:p>
          <a:p>
            <a:pPr algn="ctr"/>
            <a:r>
              <a:rPr lang="en-US" sz="2200" b="1" dirty="0">
                <a:solidFill>
                  <a:schemeClr val="tx2"/>
                </a:solidFill>
                <a:latin typeface="+mj-lt"/>
              </a:rPr>
              <a:t>		</a:t>
            </a:r>
          </a:p>
        </p:txBody>
      </p:sp>
    </p:spTree>
    <p:extLst>
      <p:ext uri="{BB962C8B-B14F-4D97-AF65-F5344CB8AC3E}">
        <p14:creationId xmlns:p14="http://schemas.microsoft.com/office/powerpoint/2010/main" val="3420898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Multi-feature orientation map construction</a:t>
            </a:r>
            <a:endParaRPr lang="en-US" sz="3200" dirty="0">
              <a:solidFill>
                <a:schemeClr val="accent1"/>
              </a:solidFill>
              <a:latin typeface="+mj-lt"/>
            </a:endParaRPr>
          </a:p>
        </p:txBody>
      </p:sp>
      <p:sp>
        <p:nvSpPr>
          <p:cNvPr id="17" name="TextBox 16">
            <a:extLst>
              <a:ext uri="{FF2B5EF4-FFF2-40B4-BE49-F238E27FC236}">
                <a16:creationId xmlns:a16="http://schemas.microsoft.com/office/drawing/2014/main" id="{4D1F89AE-636B-453E-B568-9C6312DEF9B9}"/>
              </a:ext>
            </a:extLst>
          </p:cNvPr>
          <p:cNvSpPr txBox="1"/>
          <p:nvPr/>
        </p:nvSpPr>
        <p:spPr>
          <a:xfrm>
            <a:off x="2682000" y="5985627"/>
            <a:ext cx="3740384" cy="707886"/>
          </a:xfrm>
          <a:prstGeom prst="rect">
            <a:avLst/>
          </a:prstGeom>
          <a:noFill/>
        </p:spPr>
        <p:txBody>
          <a:bodyPr wrap="none">
            <a:spAutoFit/>
          </a:bodyPr>
          <a:lstStyle/>
          <a:p>
            <a:pPr algn="ctr">
              <a:defRPr/>
            </a:pPr>
            <a:r>
              <a:rPr lang="en-US" sz="2000" dirty="0">
                <a:latin typeface="+mn-lt"/>
              </a:rPr>
              <a:t>Real orientation map construction</a:t>
            </a:r>
          </a:p>
          <a:p>
            <a:pPr algn="ctr">
              <a:defRPr/>
            </a:pPr>
            <a:r>
              <a:rPr lang="en-US" sz="2000" dirty="0">
                <a:latin typeface="+mn-lt"/>
              </a:rPr>
              <a:t>[</a:t>
            </a:r>
            <a:r>
              <a:rPr lang="it-IT" sz="2000" dirty="0">
                <a:latin typeface="+mj-lt"/>
              </a:rPr>
              <a:t>Crair</a:t>
            </a:r>
            <a:r>
              <a:rPr lang="en-US" sz="2000" dirty="0">
                <a:latin typeface="+mn-lt"/>
              </a:rPr>
              <a:t> et. al., 2010]</a:t>
            </a:r>
            <a:endParaRPr lang="en-GB" sz="2000" dirty="0">
              <a:latin typeface="+mn-lt"/>
            </a:endParaRPr>
          </a:p>
        </p:txBody>
      </p:sp>
      <p:grpSp>
        <p:nvGrpSpPr>
          <p:cNvPr id="5" name="Group 4">
            <a:extLst>
              <a:ext uri="{FF2B5EF4-FFF2-40B4-BE49-F238E27FC236}">
                <a16:creationId xmlns:a16="http://schemas.microsoft.com/office/drawing/2014/main" id="{CEF04281-62B3-49B9-B734-EF37FD645188}"/>
              </a:ext>
            </a:extLst>
          </p:cNvPr>
          <p:cNvGrpSpPr/>
          <p:nvPr/>
        </p:nvGrpSpPr>
        <p:grpSpPr>
          <a:xfrm>
            <a:off x="1327504" y="484682"/>
            <a:ext cx="6435000" cy="1227944"/>
            <a:chOff x="1327504" y="729000"/>
            <a:chExt cx="6435000" cy="1227944"/>
          </a:xfrm>
        </p:grpSpPr>
        <p:sp>
          <p:nvSpPr>
            <p:cNvPr id="26" name="Rectangle 25">
              <a:extLst>
                <a:ext uri="{FF2B5EF4-FFF2-40B4-BE49-F238E27FC236}">
                  <a16:creationId xmlns:a16="http://schemas.microsoft.com/office/drawing/2014/main" id="{EF95E8E2-DBCC-4BC5-9FF7-DC4A77495D9E}"/>
                </a:ext>
              </a:extLst>
            </p:cNvPr>
            <p:cNvSpPr/>
            <p:nvPr/>
          </p:nvSpPr>
          <p:spPr>
            <a:xfrm>
              <a:off x="1327504" y="781486"/>
              <a:ext cx="6435000" cy="117545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4" name="Group 3">
              <a:extLst>
                <a:ext uri="{FF2B5EF4-FFF2-40B4-BE49-F238E27FC236}">
                  <a16:creationId xmlns:a16="http://schemas.microsoft.com/office/drawing/2014/main" id="{4378FD41-C2D0-478C-973A-95851FE6CDFD}"/>
                </a:ext>
              </a:extLst>
            </p:cNvPr>
            <p:cNvGrpSpPr/>
            <p:nvPr/>
          </p:nvGrpSpPr>
          <p:grpSpPr>
            <a:xfrm>
              <a:off x="2073651" y="729000"/>
              <a:ext cx="4942706" cy="1132619"/>
              <a:chOff x="2073651" y="729000"/>
              <a:chExt cx="4942706" cy="1132619"/>
            </a:xfrm>
          </p:grpSpPr>
          <p:pic>
            <p:nvPicPr>
              <p:cNvPr id="3" name="Picture 2">
                <a:extLst>
                  <a:ext uri="{FF2B5EF4-FFF2-40B4-BE49-F238E27FC236}">
                    <a16:creationId xmlns:a16="http://schemas.microsoft.com/office/drawing/2014/main" id="{686BB31B-788E-4C52-BBD6-404F40B3C9A0}"/>
                  </a:ext>
                </a:extLst>
              </p:cNvPr>
              <p:cNvPicPr>
                <a:picLocks noChangeAspect="1"/>
              </p:cNvPicPr>
              <p:nvPr>
                <p:custDataLst>
                  <p:tags r:id="rId10"/>
                </p:custDataLst>
              </p:nvPr>
            </p:nvPicPr>
            <p:blipFill>
              <a:blip r:embed="rId13" cstate="print">
                <a:extLst>
                  <a:ext uri="{28A0092B-C50C-407E-A947-70E740481C1C}">
                    <a14:useLocalDpi xmlns:a14="http://schemas.microsoft.com/office/drawing/2010/main" val="0"/>
                  </a:ext>
                </a:extLst>
              </a:blip>
              <a:stretch>
                <a:fillRect/>
              </a:stretch>
            </p:blipFill>
            <p:spPr>
              <a:xfrm>
                <a:off x="2322000" y="1134000"/>
                <a:ext cx="4523809" cy="727619"/>
              </a:xfrm>
              <a:prstGeom prst="rect">
                <a:avLst/>
              </a:prstGeom>
            </p:spPr>
          </p:pic>
          <p:sp>
            <p:nvSpPr>
              <p:cNvPr id="24" name="Rectangle 23">
                <a:extLst>
                  <a:ext uri="{FF2B5EF4-FFF2-40B4-BE49-F238E27FC236}">
                    <a16:creationId xmlns:a16="http://schemas.microsoft.com/office/drawing/2014/main" id="{F84575E7-D386-44CF-9148-72B2F5BD1226}"/>
                  </a:ext>
                </a:extLst>
              </p:cNvPr>
              <p:cNvSpPr/>
              <p:nvPr/>
            </p:nvSpPr>
            <p:spPr>
              <a:xfrm>
                <a:off x="2073651" y="729000"/>
                <a:ext cx="4942706" cy="769441"/>
              </a:xfrm>
              <a:prstGeom prst="rect">
                <a:avLst/>
              </a:prstGeom>
            </p:spPr>
            <p:txBody>
              <a:bodyPr wrap="square">
                <a:spAutoFit/>
              </a:bodyPr>
              <a:lstStyle/>
              <a:p>
                <a:pPr algn="ctr"/>
                <a:r>
                  <a:rPr lang="en-US" sz="2200" dirty="0">
                    <a:solidFill>
                      <a:schemeClr val="tx2"/>
                    </a:solidFill>
                    <a:latin typeface="+mj-lt"/>
                  </a:rPr>
                  <a:t>Simple</a:t>
                </a:r>
                <a:r>
                  <a:rPr lang="en-US" sz="2200" dirty="0">
                    <a:solidFill>
                      <a:schemeClr val="tx2"/>
                    </a:solidFill>
                  </a:rPr>
                  <a:t> </a:t>
                </a:r>
                <a:r>
                  <a:rPr lang="en-US" sz="2200" dirty="0">
                    <a:solidFill>
                      <a:schemeClr val="tx2"/>
                    </a:solidFill>
                    <a:latin typeface="+mj-lt"/>
                  </a:rPr>
                  <a:t>cell</a:t>
                </a:r>
                <a:r>
                  <a:rPr lang="en-US" sz="2200" dirty="0">
                    <a:solidFill>
                      <a:schemeClr val="tx2"/>
                    </a:solidFill>
                  </a:rPr>
                  <a:t> </a:t>
                </a:r>
                <a:r>
                  <a:rPr lang="en-US" sz="2200" dirty="0">
                    <a:solidFill>
                      <a:schemeClr val="tx2"/>
                    </a:solidFill>
                    <a:latin typeface="+mj-lt"/>
                  </a:rPr>
                  <a:t>output</a:t>
                </a:r>
                <a:endParaRPr lang="en-US" sz="2200" b="1" dirty="0">
                  <a:solidFill>
                    <a:schemeClr val="tx2"/>
                  </a:solidFill>
                  <a:latin typeface="+mj-lt"/>
                </a:endParaRPr>
              </a:p>
              <a:p>
                <a:pPr algn="ctr"/>
                <a:r>
                  <a:rPr lang="en-US" sz="2200" b="1" dirty="0">
                    <a:solidFill>
                      <a:schemeClr val="tx2"/>
                    </a:solidFill>
                    <a:latin typeface="+mj-lt"/>
                  </a:rPr>
                  <a:t>		</a:t>
                </a:r>
              </a:p>
            </p:txBody>
          </p:sp>
        </p:grpSp>
      </p:grpSp>
      <p:sp>
        <p:nvSpPr>
          <p:cNvPr id="150" name="Rectangle 149">
            <a:extLst>
              <a:ext uri="{FF2B5EF4-FFF2-40B4-BE49-F238E27FC236}">
                <a16:creationId xmlns:a16="http://schemas.microsoft.com/office/drawing/2014/main" id="{9A8BF4EF-2D8F-423A-9C32-834F22726F34}"/>
              </a:ext>
            </a:extLst>
          </p:cNvPr>
          <p:cNvSpPr>
            <a:spLocks noChangeAspect="1"/>
          </p:cNvSpPr>
          <p:nvPr/>
        </p:nvSpPr>
        <p:spPr>
          <a:xfrm>
            <a:off x="6768869" y="3229682"/>
            <a:ext cx="638131" cy="9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8" name="Picture 37">
            <a:extLst>
              <a:ext uri="{FF2B5EF4-FFF2-40B4-BE49-F238E27FC236}">
                <a16:creationId xmlns:a16="http://schemas.microsoft.com/office/drawing/2014/main" id="{14E6B80F-94A0-4D25-8947-104D6028DAA4}"/>
              </a:ext>
            </a:extLst>
          </p:cNvPr>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2367000" y="2194682"/>
            <a:ext cx="4453333" cy="849524"/>
          </a:xfrm>
          <a:prstGeom prst="rect">
            <a:avLst/>
          </a:prstGeom>
        </p:spPr>
      </p:pic>
      <p:sp>
        <p:nvSpPr>
          <p:cNvPr id="39" name="Rectangle 38">
            <a:extLst>
              <a:ext uri="{FF2B5EF4-FFF2-40B4-BE49-F238E27FC236}">
                <a16:creationId xmlns:a16="http://schemas.microsoft.com/office/drawing/2014/main" id="{D112FB5B-E940-4CCF-9F4B-53C2B107ADFA}"/>
              </a:ext>
            </a:extLst>
          </p:cNvPr>
          <p:cNvSpPr/>
          <p:nvPr/>
        </p:nvSpPr>
        <p:spPr>
          <a:xfrm>
            <a:off x="1327504" y="1879682"/>
            <a:ext cx="6435000" cy="126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0" name="Rectangle 39">
            <a:extLst>
              <a:ext uri="{FF2B5EF4-FFF2-40B4-BE49-F238E27FC236}">
                <a16:creationId xmlns:a16="http://schemas.microsoft.com/office/drawing/2014/main" id="{2140C25D-DEAB-4FBE-8FA5-61527EB0C985}"/>
              </a:ext>
            </a:extLst>
          </p:cNvPr>
          <p:cNvSpPr/>
          <p:nvPr/>
        </p:nvSpPr>
        <p:spPr>
          <a:xfrm>
            <a:off x="2104294" y="1830241"/>
            <a:ext cx="4942706" cy="769441"/>
          </a:xfrm>
          <a:prstGeom prst="rect">
            <a:avLst/>
          </a:prstGeom>
        </p:spPr>
        <p:txBody>
          <a:bodyPr wrap="square">
            <a:spAutoFit/>
          </a:bodyPr>
          <a:lstStyle/>
          <a:p>
            <a:pPr algn="ctr"/>
            <a:r>
              <a:rPr lang="en-US" sz="2200" dirty="0">
                <a:solidFill>
                  <a:schemeClr val="tx2"/>
                </a:solidFill>
                <a:latin typeface="+mj-lt"/>
              </a:rPr>
              <a:t>Integration over fibers</a:t>
            </a:r>
            <a:endParaRPr lang="en-US" sz="2200" b="1" dirty="0">
              <a:solidFill>
                <a:schemeClr val="tx2"/>
              </a:solidFill>
            </a:endParaRPr>
          </a:p>
          <a:p>
            <a:pPr algn="ctr"/>
            <a:r>
              <a:rPr lang="en-US" sz="2200" b="1" dirty="0">
                <a:solidFill>
                  <a:schemeClr val="tx2"/>
                </a:solidFill>
                <a:latin typeface="+mj-lt"/>
              </a:rPr>
              <a:t>		</a:t>
            </a:r>
          </a:p>
        </p:txBody>
      </p:sp>
      <p:grpSp>
        <p:nvGrpSpPr>
          <p:cNvPr id="8" name="Group 7">
            <a:extLst>
              <a:ext uri="{FF2B5EF4-FFF2-40B4-BE49-F238E27FC236}">
                <a16:creationId xmlns:a16="http://schemas.microsoft.com/office/drawing/2014/main" id="{D6597CF1-D3C3-4ADA-9407-5416FAC17069}"/>
              </a:ext>
            </a:extLst>
          </p:cNvPr>
          <p:cNvGrpSpPr/>
          <p:nvPr/>
        </p:nvGrpSpPr>
        <p:grpSpPr>
          <a:xfrm>
            <a:off x="2602587" y="3189909"/>
            <a:ext cx="3949413" cy="2847023"/>
            <a:chOff x="2602587" y="3299227"/>
            <a:chExt cx="3949413" cy="2847023"/>
          </a:xfrm>
        </p:grpSpPr>
        <p:grpSp>
          <p:nvGrpSpPr>
            <p:cNvPr id="6" name="Group 5">
              <a:extLst>
                <a:ext uri="{FF2B5EF4-FFF2-40B4-BE49-F238E27FC236}">
                  <a16:creationId xmlns:a16="http://schemas.microsoft.com/office/drawing/2014/main" id="{08BF757E-9637-49A6-BE51-F06F5FD28594}"/>
                </a:ext>
              </a:extLst>
            </p:cNvPr>
            <p:cNvGrpSpPr/>
            <p:nvPr/>
          </p:nvGrpSpPr>
          <p:grpSpPr>
            <a:xfrm>
              <a:off x="2602587" y="3299227"/>
              <a:ext cx="3949413" cy="2847023"/>
              <a:chOff x="2490071" y="3299227"/>
              <a:chExt cx="3949413" cy="2847023"/>
            </a:xfrm>
          </p:grpSpPr>
          <p:grpSp>
            <p:nvGrpSpPr>
              <p:cNvPr id="137" name="Group 136">
                <a:extLst>
                  <a:ext uri="{FF2B5EF4-FFF2-40B4-BE49-F238E27FC236}">
                    <a16:creationId xmlns:a16="http://schemas.microsoft.com/office/drawing/2014/main" id="{356BE93A-3837-44DF-9868-803E2FF33A9C}"/>
                  </a:ext>
                </a:extLst>
              </p:cNvPr>
              <p:cNvGrpSpPr>
                <a:grpSpLocks noChangeAspect="1"/>
              </p:cNvGrpSpPr>
              <p:nvPr/>
            </p:nvGrpSpPr>
            <p:grpSpPr>
              <a:xfrm>
                <a:off x="2490071" y="3299227"/>
                <a:ext cx="3949413" cy="2847023"/>
                <a:chOff x="3443496" y="2041563"/>
                <a:chExt cx="5642019" cy="4067175"/>
              </a:xfrm>
            </p:grpSpPr>
            <p:pic>
              <p:nvPicPr>
                <p:cNvPr id="146" name="Picture 145">
                  <a:extLst>
                    <a:ext uri="{FF2B5EF4-FFF2-40B4-BE49-F238E27FC236}">
                      <a16:creationId xmlns:a16="http://schemas.microsoft.com/office/drawing/2014/main" id="{B2CD01D1-134F-43A1-BC45-B73C0F72668E}"/>
                    </a:ext>
                  </a:extLst>
                </p:cNvPr>
                <p:cNvPicPr>
                  <a:picLocks noChangeAspect="1"/>
                </p:cNvPicPr>
                <p:nvPr/>
              </p:nvPicPr>
              <p:blipFill>
                <a:blip r:embed="rId15"/>
                <a:stretch>
                  <a:fillRect/>
                </a:stretch>
              </p:blipFill>
              <p:spPr>
                <a:xfrm>
                  <a:off x="3513390" y="2041563"/>
                  <a:ext cx="5572125" cy="4067175"/>
                </a:xfrm>
                <a:prstGeom prst="rect">
                  <a:avLst/>
                </a:prstGeom>
              </p:spPr>
            </p:pic>
            <p:sp>
              <p:nvSpPr>
                <p:cNvPr id="147" name="Rectangle 146">
                  <a:extLst>
                    <a:ext uri="{FF2B5EF4-FFF2-40B4-BE49-F238E27FC236}">
                      <a16:creationId xmlns:a16="http://schemas.microsoft.com/office/drawing/2014/main" id="{AFF2B7B3-0B4A-4F07-9685-F419EFE9D7E1}"/>
                    </a:ext>
                  </a:extLst>
                </p:cNvPr>
                <p:cNvSpPr/>
                <p:nvPr/>
              </p:nvSpPr>
              <p:spPr>
                <a:xfrm>
                  <a:off x="3443496" y="2041563"/>
                  <a:ext cx="228504" cy="3771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8" name="Rectangle 147">
                  <a:extLst>
                    <a:ext uri="{FF2B5EF4-FFF2-40B4-BE49-F238E27FC236}">
                      <a16:creationId xmlns:a16="http://schemas.microsoft.com/office/drawing/2014/main" id="{D6462886-845E-4F9C-9AB2-27AF8E4833E5}"/>
                    </a:ext>
                  </a:extLst>
                </p:cNvPr>
                <p:cNvSpPr/>
                <p:nvPr/>
              </p:nvSpPr>
              <p:spPr>
                <a:xfrm>
                  <a:off x="5315929" y="2079000"/>
                  <a:ext cx="156071" cy="3771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9" name="Rectangle 148">
                  <a:extLst>
                    <a:ext uri="{FF2B5EF4-FFF2-40B4-BE49-F238E27FC236}">
                      <a16:creationId xmlns:a16="http://schemas.microsoft.com/office/drawing/2014/main" id="{EC6CE3EC-564F-4B11-95F9-943DA900ED4A}"/>
                    </a:ext>
                  </a:extLst>
                </p:cNvPr>
                <p:cNvSpPr/>
                <p:nvPr/>
              </p:nvSpPr>
              <p:spPr>
                <a:xfrm>
                  <a:off x="7264369" y="2104768"/>
                  <a:ext cx="156071" cy="3771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 name="Group 1">
                <a:extLst>
                  <a:ext uri="{FF2B5EF4-FFF2-40B4-BE49-F238E27FC236}">
                    <a16:creationId xmlns:a16="http://schemas.microsoft.com/office/drawing/2014/main" id="{F0AD5923-2162-4BE9-B256-88F7E339BD55}"/>
                  </a:ext>
                </a:extLst>
              </p:cNvPr>
              <p:cNvGrpSpPr/>
              <p:nvPr/>
            </p:nvGrpSpPr>
            <p:grpSpPr>
              <a:xfrm>
                <a:off x="2719273" y="3376768"/>
                <a:ext cx="2951248" cy="2214932"/>
                <a:chOff x="2719273" y="3376768"/>
                <a:chExt cx="2951248" cy="2214932"/>
              </a:xfrm>
            </p:grpSpPr>
            <p:pic>
              <p:nvPicPr>
                <p:cNvPr id="138" name="Picture 137">
                  <a:extLst>
                    <a:ext uri="{FF2B5EF4-FFF2-40B4-BE49-F238E27FC236}">
                      <a16:creationId xmlns:a16="http://schemas.microsoft.com/office/drawing/2014/main" id="{6F76CF93-A6A5-459A-9F94-72FC850B0C0A}"/>
                    </a:ext>
                  </a:extLst>
                </p:cNvPr>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5350521" y="4425785"/>
                  <a:ext cx="320000" cy="260571"/>
                </a:xfrm>
                <a:prstGeom prst="rect">
                  <a:avLst/>
                </a:prstGeom>
              </p:spPr>
            </p:pic>
            <p:pic>
              <p:nvPicPr>
                <p:cNvPr id="139" name="Picture 138">
                  <a:extLst>
                    <a:ext uri="{FF2B5EF4-FFF2-40B4-BE49-F238E27FC236}">
                      <a16:creationId xmlns:a16="http://schemas.microsoft.com/office/drawing/2014/main" id="{02A73313-B93B-4D49-A0D9-67C7242BFF8D}"/>
                    </a:ext>
                  </a:extLst>
                </p:cNvPr>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5350521" y="3376768"/>
                  <a:ext cx="310857" cy="265143"/>
                </a:xfrm>
                <a:prstGeom prst="rect">
                  <a:avLst/>
                </a:prstGeom>
              </p:spPr>
            </p:pic>
            <p:pic>
              <p:nvPicPr>
                <p:cNvPr id="140" name="Picture 139">
                  <a:extLst>
                    <a:ext uri="{FF2B5EF4-FFF2-40B4-BE49-F238E27FC236}">
                      <a16:creationId xmlns:a16="http://schemas.microsoft.com/office/drawing/2014/main" id="{407DB3B6-043E-4232-9367-085129F92F9B}"/>
                    </a:ext>
                  </a:extLst>
                </p:cNvPr>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4072685" y="3384000"/>
                  <a:ext cx="308571" cy="260571"/>
                </a:xfrm>
                <a:prstGeom prst="rect">
                  <a:avLst/>
                </a:prstGeom>
              </p:spPr>
            </p:pic>
            <p:pic>
              <p:nvPicPr>
                <p:cNvPr id="141" name="Picture 140">
                  <a:extLst>
                    <a:ext uri="{FF2B5EF4-FFF2-40B4-BE49-F238E27FC236}">
                      <a16:creationId xmlns:a16="http://schemas.microsoft.com/office/drawing/2014/main" id="{5DC2AF20-78AE-45E9-B674-97E8A6120C7F}"/>
                    </a:ext>
                  </a:extLst>
                </p:cNvPr>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2731693" y="3416056"/>
                  <a:ext cx="304000" cy="260571"/>
                </a:xfrm>
                <a:prstGeom prst="rect">
                  <a:avLst/>
                </a:prstGeom>
              </p:spPr>
            </p:pic>
            <p:pic>
              <p:nvPicPr>
                <p:cNvPr id="142" name="Picture 141">
                  <a:extLst>
                    <a:ext uri="{FF2B5EF4-FFF2-40B4-BE49-F238E27FC236}">
                      <a16:creationId xmlns:a16="http://schemas.microsoft.com/office/drawing/2014/main" id="{39250AEF-69BF-4380-B7E2-DCB80CB9F20E}"/>
                    </a:ext>
                  </a:extLst>
                </p:cNvPr>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2728800" y="4425785"/>
                  <a:ext cx="336000" cy="260571"/>
                </a:xfrm>
                <a:prstGeom prst="rect">
                  <a:avLst/>
                </a:prstGeom>
              </p:spPr>
            </p:pic>
            <p:pic>
              <p:nvPicPr>
                <p:cNvPr id="143" name="Picture 142">
                  <a:extLst>
                    <a:ext uri="{FF2B5EF4-FFF2-40B4-BE49-F238E27FC236}">
                      <a16:creationId xmlns:a16="http://schemas.microsoft.com/office/drawing/2014/main" id="{03D67B89-1722-48E0-9170-D8B624ADE731}"/>
                    </a:ext>
                  </a:extLst>
                </p:cNvPr>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2719273" y="5326557"/>
                  <a:ext cx="310857" cy="265143"/>
                </a:xfrm>
                <a:prstGeom prst="rect">
                  <a:avLst/>
                </a:prstGeom>
              </p:spPr>
            </p:pic>
            <p:pic>
              <p:nvPicPr>
                <p:cNvPr id="144" name="Picture 143">
                  <a:extLst>
                    <a:ext uri="{FF2B5EF4-FFF2-40B4-BE49-F238E27FC236}">
                      <a16:creationId xmlns:a16="http://schemas.microsoft.com/office/drawing/2014/main" id="{4D3BCDDA-ABA3-4EB6-A35A-5F479C118AE4}"/>
                    </a:ext>
                  </a:extLst>
                </p:cNvPr>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5359664" y="5321108"/>
                  <a:ext cx="310857" cy="260571"/>
                </a:xfrm>
                <a:prstGeom prst="rect">
                  <a:avLst/>
                </a:prstGeom>
              </p:spPr>
            </p:pic>
            <p:pic>
              <p:nvPicPr>
                <p:cNvPr id="145" name="Picture 144">
                  <a:extLst>
                    <a:ext uri="{FF2B5EF4-FFF2-40B4-BE49-F238E27FC236}">
                      <a16:creationId xmlns:a16="http://schemas.microsoft.com/office/drawing/2014/main" id="{97E383B5-7F2A-4198-B67A-22BA9569BE81}"/>
                    </a:ext>
                  </a:extLst>
                </p:cNvPr>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4043210" y="5321107"/>
                  <a:ext cx="306286" cy="260571"/>
                </a:xfrm>
                <a:prstGeom prst="rect">
                  <a:avLst/>
                </a:prstGeom>
              </p:spPr>
            </p:pic>
          </p:grpSp>
        </p:grpSp>
        <p:sp>
          <p:nvSpPr>
            <p:cNvPr id="7" name="Rectangle 6">
              <a:extLst>
                <a:ext uri="{FF2B5EF4-FFF2-40B4-BE49-F238E27FC236}">
                  <a16:creationId xmlns:a16="http://schemas.microsoft.com/office/drawing/2014/main" id="{D8A55429-A494-41F8-ACB7-6FEAA9AFBA5B}"/>
                </a:ext>
              </a:extLst>
            </p:cNvPr>
            <p:cNvSpPr/>
            <p:nvPr/>
          </p:nvSpPr>
          <p:spPr>
            <a:xfrm>
              <a:off x="6282000" y="4194000"/>
              <a:ext cx="225000" cy="900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9439838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Multi-feature orientation map construction</a:t>
            </a:r>
            <a:endParaRPr lang="en-US" sz="3200" dirty="0">
              <a:solidFill>
                <a:schemeClr val="accent1"/>
              </a:solidFill>
              <a:latin typeface="+mj-lt"/>
            </a:endParaRPr>
          </a:p>
        </p:txBody>
      </p:sp>
      <p:sp>
        <p:nvSpPr>
          <p:cNvPr id="17" name="TextBox 16">
            <a:extLst>
              <a:ext uri="{FF2B5EF4-FFF2-40B4-BE49-F238E27FC236}">
                <a16:creationId xmlns:a16="http://schemas.microsoft.com/office/drawing/2014/main" id="{4D1F89AE-636B-453E-B568-9C6312DEF9B9}"/>
              </a:ext>
            </a:extLst>
          </p:cNvPr>
          <p:cNvSpPr txBox="1"/>
          <p:nvPr/>
        </p:nvSpPr>
        <p:spPr>
          <a:xfrm>
            <a:off x="2682000" y="5985627"/>
            <a:ext cx="3740384" cy="707886"/>
          </a:xfrm>
          <a:prstGeom prst="rect">
            <a:avLst/>
          </a:prstGeom>
          <a:noFill/>
        </p:spPr>
        <p:txBody>
          <a:bodyPr wrap="none">
            <a:spAutoFit/>
          </a:bodyPr>
          <a:lstStyle/>
          <a:p>
            <a:pPr algn="ctr">
              <a:defRPr/>
            </a:pPr>
            <a:r>
              <a:rPr lang="en-US" sz="2000" dirty="0">
                <a:latin typeface="+mn-lt"/>
              </a:rPr>
              <a:t>Real orientation map construction</a:t>
            </a:r>
          </a:p>
          <a:p>
            <a:pPr algn="ctr">
              <a:defRPr/>
            </a:pPr>
            <a:r>
              <a:rPr lang="en-US" sz="2000" dirty="0">
                <a:latin typeface="+mn-lt"/>
              </a:rPr>
              <a:t>[</a:t>
            </a:r>
            <a:r>
              <a:rPr lang="it-IT" sz="2000" dirty="0">
                <a:latin typeface="+mj-lt"/>
              </a:rPr>
              <a:t>Crair</a:t>
            </a:r>
            <a:r>
              <a:rPr lang="en-US" sz="2000" dirty="0">
                <a:latin typeface="+mn-lt"/>
              </a:rPr>
              <a:t> et. al., 2010]</a:t>
            </a:r>
            <a:endParaRPr lang="en-GB" sz="2000" dirty="0">
              <a:latin typeface="+mn-lt"/>
            </a:endParaRPr>
          </a:p>
        </p:txBody>
      </p:sp>
      <p:grpSp>
        <p:nvGrpSpPr>
          <p:cNvPr id="5" name="Group 4">
            <a:extLst>
              <a:ext uri="{FF2B5EF4-FFF2-40B4-BE49-F238E27FC236}">
                <a16:creationId xmlns:a16="http://schemas.microsoft.com/office/drawing/2014/main" id="{CEF04281-62B3-49B9-B734-EF37FD645188}"/>
              </a:ext>
            </a:extLst>
          </p:cNvPr>
          <p:cNvGrpSpPr/>
          <p:nvPr/>
        </p:nvGrpSpPr>
        <p:grpSpPr>
          <a:xfrm>
            <a:off x="1327504" y="484682"/>
            <a:ext cx="6435000" cy="1227944"/>
            <a:chOff x="1327504" y="729000"/>
            <a:chExt cx="6435000" cy="1227944"/>
          </a:xfrm>
        </p:grpSpPr>
        <p:sp>
          <p:nvSpPr>
            <p:cNvPr id="26" name="Rectangle 25">
              <a:extLst>
                <a:ext uri="{FF2B5EF4-FFF2-40B4-BE49-F238E27FC236}">
                  <a16:creationId xmlns:a16="http://schemas.microsoft.com/office/drawing/2014/main" id="{EF95E8E2-DBCC-4BC5-9FF7-DC4A77495D9E}"/>
                </a:ext>
              </a:extLst>
            </p:cNvPr>
            <p:cNvSpPr/>
            <p:nvPr/>
          </p:nvSpPr>
          <p:spPr>
            <a:xfrm>
              <a:off x="1327504" y="781486"/>
              <a:ext cx="6435000" cy="117545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4" name="Group 3">
              <a:extLst>
                <a:ext uri="{FF2B5EF4-FFF2-40B4-BE49-F238E27FC236}">
                  <a16:creationId xmlns:a16="http://schemas.microsoft.com/office/drawing/2014/main" id="{4378FD41-C2D0-478C-973A-95851FE6CDFD}"/>
                </a:ext>
              </a:extLst>
            </p:cNvPr>
            <p:cNvGrpSpPr/>
            <p:nvPr/>
          </p:nvGrpSpPr>
          <p:grpSpPr>
            <a:xfrm>
              <a:off x="2073651" y="729000"/>
              <a:ext cx="4942706" cy="1132619"/>
              <a:chOff x="2073651" y="729000"/>
              <a:chExt cx="4942706" cy="1132619"/>
            </a:xfrm>
          </p:grpSpPr>
          <p:pic>
            <p:nvPicPr>
              <p:cNvPr id="3" name="Picture 2">
                <a:extLst>
                  <a:ext uri="{FF2B5EF4-FFF2-40B4-BE49-F238E27FC236}">
                    <a16:creationId xmlns:a16="http://schemas.microsoft.com/office/drawing/2014/main" id="{686BB31B-788E-4C52-BBD6-404F40B3C9A0}"/>
                  </a:ext>
                </a:extLst>
              </p:cNvPr>
              <p:cNvPicPr>
                <a:picLocks noChangeAspect="1"/>
              </p:cNvPicPr>
              <p:nvPr>
                <p:custDataLst>
                  <p:tags r:id="rId18"/>
                </p:custDataLst>
              </p:nvPr>
            </p:nvPicPr>
            <p:blipFill>
              <a:blip r:embed="rId21" cstate="print">
                <a:extLst>
                  <a:ext uri="{28A0092B-C50C-407E-A947-70E740481C1C}">
                    <a14:useLocalDpi xmlns:a14="http://schemas.microsoft.com/office/drawing/2010/main" val="0"/>
                  </a:ext>
                </a:extLst>
              </a:blip>
              <a:stretch>
                <a:fillRect/>
              </a:stretch>
            </p:blipFill>
            <p:spPr>
              <a:xfrm>
                <a:off x="2322000" y="1134000"/>
                <a:ext cx="4523809" cy="727619"/>
              </a:xfrm>
              <a:prstGeom prst="rect">
                <a:avLst/>
              </a:prstGeom>
            </p:spPr>
          </p:pic>
          <p:sp>
            <p:nvSpPr>
              <p:cNvPr id="24" name="Rectangle 23">
                <a:extLst>
                  <a:ext uri="{FF2B5EF4-FFF2-40B4-BE49-F238E27FC236}">
                    <a16:creationId xmlns:a16="http://schemas.microsoft.com/office/drawing/2014/main" id="{F84575E7-D386-44CF-9148-72B2F5BD1226}"/>
                  </a:ext>
                </a:extLst>
              </p:cNvPr>
              <p:cNvSpPr/>
              <p:nvPr/>
            </p:nvSpPr>
            <p:spPr>
              <a:xfrm>
                <a:off x="2073651" y="729000"/>
                <a:ext cx="4942706" cy="769441"/>
              </a:xfrm>
              <a:prstGeom prst="rect">
                <a:avLst/>
              </a:prstGeom>
            </p:spPr>
            <p:txBody>
              <a:bodyPr wrap="square">
                <a:spAutoFit/>
              </a:bodyPr>
              <a:lstStyle/>
              <a:p>
                <a:pPr algn="ctr"/>
                <a:r>
                  <a:rPr lang="en-US" sz="2200" dirty="0">
                    <a:solidFill>
                      <a:schemeClr val="tx2"/>
                    </a:solidFill>
                    <a:latin typeface="+mj-lt"/>
                  </a:rPr>
                  <a:t>Simple</a:t>
                </a:r>
                <a:r>
                  <a:rPr lang="en-US" sz="2200" dirty="0">
                    <a:solidFill>
                      <a:schemeClr val="tx2"/>
                    </a:solidFill>
                  </a:rPr>
                  <a:t> </a:t>
                </a:r>
                <a:r>
                  <a:rPr lang="en-US" sz="2200" dirty="0">
                    <a:solidFill>
                      <a:schemeClr val="tx2"/>
                    </a:solidFill>
                    <a:latin typeface="+mj-lt"/>
                  </a:rPr>
                  <a:t>cell</a:t>
                </a:r>
                <a:r>
                  <a:rPr lang="en-US" sz="2200" dirty="0">
                    <a:solidFill>
                      <a:schemeClr val="tx2"/>
                    </a:solidFill>
                  </a:rPr>
                  <a:t> </a:t>
                </a:r>
                <a:r>
                  <a:rPr lang="en-US" sz="2200" dirty="0">
                    <a:solidFill>
                      <a:schemeClr val="tx2"/>
                    </a:solidFill>
                    <a:latin typeface="+mj-lt"/>
                  </a:rPr>
                  <a:t>output</a:t>
                </a:r>
                <a:endParaRPr lang="en-US" sz="2200" b="1" dirty="0">
                  <a:solidFill>
                    <a:schemeClr val="tx2"/>
                  </a:solidFill>
                  <a:latin typeface="+mj-lt"/>
                </a:endParaRPr>
              </a:p>
              <a:p>
                <a:pPr algn="ctr"/>
                <a:r>
                  <a:rPr lang="en-US" sz="2200" b="1" dirty="0">
                    <a:solidFill>
                      <a:schemeClr val="tx2"/>
                    </a:solidFill>
                    <a:latin typeface="+mj-lt"/>
                  </a:rPr>
                  <a:t>		</a:t>
                </a:r>
              </a:p>
            </p:txBody>
          </p:sp>
        </p:grpSp>
      </p:grpSp>
      <p:sp>
        <p:nvSpPr>
          <p:cNvPr id="150" name="Rectangle 149">
            <a:extLst>
              <a:ext uri="{FF2B5EF4-FFF2-40B4-BE49-F238E27FC236}">
                <a16:creationId xmlns:a16="http://schemas.microsoft.com/office/drawing/2014/main" id="{9A8BF4EF-2D8F-423A-9C32-834F22726F34}"/>
              </a:ext>
            </a:extLst>
          </p:cNvPr>
          <p:cNvSpPr>
            <a:spLocks noChangeAspect="1"/>
          </p:cNvSpPr>
          <p:nvPr/>
        </p:nvSpPr>
        <p:spPr>
          <a:xfrm>
            <a:off x="6768869" y="3229682"/>
            <a:ext cx="638131" cy="9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8" name="Picture 37">
            <a:extLst>
              <a:ext uri="{FF2B5EF4-FFF2-40B4-BE49-F238E27FC236}">
                <a16:creationId xmlns:a16="http://schemas.microsoft.com/office/drawing/2014/main" id="{14E6B80F-94A0-4D25-8947-104D6028DAA4}"/>
              </a:ext>
            </a:extLst>
          </p:cNvPr>
          <p:cNvPicPr>
            <a:picLocks noChangeAspect="1"/>
          </p:cNvPicPr>
          <p:nvPr>
            <p:custDataLst>
              <p:tags r:id="rId1"/>
            </p:custDataLst>
          </p:nvPr>
        </p:nvPicPr>
        <p:blipFill>
          <a:blip r:embed="rId22" cstate="print">
            <a:extLst>
              <a:ext uri="{28A0092B-C50C-407E-A947-70E740481C1C}">
                <a14:useLocalDpi xmlns:a14="http://schemas.microsoft.com/office/drawing/2010/main" val="0"/>
              </a:ext>
            </a:extLst>
          </a:blip>
          <a:stretch>
            <a:fillRect/>
          </a:stretch>
        </p:blipFill>
        <p:spPr>
          <a:xfrm>
            <a:off x="2367000" y="2194682"/>
            <a:ext cx="4453333" cy="849524"/>
          </a:xfrm>
          <a:prstGeom prst="rect">
            <a:avLst/>
          </a:prstGeom>
        </p:spPr>
      </p:pic>
      <p:sp>
        <p:nvSpPr>
          <p:cNvPr id="39" name="Rectangle 38">
            <a:extLst>
              <a:ext uri="{FF2B5EF4-FFF2-40B4-BE49-F238E27FC236}">
                <a16:creationId xmlns:a16="http://schemas.microsoft.com/office/drawing/2014/main" id="{D112FB5B-E940-4CCF-9F4B-53C2B107ADFA}"/>
              </a:ext>
            </a:extLst>
          </p:cNvPr>
          <p:cNvSpPr/>
          <p:nvPr/>
        </p:nvSpPr>
        <p:spPr>
          <a:xfrm>
            <a:off x="1327504" y="1879682"/>
            <a:ext cx="6435000" cy="126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0" name="Rectangle 39">
            <a:extLst>
              <a:ext uri="{FF2B5EF4-FFF2-40B4-BE49-F238E27FC236}">
                <a16:creationId xmlns:a16="http://schemas.microsoft.com/office/drawing/2014/main" id="{2140C25D-DEAB-4FBE-8FA5-61527EB0C985}"/>
              </a:ext>
            </a:extLst>
          </p:cNvPr>
          <p:cNvSpPr/>
          <p:nvPr/>
        </p:nvSpPr>
        <p:spPr>
          <a:xfrm>
            <a:off x="2104294" y="1830241"/>
            <a:ext cx="4942706" cy="769441"/>
          </a:xfrm>
          <a:prstGeom prst="rect">
            <a:avLst/>
          </a:prstGeom>
        </p:spPr>
        <p:txBody>
          <a:bodyPr wrap="square">
            <a:spAutoFit/>
          </a:bodyPr>
          <a:lstStyle/>
          <a:p>
            <a:pPr algn="ctr"/>
            <a:r>
              <a:rPr lang="en-US" sz="2200" dirty="0">
                <a:solidFill>
                  <a:schemeClr val="tx2"/>
                </a:solidFill>
                <a:latin typeface="+mj-lt"/>
              </a:rPr>
              <a:t>Integration over fibers</a:t>
            </a:r>
            <a:endParaRPr lang="en-US" sz="2200" b="1" dirty="0">
              <a:solidFill>
                <a:schemeClr val="tx2"/>
              </a:solidFill>
            </a:endParaRPr>
          </a:p>
          <a:p>
            <a:pPr algn="ctr"/>
            <a:r>
              <a:rPr lang="en-US" sz="2200" b="1" dirty="0">
                <a:solidFill>
                  <a:schemeClr val="tx2"/>
                </a:solidFill>
                <a:latin typeface="+mj-lt"/>
              </a:rPr>
              <a:t>		</a:t>
            </a:r>
          </a:p>
        </p:txBody>
      </p:sp>
      <p:grpSp>
        <p:nvGrpSpPr>
          <p:cNvPr id="137" name="Group 136">
            <a:extLst>
              <a:ext uri="{FF2B5EF4-FFF2-40B4-BE49-F238E27FC236}">
                <a16:creationId xmlns:a16="http://schemas.microsoft.com/office/drawing/2014/main" id="{356BE93A-3837-44DF-9868-803E2FF33A9C}"/>
              </a:ext>
            </a:extLst>
          </p:cNvPr>
          <p:cNvGrpSpPr>
            <a:grpSpLocks noChangeAspect="1"/>
          </p:cNvGrpSpPr>
          <p:nvPr/>
        </p:nvGrpSpPr>
        <p:grpSpPr>
          <a:xfrm>
            <a:off x="2602587" y="3189909"/>
            <a:ext cx="3949413" cy="2847023"/>
            <a:chOff x="3443496" y="2041563"/>
            <a:chExt cx="5642019" cy="4067175"/>
          </a:xfrm>
        </p:grpSpPr>
        <p:pic>
          <p:nvPicPr>
            <p:cNvPr id="146" name="Picture 145">
              <a:extLst>
                <a:ext uri="{FF2B5EF4-FFF2-40B4-BE49-F238E27FC236}">
                  <a16:creationId xmlns:a16="http://schemas.microsoft.com/office/drawing/2014/main" id="{B2CD01D1-134F-43A1-BC45-B73C0F72668E}"/>
                </a:ext>
              </a:extLst>
            </p:cNvPr>
            <p:cNvPicPr>
              <a:picLocks noChangeAspect="1"/>
            </p:cNvPicPr>
            <p:nvPr/>
          </p:nvPicPr>
          <p:blipFill>
            <a:blip r:embed="rId23"/>
            <a:stretch>
              <a:fillRect/>
            </a:stretch>
          </p:blipFill>
          <p:spPr>
            <a:xfrm>
              <a:off x="3513390" y="2041563"/>
              <a:ext cx="5572125" cy="4067175"/>
            </a:xfrm>
            <a:prstGeom prst="rect">
              <a:avLst/>
            </a:prstGeom>
          </p:spPr>
        </p:pic>
        <p:sp>
          <p:nvSpPr>
            <p:cNvPr id="147" name="Rectangle 146">
              <a:extLst>
                <a:ext uri="{FF2B5EF4-FFF2-40B4-BE49-F238E27FC236}">
                  <a16:creationId xmlns:a16="http://schemas.microsoft.com/office/drawing/2014/main" id="{AFF2B7B3-0B4A-4F07-9685-F419EFE9D7E1}"/>
                </a:ext>
              </a:extLst>
            </p:cNvPr>
            <p:cNvSpPr/>
            <p:nvPr/>
          </p:nvSpPr>
          <p:spPr>
            <a:xfrm>
              <a:off x="3443496" y="2041563"/>
              <a:ext cx="228504" cy="3771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8" name="Rectangle 147">
              <a:extLst>
                <a:ext uri="{FF2B5EF4-FFF2-40B4-BE49-F238E27FC236}">
                  <a16:creationId xmlns:a16="http://schemas.microsoft.com/office/drawing/2014/main" id="{D6462886-845E-4F9C-9AB2-27AF8E4833E5}"/>
                </a:ext>
              </a:extLst>
            </p:cNvPr>
            <p:cNvSpPr/>
            <p:nvPr/>
          </p:nvSpPr>
          <p:spPr>
            <a:xfrm>
              <a:off x="5315929" y="2079000"/>
              <a:ext cx="156071" cy="3771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9" name="Rectangle 148">
              <a:extLst>
                <a:ext uri="{FF2B5EF4-FFF2-40B4-BE49-F238E27FC236}">
                  <a16:creationId xmlns:a16="http://schemas.microsoft.com/office/drawing/2014/main" id="{EC6CE3EC-564F-4B11-95F9-943DA900ED4A}"/>
                </a:ext>
              </a:extLst>
            </p:cNvPr>
            <p:cNvSpPr/>
            <p:nvPr/>
          </p:nvSpPr>
          <p:spPr>
            <a:xfrm>
              <a:off x="7264369" y="2104768"/>
              <a:ext cx="156071" cy="3771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3" name="Group 32">
            <a:extLst>
              <a:ext uri="{FF2B5EF4-FFF2-40B4-BE49-F238E27FC236}">
                <a16:creationId xmlns:a16="http://schemas.microsoft.com/office/drawing/2014/main" id="{A82D9D9C-BCED-4519-BD86-B6C27560F2F7}"/>
              </a:ext>
            </a:extLst>
          </p:cNvPr>
          <p:cNvGrpSpPr/>
          <p:nvPr/>
        </p:nvGrpSpPr>
        <p:grpSpPr>
          <a:xfrm>
            <a:off x="2831789" y="3267450"/>
            <a:ext cx="3675211" cy="2452930"/>
            <a:chOff x="2831789" y="3376768"/>
            <a:chExt cx="3675211" cy="2452930"/>
          </a:xfrm>
        </p:grpSpPr>
        <p:pic>
          <p:nvPicPr>
            <p:cNvPr id="138" name="Picture 137">
              <a:extLst>
                <a:ext uri="{FF2B5EF4-FFF2-40B4-BE49-F238E27FC236}">
                  <a16:creationId xmlns:a16="http://schemas.microsoft.com/office/drawing/2014/main" id="{6F76CF93-A6A5-459A-9F94-72FC850B0C0A}"/>
                </a:ext>
              </a:extLst>
            </p:cNvPr>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tretch>
              <a:fillRect/>
            </a:stretch>
          </p:blipFill>
          <p:spPr>
            <a:xfrm>
              <a:off x="5463037" y="4425785"/>
              <a:ext cx="320000" cy="260571"/>
            </a:xfrm>
            <a:prstGeom prst="rect">
              <a:avLst/>
            </a:prstGeom>
          </p:spPr>
        </p:pic>
        <p:pic>
          <p:nvPicPr>
            <p:cNvPr id="139" name="Picture 138">
              <a:extLst>
                <a:ext uri="{FF2B5EF4-FFF2-40B4-BE49-F238E27FC236}">
                  <a16:creationId xmlns:a16="http://schemas.microsoft.com/office/drawing/2014/main" id="{02A73313-B93B-4D49-A0D9-67C7242BFF8D}"/>
                </a:ext>
              </a:extLst>
            </p:cNvPr>
            <p:cNvPicPr>
              <a:picLocks noChangeAspect="1"/>
            </p:cNvPicPr>
            <p:nvPr>
              <p:custDataLst>
                <p:tags r:id="rId11"/>
              </p:custDataLst>
            </p:nvPr>
          </p:nvPicPr>
          <p:blipFill>
            <a:blip r:embed="rId25" cstate="print">
              <a:extLst>
                <a:ext uri="{28A0092B-C50C-407E-A947-70E740481C1C}">
                  <a14:useLocalDpi xmlns:a14="http://schemas.microsoft.com/office/drawing/2010/main" val="0"/>
                </a:ext>
              </a:extLst>
            </a:blip>
            <a:stretch>
              <a:fillRect/>
            </a:stretch>
          </p:blipFill>
          <p:spPr>
            <a:xfrm>
              <a:off x="5463037" y="3376768"/>
              <a:ext cx="310857" cy="265143"/>
            </a:xfrm>
            <a:prstGeom prst="rect">
              <a:avLst/>
            </a:prstGeom>
          </p:spPr>
        </p:pic>
        <p:pic>
          <p:nvPicPr>
            <p:cNvPr id="140" name="Picture 139">
              <a:extLst>
                <a:ext uri="{FF2B5EF4-FFF2-40B4-BE49-F238E27FC236}">
                  <a16:creationId xmlns:a16="http://schemas.microsoft.com/office/drawing/2014/main" id="{407DB3B6-043E-4232-9367-085129F92F9B}"/>
                </a:ext>
              </a:extLst>
            </p:cNvPr>
            <p:cNvPicPr>
              <a:picLocks noChangeAspect="1"/>
            </p:cNvPicPr>
            <p:nvPr>
              <p:custDataLst>
                <p:tags r:id="rId12"/>
              </p:custDataLst>
            </p:nvPr>
          </p:nvPicPr>
          <p:blipFill>
            <a:blip r:embed="rId26" cstate="print">
              <a:extLst>
                <a:ext uri="{28A0092B-C50C-407E-A947-70E740481C1C}">
                  <a14:useLocalDpi xmlns:a14="http://schemas.microsoft.com/office/drawing/2010/main" val="0"/>
                </a:ext>
              </a:extLst>
            </a:blip>
            <a:stretch>
              <a:fillRect/>
            </a:stretch>
          </p:blipFill>
          <p:spPr>
            <a:xfrm>
              <a:off x="4185201" y="3384000"/>
              <a:ext cx="308571" cy="260571"/>
            </a:xfrm>
            <a:prstGeom prst="rect">
              <a:avLst/>
            </a:prstGeom>
          </p:spPr>
        </p:pic>
        <p:pic>
          <p:nvPicPr>
            <p:cNvPr id="141" name="Picture 140">
              <a:extLst>
                <a:ext uri="{FF2B5EF4-FFF2-40B4-BE49-F238E27FC236}">
                  <a16:creationId xmlns:a16="http://schemas.microsoft.com/office/drawing/2014/main" id="{5DC2AF20-78AE-45E9-B674-97E8A6120C7F}"/>
                </a:ext>
              </a:extLst>
            </p:cNvPr>
            <p:cNvPicPr>
              <a:picLocks noChangeAspect="1"/>
            </p:cNvPicPr>
            <p:nvPr>
              <p:custDataLst>
                <p:tags r:id="rId13"/>
              </p:custDataLst>
            </p:nvPr>
          </p:nvPicPr>
          <p:blipFill>
            <a:blip r:embed="rId27" cstate="print">
              <a:extLst>
                <a:ext uri="{28A0092B-C50C-407E-A947-70E740481C1C}">
                  <a14:useLocalDpi xmlns:a14="http://schemas.microsoft.com/office/drawing/2010/main" val="0"/>
                </a:ext>
              </a:extLst>
            </a:blip>
            <a:stretch>
              <a:fillRect/>
            </a:stretch>
          </p:blipFill>
          <p:spPr>
            <a:xfrm>
              <a:off x="2844209" y="3416056"/>
              <a:ext cx="304000" cy="260571"/>
            </a:xfrm>
            <a:prstGeom prst="rect">
              <a:avLst/>
            </a:prstGeom>
          </p:spPr>
        </p:pic>
        <p:pic>
          <p:nvPicPr>
            <p:cNvPr id="142" name="Picture 141">
              <a:extLst>
                <a:ext uri="{FF2B5EF4-FFF2-40B4-BE49-F238E27FC236}">
                  <a16:creationId xmlns:a16="http://schemas.microsoft.com/office/drawing/2014/main" id="{39250AEF-69BF-4380-B7E2-DCB80CB9F20E}"/>
                </a:ext>
              </a:extLst>
            </p:cNvPr>
            <p:cNvPicPr>
              <a:picLocks noChangeAspect="1"/>
            </p:cNvPicPr>
            <p:nvPr>
              <p:custDataLst>
                <p:tags r:id="rId14"/>
              </p:custDataLst>
            </p:nvPr>
          </p:nvPicPr>
          <p:blipFill>
            <a:blip r:embed="rId28" cstate="print">
              <a:extLst>
                <a:ext uri="{28A0092B-C50C-407E-A947-70E740481C1C}">
                  <a14:useLocalDpi xmlns:a14="http://schemas.microsoft.com/office/drawing/2010/main" val="0"/>
                </a:ext>
              </a:extLst>
            </a:blip>
            <a:stretch>
              <a:fillRect/>
            </a:stretch>
          </p:blipFill>
          <p:spPr>
            <a:xfrm>
              <a:off x="2841316" y="4425785"/>
              <a:ext cx="336000" cy="260571"/>
            </a:xfrm>
            <a:prstGeom prst="rect">
              <a:avLst/>
            </a:prstGeom>
          </p:spPr>
        </p:pic>
        <p:pic>
          <p:nvPicPr>
            <p:cNvPr id="143" name="Picture 142">
              <a:extLst>
                <a:ext uri="{FF2B5EF4-FFF2-40B4-BE49-F238E27FC236}">
                  <a16:creationId xmlns:a16="http://schemas.microsoft.com/office/drawing/2014/main" id="{03D67B89-1722-48E0-9170-D8B624ADE731}"/>
                </a:ext>
              </a:extLst>
            </p:cNvPr>
            <p:cNvPicPr>
              <a:picLocks noChangeAspect="1"/>
            </p:cNvPicPr>
            <p:nvPr>
              <p:custDataLst>
                <p:tags r:id="rId15"/>
              </p:custDataLst>
            </p:nvPr>
          </p:nvPicPr>
          <p:blipFill>
            <a:blip r:embed="rId29" cstate="print">
              <a:extLst>
                <a:ext uri="{28A0092B-C50C-407E-A947-70E740481C1C}">
                  <a14:useLocalDpi xmlns:a14="http://schemas.microsoft.com/office/drawing/2010/main" val="0"/>
                </a:ext>
              </a:extLst>
            </a:blip>
            <a:stretch>
              <a:fillRect/>
            </a:stretch>
          </p:blipFill>
          <p:spPr>
            <a:xfrm>
              <a:off x="2831789" y="5326557"/>
              <a:ext cx="310857" cy="265143"/>
            </a:xfrm>
            <a:prstGeom prst="rect">
              <a:avLst/>
            </a:prstGeom>
          </p:spPr>
        </p:pic>
        <p:pic>
          <p:nvPicPr>
            <p:cNvPr id="32" name="Picture 31">
              <a:extLst>
                <a:ext uri="{FF2B5EF4-FFF2-40B4-BE49-F238E27FC236}">
                  <a16:creationId xmlns:a16="http://schemas.microsoft.com/office/drawing/2014/main" id="{3F4D2983-1C64-48A0-A781-27CFA89E2DAB}"/>
                </a:ext>
              </a:extLst>
            </p:cNvPr>
            <p:cNvPicPr>
              <a:picLocks noChangeAspect="1"/>
            </p:cNvPicPr>
            <p:nvPr>
              <p:custDataLst>
                <p:tags r:id="rId16"/>
              </p:custDataLst>
            </p:nvPr>
          </p:nvPicPr>
          <p:blipFill>
            <a:blip r:embed="rId30" cstate="print">
              <a:extLst>
                <a:ext uri="{28A0092B-C50C-407E-A947-70E740481C1C}">
                  <a14:useLocalDpi xmlns:a14="http://schemas.microsoft.com/office/drawing/2010/main" val="0"/>
                </a:ext>
              </a:extLst>
            </a:blip>
            <a:stretch>
              <a:fillRect/>
            </a:stretch>
          </p:blipFill>
          <p:spPr>
            <a:xfrm>
              <a:off x="5472181" y="5321109"/>
              <a:ext cx="310857" cy="260571"/>
            </a:xfrm>
            <a:prstGeom prst="rect">
              <a:avLst/>
            </a:prstGeom>
          </p:spPr>
        </p:pic>
        <p:pic>
          <p:nvPicPr>
            <p:cNvPr id="145" name="Picture 144">
              <a:extLst>
                <a:ext uri="{FF2B5EF4-FFF2-40B4-BE49-F238E27FC236}">
                  <a16:creationId xmlns:a16="http://schemas.microsoft.com/office/drawing/2014/main" id="{97E383B5-7F2A-4198-B67A-22BA9569BE81}"/>
                </a:ext>
              </a:extLst>
            </p:cNvPr>
            <p:cNvPicPr>
              <a:picLocks noChangeAspect="1"/>
            </p:cNvPicPr>
            <p:nvPr>
              <p:custDataLst>
                <p:tags r:id="rId17"/>
              </p:custDataLst>
            </p:nvPr>
          </p:nvPicPr>
          <p:blipFill>
            <a:blip r:embed="rId31" cstate="print">
              <a:extLst>
                <a:ext uri="{28A0092B-C50C-407E-A947-70E740481C1C}">
                  <a14:useLocalDpi xmlns:a14="http://schemas.microsoft.com/office/drawing/2010/main" val="0"/>
                </a:ext>
              </a:extLst>
            </a:blip>
            <a:stretch>
              <a:fillRect/>
            </a:stretch>
          </p:blipFill>
          <p:spPr>
            <a:xfrm>
              <a:off x="4155726" y="5321107"/>
              <a:ext cx="306286" cy="260571"/>
            </a:xfrm>
            <a:prstGeom prst="rect">
              <a:avLst/>
            </a:prstGeom>
          </p:spPr>
        </p:pic>
        <p:sp>
          <p:nvSpPr>
            <p:cNvPr id="7" name="Rectangle 6">
              <a:extLst>
                <a:ext uri="{FF2B5EF4-FFF2-40B4-BE49-F238E27FC236}">
                  <a16:creationId xmlns:a16="http://schemas.microsoft.com/office/drawing/2014/main" id="{D8A55429-A494-41F8-ACB7-6FEAA9AFBA5B}"/>
                </a:ext>
              </a:extLst>
            </p:cNvPr>
            <p:cNvSpPr/>
            <p:nvPr/>
          </p:nvSpPr>
          <p:spPr>
            <a:xfrm>
              <a:off x="6282000" y="4194000"/>
              <a:ext cx="225000" cy="900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1" name="Straight Arrow Connector 40">
              <a:extLst>
                <a:ext uri="{FF2B5EF4-FFF2-40B4-BE49-F238E27FC236}">
                  <a16:creationId xmlns:a16="http://schemas.microsoft.com/office/drawing/2014/main" id="{B46D8F87-A8E1-4DE2-A8DB-F58AEE4F85AB}"/>
                </a:ext>
              </a:extLst>
            </p:cNvPr>
            <p:cNvCxnSpPr>
              <a:cxnSpLocks/>
            </p:cNvCxnSpPr>
            <p:nvPr/>
          </p:nvCxnSpPr>
          <p:spPr>
            <a:xfrm flipH="1" flipV="1">
              <a:off x="3226157" y="3457903"/>
              <a:ext cx="266052" cy="460295"/>
            </a:xfrm>
            <a:prstGeom prst="straightConnector1">
              <a:avLst/>
            </a:prstGeom>
            <a:ln w="101600" cap="rnd">
              <a:solidFill>
                <a:srgbClr val="C0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8CF2ECA-59A6-4692-A34E-731B3B4FB0BE}"/>
                </a:ext>
              </a:extLst>
            </p:cNvPr>
            <p:cNvCxnSpPr>
              <a:cxnSpLocks/>
            </p:cNvCxnSpPr>
            <p:nvPr/>
          </p:nvCxnSpPr>
          <p:spPr>
            <a:xfrm flipV="1">
              <a:off x="4662000" y="3429000"/>
              <a:ext cx="0" cy="518101"/>
            </a:xfrm>
            <a:prstGeom prst="straightConnector1">
              <a:avLst/>
            </a:prstGeom>
            <a:ln w="101600" cap="rnd">
              <a:solidFill>
                <a:srgbClr val="FFFF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AA6ADC2-7207-49C4-A517-C2EDFD07758B}"/>
                </a:ext>
              </a:extLst>
            </p:cNvPr>
            <p:cNvCxnSpPr>
              <a:cxnSpLocks/>
            </p:cNvCxnSpPr>
            <p:nvPr/>
          </p:nvCxnSpPr>
          <p:spPr>
            <a:xfrm flipV="1">
              <a:off x="5972413" y="3427306"/>
              <a:ext cx="190534" cy="489665"/>
            </a:xfrm>
            <a:prstGeom prst="straightConnector1">
              <a:avLst/>
            </a:prstGeom>
            <a:ln w="101600" cap="rnd">
              <a:solidFill>
                <a:srgbClr val="92D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35D2E85-7A72-49A3-87AB-953839E78908}"/>
                </a:ext>
              </a:extLst>
            </p:cNvPr>
            <p:cNvCxnSpPr>
              <a:cxnSpLocks/>
            </p:cNvCxnSpPr>
            <p:nvPr/>
          </p:nvCxnSpPr>
          <p:spPr>
            <a:xfrm flipV="1">
              <a:off x="5879869" y="4554408"/>
              <a:ext cx="375622" cy="388571"/>
            </a:xfrm>
            <a:prstGeom prst="straightConnector1">
              <a:avLst/>
            </a:prstGeom>
            <a:ln w="101600" cap="rnd">
              <a:solidFill>
                <a:srgbClr val="12D424"/>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E28C37E-F69B-42F5-9B35-ADF45C31BF1A}"/>
                </a:ext>
              </a:extLst>
            </p:cNvPr>
            <p:cNvCxnSpPr>
              <a:cxnSpLocks/>
            </p:cNvCxnSpPr>
            <p:nvPr/>
          </p:nvCxnSpPr>
          <p:spPr>
            <a:xfrm flipV="1">
              <a:off x="5831963" y="5580416"/>
              <a:ext cx="495037" cy="249282"/>
            </a:xfrm>
            <a:prstGeom prst="straightConnector1">
              <a:avLst/>
            </a:prstGeom>
            <a:ln w="101600" cap="rnd">
              <a:solidFill>
                <a:srgbClr val="00B0F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88D557D-E8C6-4459-9549-A051009D3032}"/>
                </a:ext>
              </a:extLst>
            </p:cNvPr>
            <p:cNvCxnSpPr>
              <a:cxnSpLocks/>
            </p:cNvCxnSpPr>
            <p:nvPr/>
          </p:nvCxnSpPr>
          <p:spPr>
            <a:xfrm>
              <a:off x="4462012" y="5705057"/>
              <a:ext cx="558426" cy="0"/>
            </a:xfrm>
            <a:prstGeom prst="straightConnector1">
              <a:avLst/>
            </a:prstGeom>
            <a:ln w="101600" cap="rnd">
              <a:solidFill>
                <a:srgbClr val="0000FF"/>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7374E49-A910-4588-9CF4-7DFE7515142E}"/>
                </a:ext>
              </a:extLst>
            </p:cNvPr>
            <p:cNvCxnSpPr>
              <a:cxnSpLocks/>
            </p:cNvCxnSpPr>
            <p:nvPr/>
          </p:nvCxnSpPr>
          <p:spPr>
            <a:xfrm>
              <a:off x="3180441" y="5611779"/>
              <a:ext cx="478855" cy="177300"/>
            </a:xfrm>
            <a:prstGeom prst="straightConnector1">
              <a:avLst/>
            </a:prstGeom>
            <a:ln w="101600" cap="rnd">
              <a:solidFill>
                <a:srgbClr val="7030A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DE49EE1-6427-430B-AAA6-7CF7E2ECE4D6}"/>
                </a:ext>
              </a:extLst>
            </p:cNvPr>
            <p:cNvCxnSpPr>
              <a:cxnSpLocks/>
            </p:cNvCxnSpPr>
            <p:nvPr/>
          </p:nvCxnSpPr>
          <p:spPr>
            <a:xfrm>
              <a:off x="3211195" y="4606095"/>
              <a:ext cx="334771" cy="363617"/>
            </a:xfrm>
            <a:prstGeom prst="straightConnector1">
              <a:avLst/>
            </a:prstGeom>
            <a:ln w="101600" cap="rnd">
              <a:solidFill>
                <a:srgbClr val="FF66FF"/>
              </a:solidFill>
              <a:tailEnd type="arrow" w="sm" len="sm"/>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FE63E72A-63C1-48EE-902D-B4EE075A22EF}"/>
              </a:ext>
            </a:extLst>
          </p:cNvPr>
          <p:cNvPicPr>
            <a:picLocks noChangeAspect="1"/>
          </p:cNvPicPr>
          <p:nvPr>
            <p:custDataLst>
              <p:tags r:id="rId2"/>
            </p:custDataLst>
          </p:nvPr>
        </p:nvPicPr>
        <p:blipFill>
          <a:blip r:embed="rId32" cstate="print">
            <a:extLst>
              <a:ext uri="{28A0092B-C50C-407E-A947-70E740481C1C}">
                <a14:useLocalDpi xmlns:a14="http://schemas.microsoft.com/office/drawing/2010/main" val="0"/>
              </a:ext>
            </a:extLst>
          </a:blip>
          <a:stretch>
            <a:fillRect/>
          </a:stretch>
        </p:blipFill>
        <p:spPr>
          <a:xfrm>
            <a:off x="2839889" y="3677780"/>
            <a:ext cx="475428" cy="260571"/>
          </a:xfrm>
          <a:prstGeom prst="rect">
            <a:avLst/>
          </a:prstGeom>
        </p:spPr>
      </p:pic>
      <p:pic>
        <p:nvPicPr>
          <p:cNvPr id="27" name="Picture 26">
            <a:extLst>
              <a:ext uri="{FF2B5EF4-FFF2-40B4-BE49-F238E27FC236}">
                <a16:creationId xmlns:a16="http://schemas.microsoft.com/office/drawing/2014/main" id="{387F9122-9FEC-4F12-8509-DD685B0ED3A3}"/>
              </a:ext>
            </a:extLst>
          </p:cNvPr>
          <p:cNvPicPr>
            <a:picLocks noChangeAspect="1"/>
          </p:cNvPicPr>
          <p:nvPr>
            <p:custDataLst>
              <p:tags r:id="rId3"/>
            </p:custDataLst>
          </p:nvPr>
        </p:nvPicPr>
        <p:blipFill>
          <a:blip r:embed="rId33" cstate="print">
            <a:extLst>
              <a:ext uri="{28A0092B-C50C-407E-A947-70E740481C1C}">
                <a14:useLocalDpi xmlns:a14="http://schemas.microsoft.com/office/drawing/2010/main" val="0"/>
              </a:ext>
            </a:extLst>
          </a:blip>
          <a:stretch>
            <a:fillRect/>
          </a:stretch>
        </p:blipFill>
        <p:spPr>
          <a:xfrm>
            <a:off x="4167000" y="3689112"/>
            <a:ext cx="477714" cy="260571"/>
          </a:xfrm>
          <a:prstGeom prst="rect">
            <a:avLst/>
          </a:prstGeom>
        </p:spPr>
      </p:pic>
      <p:pic>
        <p:nvPicPr>
          <p:cNvPr id="11" name="Picture 10">
            <a:extLst>
              <a:ext uri="{FF2B5EF4-FFF2-40B4-BE49-F238E27FC236}">
                <a16:creationId xmlns:a16="http://schemas.microsoft.com/office/drawing/2014/main" id="{8BB8A4AD-A2D6-47DB-9800-2821C1889549}"/>
              </a:ext>
            </a:extLst>
          </p:cNvPr>
          <p:cNvPicPr>
            <a:picLocks noChangeAspect="1"/>
          </p:cNvPicPr>
          <p:nvPr>
            <p:custDataLst>
              <p:tags r:id="rId4"/>
            </p:custDataLst>
          </p:nvPr>
        </p:nvPicPr>
        <p:blipFill>
          <a:blip r:embed="rId34" cstate="print">
            <a:extLst>
              <a:ext uri="{28A0092B-C50C-407E-A947-70E740481C1C}">
                <a14:useLocalDpi xmlns:a14="http://schemas.microsoft.com/office/drawing/2010/main" val="0"/>
              </a:ext>
            </a:extLst>
          </a:blip>
          <a:stretch>
            <a:fillRect/>
          </a:stretch>
        </p:blipFill>
        <p:spPr>
          <a:xfrm>
            <a:off x="5427000" y="3689111"/>
            <a:ext cx="480000" cy="260571"/>
          </a:xfrm>
          <a:prstGeom prst="rect">
            <a:avLst/>
          </a:prstGeom>
        </p:spPr>
      </p:pic>
      <p:pic>
        <p:nvPicPr>
          <p:cNvPr id="13" name="Picture 12">
            <a:extLst>
              <a:ext uri="{FF2B5EF4-FFF2-40B4-BE49-F238E27FC236}">
                <a16:creationId xmlns:a16="http://schemas.microsoft.com/office/drawing/2014/main" id="{E780CE62-2C91-4AFA-9FB8-D4E0363C4098}"/>
              </a:ext>
            </a:extLst>
          </p:cNvPr>
          <p:cNvPicPr>
            <a:picLocks noChangeAspect="1"/>
          </p:cNvPicPr>
          <p:nvPr>
            <p:custDataLst>
              <p:tags r:id="rId5"/>
            </p:custDataLst>
          </p:nvPr>
        </p:nvPicPr>
        <p:blipFill>
          <a:blip r:embed="rId35" cstate="print">
            <a:extLst>
              <a:ext uri="{28A0092B-C50C-407E-A947-70E740481C1C}">
                <a14:useLocalDpi xmlns:a14="http://schemas.microsoft.com/office/drawing/2010/main" val="0"/>
              </a:ext>
            </a:extLst>
          </a:blip>
          <a:stretch>
            <a:fillRect/>
          </a:stretch>
        </p:blipFill>
        <p:spPr>
          <a:xfrm>
            <a:off x="2831789" y="4733757"/>
            <a:ext cx="498286" cy="260571"/>
          </a:xfrm>
          <a:prstGeom prst="rect">
            <a:avLst/>
          </a:prstGeom>
        </p:spPr>
      </p:pic>
      <p:pic>
        <p:nvPicPr>
          <p:cNvPr id="16" name="Picture 15">
            <a:extLst>
              <a:ext uri="{FF2B5EF4-FFF2-40B4-BE49-F238E27FC236}">
                <a16:creationId xmlns:a16="http://schemas.microsoft.com/office/drawing/2014/main" id="{3E2C2CBC-BB60-4AD4-9ED5-4869C23E0369}"/>
              </a:ext>
            </a:extLst>
          </p:cNvPr>
          <p:cNvPicPr>
            <a:picLocks noChangeAspect="1"/>
          </p:cNvPicPr>
          <p:nvPr>
            <p:custDataLst>
              <p:tags r:id="rId6"/>
            </p:custDataLst>
          </p:nvPr>
        </p:nvPicPr>
        <p:blipFill>
          <a:blip r:embed="rId36" cstate="print">
            <a:extLst>
              <a:ext uri="{28A0092B-C50C-407E-A947-70E740481C1C}">
                <a14:useLocalDpi xmlns:a14="http://schemas.microsoft.com/office/drawing/2010/main" val="0"/>
              </a:ext>
            </a:extLst>
          </a:blip>
          <a:stretch>
            <a:fillRect/>
          </a:stretch>
        </p:blipFill>
        <p:spPr>
          <a:xfrm>
            <a:off x="5431408" y="4711999"/>
            <a:ext cx="489143" cy="260571"/>
          </a:xfrm>
          <a:prstGeom prst="rect">
            <a:avLst/>
          </a:prstGeom>
        </p:spPr>
      </p:pic>
      <p:pic>
        <p:nvPicPr>
          <p:cNvPr id="19" name="Picture 18">
            <a:extLst>
              <a:ext uri="{FF2B5EF4-FFF2-40B4-BE49-F238E27FC236}">
                <a16:creationId xmlns:a16="http://schemas.microsoft.com/office/drawing/2014/main" id="{3E31F8E5-5470-46F9-ABE7-FDF0B857FEE4}"/>
              </a:ext>
            </a:extLst>
          </p:cNvPr>
          <p:cNvPicPr>
            <a:picLocks noChangeAspect="1"/>
          </p:cNvPicPr>
          <p:nvPr>
            <p:custDataLst>
              <p:tags r:id="rId7"/>
            </p:custDataLst>
          </p:nvPr>
        </p:nvPicPr>
        <p:blipFill>
          <a:blip r:embed="rId37" cstate="print">
            <a:extLst>
              <a:ext uri="{28A0092B-C50C-407E-A947-70E740481C1C}">
                <a14:useLocalDpi xmlns:a14="http://schemas.microsoft.com/office/drawing/2010/main" val="0"/>
              </a:ext>
            </a:extLst>
          </a:blip>
          <a:stretch>
            <a:fillRect/>
          </a:stretch>
        </p:blipFill>
        <p:spPr>
          <a:xfrm>
            <a:off x="5446246" y="5637513"/>
            <a:ext cx="477714" cy="260571"/>
          </a:xfrm>
          <a:prstGeom prst="rect">
            <a:avLst/>
          </a:prstGeom>
        </p:spPr>
      </p:pic>
      <p:pic>
        <p:nvPicPr>
          <p:cNvPr id="21" name="Picture 20">
            <a:extLst>
              <a:ext uri="{FF2B5EF4-FFF2-40B4-BE49-F238E27FC236}">
                <a16:creationId xmlns:a16="http://schemas.microsoft.com/office/drawing/2014/main" id="{F362CD61-C6D4-4FAD-8431-E15007E22738}"/>
              </a:ext>
            </a:extLst>
          </p:cNvPr>
          <p:cNvPicPr>
            <a:picLocks noChangeAspect="1"/>
          </p:cNvPicPr>
          <p:nvPr>
            <p:custDataLst>
              <p:tags r:id="rId8"/>
            </p:custDataLst>
          </p:nvPr>
        </p:nvPicPr>
        <p:blipFill>
          <a:blip r:embed="rId38" cstate="print">
            <a:extLst>
              <a:ext uri="{28A0092B-C50C-407E-A947-70E740481C1C}">
                <a14:useLocalDpi xmlns:a14="http://schemas.microsoft.com/office/drawing/2010/main" val="0"/>
              </a:ext>
            </a:extLst>
          </a:blip>
          <a:stretch>
            <a:fillRect/>
          </a:stretch>
        </p:blipFill>
        <p:spPr>
          <a:xfrm>
            <a:off x="4145085" y="5647217"/>
            <a:ext cx="475428" cy="260571"/>
          </a:xfrm>
          <a:prstGeom prst="rect">
            <a:avLst/>
          </a:prstGeom>
        </p:spPr>
      </p:pic>
      <p:pic>
        <p:nvPicPr>
          <p:cNvPr id="23" name="Picture 22">
            <a:extLst>
              <a:ext uri="{FF2B5EF4-FFF2-40B4-BE49-F238E27FC236}">
                <a16:creationId xmlns:a16="http://schemas.microsoft.com/office/drawing/2014/main" id="{9280D389-20A5-4204-AF22-86F2CFC5EDEC}"/>
              </a:ext>
            </a:extLst>
          </p:cNvPr>
          <p:cNvPicPr>
            <a:picLocks noChangeAspect="1"/>
          </p:cNvPicPr>
          <p:nvPr>
            <p:custDataLst>
              <p:tags r:id="rId9"/>
            </p:custDataLst>
          </p:nvPr>
        </p:nvPicPr>
        <p:blipFill>
          <a:blip r:embed="rId39" cstate="print">
            <a:extLst>
              <a:ext uri="{28A0092B-C50C-407E-A947-70E740481C1C}">
                <a14:useLocalDpi xmlns:a14="http://schemas.microsoft.com/office/drawing/2010/main" val="0"/>
              </a:ext>
            </a:extLst>
          </a:blip>
          <a:stretch>
            <a:fillRect/>
          </a:stretch>
        </p:blipFill>
        <p:spPr>
          <a:xfrm>
            <a:off x="2811465" y="5647216"/>
            <a:ext cx="480000" cy="260571"/>
          </a:xfrm>
          <a:prstGeom prst="rect">
            <a:avLst/>
          </a:prstGeom>
        </p:spPr>
      </p:pic>
    </p:spTree>
    <p:extLst>
      <p:ext uri="{BB962C8B-B14F-4D97-AF65-F5344CB8AC3E}">
        <p14:creationId xmlns:p14="http://schemas.microsoft.com/office/powerpoint/2010/main" val="8118623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Multi-feature orientation map construction</a:t>
            </a:r>
            <a:endParaRPr lang="en-US" sz="3200" dirty="0">
              <a:solidFill>
                <a:schemeClr val="accent1"/>
              </a:solidFill>
              <a:latin typeface="+mj-lt"/>
            </a:endParaRPr>
          </a:p>
        </p:txBody>
      </p:sp>
      <p:sp>
        <p:nvSpPr>
          <p:cNvPr id="17" name="TextBox 16">
            <a:extLst>
              <a:ext uri="{FF2B5EF4-FFF2-40B4-BE49-F238E27FC236}">
                <a16:creationId xmlns:a16="http://schemas.microsoft.com/office/drawing/2014/main" id="{4D1F89AE-636B-453E-B568-9C6312DEF9B9}"/>
              </a:ext>
            </a:extLst>
          </p:cNvPr>
          <p:cNvSpPr txBox="1"/>
          <p:nvPr/>
        </p:nvSpPr>
        <p:spPr>
          <a:xfrm>
            <a:off x="2682000" y="5985627"/>
            <a:ext cx="3740384" cy="707886"/>
          </a:xfrm>
          <a:prstGeom prst="rect">
            <a:avLst/>
          </a:prstGeom>
          <a:noFill/>
        </p:spPr>
        <p:txBody>
          <a:bodyPr wrap="none">
            <a:spAutoFit/>
          </a:bodyPr>
          <a:lstStyle/>
          <a:p>
            <a:pPr algn="ctr">
              <a:defRPr/>
            </a:pPr>
            <a:r>
              <a:rPr lang="en-US" sz="2000" dirty="0">
                <a:latin typeface="+mn-lt"/>
              </a:rPr>
              <a:t>Real orientation map construction</a:t>
            </a:r>
          </a:p>
          <a:p>
            <a:pPr algn="ctr">
              <a:defRPr/>
            </a:pPr>
            <a:r>
              <a:rPr lang="en-US" sz="2000" dirty="0">
                <a:latin typeface="+mn-lt"/>
              </a:rPr>
              <a:t>[</a:t>
            </a:r>
            <a:r>
              <a:rPr lang="it-IT" sz="2000" dirty="0">
                <a:latin typeface="+mj-lt"/>
              </a:rPr>
              <a:t>Crair</a:t>
            </a:r>
            <a:r>
              <a:rPr lang="en-US" sz="2000" dirty="0">
                <a:latin typeface="+mn-lt"/>
              </a:rPr>
              <a:t> et. al., 2010]</a:t>
            </a:r>
            <a:endParaRPr lang="en-GB" sz="2000" dirty="0">
              <a:latin typeface="+mn-lt"/>
            </a:endParaRPr>
          </a:p>
        </p:txBody>
      </p:sp>
      <p:grpSp>
        <p:nvGrpSpPr>
          <p:cNvPr id="5" name="Group 4">
            <a:extLst>
              <a:ext uri="{FF2B5EF4-FFF2-40B4-BE49-F238E27FC236}">
                <a16:creationId xmlns:a16="http://schemas.microsoft.com/office/drawing/2014/main" id="{CEF04281-62B3-49B9-B734-EF37FD645188}"/>
              </a:ext>
            </a:extLst>
          </p:cNvPr>
          <p:cNvGrpSpPr/>
          <p:nvPr/>
        </p:nvGrpSpPr>
        <p:grpSpPr>
          <a:xfrm>
            <a:off x="1327504" y="484682"/>
            <a:ext cx="6435000" cy="1227944"/>
            <a:chOff x="1327504" y="729000"/>
            <a:chExt cx="6435000" cy="1227944"/>
          </a:xfrm>
        </p:grpSpPr>
        <p:sp>
          <p:nvSpPr>
            <p:cNvPr id="26" name="Rectangle 25">
              <a:extLst>
                <a:ext uri="{FF2B5EF4-FFF2-40B4-BE49-F238E27FC236}">
                  <a16:creationId xmlns:a16="http://schemas.microsoft.com/office/drawing/2014/main" id="{EF95E8E2-DBCC-4BC5-9FF7-DC4A77495D9E}"/>
                </a:ext>
              </a:extLst>
            </p:cNvPr>
            <p:cNvSpPr/>
            <p:nvPr/>
          </p:nvSpPr>
          <p:spPr>
            <a:xfrm>
              <a:off x="1327504" y="781486"/>
              <a:ext cx="6435000" cy="117545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4" name="Group 3">
              <a:extLst>
                <a:ext uri="{FF2B5EF4-FFF2-40B4-BE49-F238E27FC236}">
                  <a16:creationId xmlns:a16="http://schemas.microsoft.com/office/drawing/2014/main" id="{4378FD41-C2D0-478C-973A-95851FE6CDFD}"/>
                </a:ext>
              </a:extLst>
            </p:cNvPr>
            <p:cNvGrpSpPr/>
            <p:nvPr/>
          </p:nvGrpSpPr>
          <p:grpSpPr>
            <a:xfrm>
              <a:off x="2073651" y="729000"/>
              <a:ext cx="4942706" cy="1132619"/>
              <a:chOff x="2073651" y="729000"/>
              <a:chExt cx="4942706" cy="1132619"/>
            </a:xfrm>
          </p:grpSpPr>
          <p:pic>
            <p:nvPicPr>
              <p:cNvPr id="3" name="Picture 2">
                <a:extLst>
                  <a:ext uri="{FF2B5EF4-FFF2-40B4-BE49-F238E27FC236}">
                    <a16:creationId xmlns:a16="http://schemas.microsoft.com/office/drawing/2014/main" id="{686BB31B-788E-4C52-BBD6-404F40B3C9A0}"/>
                  </a:ext>
                </a:extLst>
              </p:cNvPr>
              <p:cNvPicPr>
                <a:picLocks noChangeAspect="1"/>
              </p:cNvPicPr>
              <p:nvPr>
                <p:custDataLst>
                  <p:tags r:id="rId10"/>
                </p:custDataLst>
              </p:nvPr>
            </p:nvPicPr>
            <p:blipFill>
              <a:blip r:embed="rId13" cstate="print">
                <a:extLst>
                  <a:ext uri="{28A0092B-C50C-407E-A947-70E740481C1C}">
                    <a14:useLocalDpi xmlns:a14="http://schemas.microsoft.com/office/drawing/2010/main" val="0"/>
                  </a:ext>
                </a:extLst>
              </a:blip>
              <a:stretch>
                <a:fillRect/>
              </a:stretch>
            </p:blipFill>
            <p:spPr>
              <a:xfrm>
                <a:off x="2322000" y="1134000"/>
                <a:ext cx="4523809" cy="727619"/>
              </a:xfrm>
              <a:prstGeom prst="rect">
                <a:avLst/>
              </a:prstGeom>
            </p:spPr>
          </p:pic>
          <p:sp>
            <p:nvSpPr>
              <p:cNvPr id="24" name="Rectangle 23">
                <a:extLst>
                  <a:ext uri="{FF2B5EF4-FFF2-40B4-BE49-F238E27FC236}">
                    <a16:creationId xmlns:a16="http://schemas.microsoft.com/office/drawing/2014/main" id="{F84575E7-D386-44CF-9148-72B2F5BD1226}"/>
                  </a:ext>
                </a:extLst>
              </p:cNvPr>
              <p:cNvSpPr/>
              <p:nvPr/>
            </p:nvSpPr>
            <p:spPr>
              <a:xfrm>
                <a:off x="2073651" y="729000"/>
                <a:ext cx="4942706" cy="769441"/>
              </a:xfrm>
              <a:prstGeom prst="rect">
                <a:avLst/>
              </a:prstGeom>
            </p:spPr>
            <p:txBody>
              <a:bodyPr wrap="square">
                <a:spAutoFit/>
              </a:bodyPr>
              <a:lstStyle/>
              <a:p>
                <a:pPr algn="ctr"/>
                <a:r>
                  <a:rPr lang="en-US" sz="2200" dirty="0">
                    <a:solidFill>
                      <a:schemeClr val="tx2"/>
                    </a:solidFill>
                    <a:latin typeface="+mj-lt"/>
                  </a:rPr>
                  <a:t>Simple</a:t>
                </a:r>
                <a:r>
                  <a:rPr lang="en-US" sz="2200" dirty="0">
                    <a:solidFill>
                      <a:schemeClr val="tx2"/>
                    </a:solidFill>
                  </a:rPr>
                  <a:t> </a:t>
                </a:r>
                <a:r>
                  <a:rPr lang="en-US" sz="2200" dirty="0">
                    <a:solidFill>
                      <a:schemeClr val="tx2"/>
                    </a:solidFill>
                    <a:latin typeface="+mj-lt"/>
                  </a:rPr>
                  <a:t>cell</a:t>
                </a:r>
                <a:r>
                  <a:rPr lang="en-US" sz="2200" dirty="0">
                    <a:solidFill>
                      <a:schemeClr val="tx2"/>
                    </a:solidFill>
                  </a:rPr>
                  <a:t> </a:t>
                </a:r>
                <a:r>
                  <a:rPr lang="en-US" sz="2200" dirty="0">
                    <a:solidFill>
                      <a:schemeClr val="tx2"/>
                    </a:solidFill>
                    <a:latin typeface="+mj-lt"/>
                  </a:rPr>
                  <a:t>output</a:t>
                </a:r>
                <a:endParaRPr lang="en-US" sz="2200" b="1" dirty="0">
                  <a:solidFill>
                    <a:schemeClr val="tx2"/>
                  </a:solidFill>
                  <a:latin typeface="+mj-lt"/>
                </a:endParaRPr>
              </a:p>
              <a:p>
                <a:pPr algn="ctr"/>
                <a:r>
                  <a:rPr lang="en-US" sz="2200" b="1" dirty="0">
                    <a:solidFill>
                      <a:schemeClr val="tx2"/>
                    </a:solidFill>
                    <a:latin typeface="+mj-lt"/>
                  </a:rPr>
                  <a:t>		</a:t>
                </a:r>
              </a:p>
            </p:txBody>
          </p:sp>
        </p:grpSp>
      </p:grpSp>
      <p:sp>
        <p:nvSpPr>
          <p:cNvPr id="150" name="Rectangle 149">
            <a:extLst>
              <a:ext uri="{FF2B5EF4-FFF2-40B4-BE49-F238E27FC236}">
                <a16:creationId xmlns:a16="http://schemas.microsoft.com/office/drawing/2014/main" id="{9A8BF4EF-2D8F-423A-9C32-834F22726F34}"/>
              </a:ext>
            </a:extLst>
          </p:cNvPr>
          <p:cNvSpPr>
            <a:spLocks noChangeAspect="1"/>
          </p:cNvSpPr>
          <p:nvPr/>
        </p:nvSpPr>
        <p:spPr>
          <a:xfrm>
            <a:off x="6768869" y="3229682"/>
            <a:ext cx="638131" cy="9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8" name="Picture 37">
            <a:extLst>
              <a:ext uri="{FF2B5EF4-FFF2-40B4-BE49-F238E27FC236}">
                <a16:creationId xmlns:a16="http://schemas.microsoft.com/office/drawing/2014/main" id="{14E6B80F-94A0-4D25-8947-104D6028DAA4}"/>
              </a:ext>
            </a:extLst>
          </p:cNvPr>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2367000" y="2194682"/>
            <a:ext cx="4453333" cy="849524"/>
          </a:xfrm>
          <a:prstGeom prst="rect">
            <a:avLst/>
          </a:prstGeom>
        </p:spPr>
      </p:pic>
      <p:sp>
        <p:nvSpPr>
          <p:cNvPr id="39" name="Rectangle 38">
            <a:extLst>
              <a:ext uri="{FF2B5EF4-FFF2-40B4-BE49-F238E27FC236}">
                <a16:creationId xmlns:a16="http://schemas.microsoft.com/office/drawing/2014/main" id="{D112FB5B-E940-4CCF-9F4B-53C2B107ADFA}"/>
              </a:ext>
            </a:extLst>
          </p:cNvPr>
          <p:cNvSpPr/>
          <p:nvPr/>
        </p:nvSpPr>
        <p:spPr>
          <a:xfrm>
            <a:off x="1327504" y="1879682"/>
            <a:ext cx="6435000" cy="126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0" name="Rectangle 39">
            <a:extLst>
              <a:ext uri="{FF2B5EF4-FFF2-40B4-BE49-F238E27FC236}">
                <a16:creationId xmlns:a16="http://schemas.microsoft.com/office/drawing/2014/main" id="{2140C25D-DEAB-4FBE-8FA5-61527EB0C985}"/>
              </a:ext>
            </a:extLst>
          </p:cNvPr>
          <p:cNvSpPr/>
          <p:nvPr/>
        </p:nvSpPr>
        <p:spPr>
          <a:xfrm>
            <a:off x="2104294" y="1830241"/>
            <a:ext cx="4942706" cy="769441"/>
          </a:xfrm>
          <a:prstGeom prst="rect">
            <a:avLst/>
          </a:prstGeom>
        </p:spPr>
        <p:txBody>
          <a:bodyPr wrap="square">
            <a:spAutoFit/>
          </a:bodyPr>
          <a:lstStyle/>
          <a:p>
            <a:pPr algn="ctr"/>
            <a:r>
              <a:rPr lang="en-US" sz="2200" dirty="0">
                <a:solidFill>
                  <a:schemeClr val="tx2"/>
                </a:solidFill>
                <a:latin typeface="+mj-lt"/>
              </a:rPr>
              <a:t>Integration over fibers</a:t>
            </a:r>
            <a:endParaRPr lang="en-US" sz="2200" b="1" dirty="0">
              <a:solidFill>
                <a:schemeClr val="tx2"/>
              </a:solidFill>
            </a:endParaRPr>
          </a:p>
          <a:p>
            <a:pPr algn="ctr"/>
            <a:r>
              <a:rPr lang="en-US" sz="2200" b="1" dirty="0">
                <a:solidFill>
                  <a:schemeClr val="tx2"/>
                </a:solidFill>
                <a:latin typeface="+mj-lt"/>
              </a:rPr>
              <a:t>		</a:t>
            </a:r>
          </a:p>
        </p:txBody>
      </p:sp>
      <p:grpSp>
        <p:nvGrpSpPr>
          <p:cNvPr id="137" name="Group 136">
            <a:extLst>
              <a:ext uri="{FF2B5EF4-FFF2-40B4-BE49-F238E27FC236}">
                <a16:creationId xmlns:a16="http://schemas.microsoft.com/office/drawing/2014/main" id="{356BE93A-3837-44DF-9868-803E2FF33A9C}"/>
              </a:ext>
            </a:extLst>
          </p:cNvPr>
          <p:cNvGrpSpPr>
            <a:grpSpLocks noChangeAspect="1"/>
          </p:cNvGrpSpPr>
          <p:nvPr/>
        </p:nvGrpSpPr>
        <p:grpSpPr>
          <a:xfrm>
            <a:off x="2602587" y="3189909"/>
            <a:ext cx="3949413" cy="2847023"/>
            <a:chOff x="3443496" y="2041563"/>
            <a:chExt cx="5642019" cy="4067175"/>
          </a:xfrm>
        </p:grpSpPr>
        <p:pic>
          <p:nvPicPr>
            <p:cNvPr id="146" name="Picture 145">
              <a:extLst>
                <a:ext uri="{FF2B5EF4-FFF2-40B4-BE49-F238E27FC236}">
                  <a16:creationId xmlns:a16="http://schemas.microsoft.com/office/drawing/2014/main" id="{B2CD01D1-134F-43A1-BC45-B73C0F72668E}"/>
                </a:ext>
              </a:extLst>
            </p:cNvPr>
            <p:cNvPicPr>
              <a:picLocks noChangeAspect="1"/>
            </p:cNvPicPr>
            <p:nvPr/>
          </p:nvPicPr>
          <p:blipFill>
            <a:blip r:embed="rId15"/>
            <a:stretch>
              <a:fillRect/>
            </a:stretch>
          </p:blipFill>
          <p:spPr>
            <a:xfrm>
              <a:off x="3513390" y="2041563"/>
              <a:ext cx="5572125" cy="4067175"/>
            </a:xfrm>
            <a:prstGeom prst="rect">
              <a:avLst/>
            </a:prstGeom>
          </p:spPr>
        </p:pic>
        <p:sp>
          <p:nvSpPr>
            <p:cNvPr id="147" name="Rectangle 146">
              <a:extLst>
                <a:ext uri="{FF2B5EF4-FFF2-40B4-BE49-F238E27FC236}">
                  <a16:creationId xmlns:a16="http://schemas.microsoft.com/office/drawing/2014/main" id="{AFF2B7B3-0B4A-4F07-9685-F419EFE9D7E1}"/>
                </a:ext>
              </a:extLst>
            </p:cNvPr>
            <p:cNvSpPr/>
            <p:nvPr/>
          </p:nvSpPr>
          <p:spPr>
            <a:xfrm>
              <a:off x="3443496" y="2041563"/>
              <a:ext cx="228504" cy="3771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8" name="Rectangle 147">
              <a:extLst>
                <a:ext uri="{FF2B5EF4-FFF2-40B4-BE49-F238E27FC236}">
                  <a16:creationId xmlns:a16="http://schemas.microsoft.com/office/drawing/2014/main" id="{D6462886-845E-4F9C-9AB2-27AF8E4833E5}"/>
                </a:ext>
              </a:extLst>
            </p:cNvPr>
            <p:cNvSpPr/>
            <p:nvPr/>
          </p:nvSpPr>
          <p:spPr>
            <a:xfrm>
              <a:off x="5315929" y="2079000"/>
              <a:ext cx="156071" cy="3771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9" name="Rectangle 148">
              <a:extLst>
                <a:ext uri="{FF2B5EF4-FFF2-40B4-BE49-F238E27FC236}">
                  <a16:creationId xmlns:a16="http://schemas.microsoft.com/office/drawing/2014/main" id="{EC6CE3EC-564F-4B11-95F9-943DA900ED4A}"/>
                </a:ext>
              </a:extLst>
            </p:cNvPr>
            <p:cNvSpPr/>
            <p:nvPr/>
          </p:nvSpPr>
          <p:spPr>
            <a:xfrm>
              <a:off x="7264369" y="2104768"/>
              <a:ext cx="156071" cy="3771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3" name="Group 32">
            <a:extLst>
              <a:ext uri="{FF2B5EF4-FFF2-40B4-BE49-F238E27FC236}">
                <a16:creationId xmlns:a16="http://schemas.microsoft.com/office/drawing/2014/main" id="{A82D9D9C-BCED-4519-BD86-B6C27560F2F7}"/>
              </a:ext>
            </a:extLst>
          </p:cNvPr>
          <p:cNvGrpSpPr/>
          <p:nvPr/>
        </p:nvGrpSpPr>
        <p:grpSpPr>
          <a:xfrm>
            <a:off x="2831789" y="3267450"/>
            <a:ext cx="3675211" cy="2452930"/>
            <a:chOff x="2831789" y="3376768"/>
            <a:chExt cx="3675211" cy="2452930"/>
          </a:xfrm>
        </p:grpSpPr>
        <p:pic>
          <p:nvPicPr>
            <p:cNvPr id="138" name="Picture 137">
              <a:extLst>
                <a:ext uri="{FF2B5EF4-FFF2-40B4-BE49-F238E27FC236}">
                  <a16:creationId xmlns:a16="http://schemas.microsoft.com/office/drawing/2014/main" id="{6F76CF93-A6A5-459A-9F94-72FC850B0C0A}"/>
                </a:ext>
              </a:extLst>
            </p:cNvPr>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5463037" y="4425785"/>
              <a:ext cx="320000" cy="260571"/>
            </a:xfrm>
            <a:prstGeom prst="rect">
              <a:avLst/>
            </a:prstGeom>
          </p:spPr>
        </p:pic>
        <p:pic>
          <p:nvPicPr>
            <p:cNvPr id="139" name="Picture 138">
              <a:extLst>
                <a:ext uri="{FF2B5EF4-FFF2-40B4-BE49-F238E27FC236}">
                  <a16:creationId xmlns:a16="http://schemas.microsoft.com/office/drawing/2014/main" id="{02A73313-B93B-4D49-A0D9-67C7242BFF8D}"/>
                </a:ext>
              </a:extLst>
            </p:cNvPr>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5463037" y="3376768"/>
              <a:ext cx="310857" cy="265143"/>
            </a:xfrm>
            <a:prstGeom prst="rect">
              <a:avLst/>
            </a:prstGeom>
          </p:spPr>
        </p:pic>
        <p:pic>
          <p:nvPicPr>
            <p:cNvPr id="140" name="Picture 139">
              <a:extLst>
                <a:ext uri="{FF2B5EF4-FFF2-40B4-BE49-F238E27FC236}">
                  <a16:creationId xmlns:a16="http://schemas.microsoft.com/office/drawing/2014/main" id="{407DB3B6-043E-4232-9367-085129F92F9B}"/>
                </a:ext>
              </a:extLst>
            </p:cNvPr>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4185201" y="3384000"/>
              <a:ext cx="308571" cy="260571"/>
            </a:xfrm>
            <a:prstGeom prst="rect">
              <a:avLst/>
            </a:prstGeom>
          </p:spPr>
        </p:pic>
        <p:pic>
          <p:nvPicPr>
            <p:cNvPr id="141" name="Picture 140">
              <a:extLst>
                <a:ext uri="{FF2B5EF4-FFF2-40B4-BE49-F238E27FC236}">
                  <a16:creationId xmlns:a16="http://schemas.microsoft.com/office/drawing/2014/main" id="{5DC2AF20-78AE-45E9-B674-97E8A6120C7F}"/>
                </a:ext>
              </a:extLst>
            </p:cNvPr>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2844209" y="3416056"/>
              <a:ext cx="304000" cy="260571"/>
            </a:xfrm>
            <a:prstGeom prst="rect">
              <a:avLst/>
            </a:prstGeom>
          </p:spPr>
        </p:pic>
        <p:pic>
          <p:nvPicPr>
            <p:cNvPr id="142" name="Picture 141">
              <a:extLst>
                <a:ext uri="{FF2B5EF4-FFF2-40B4-BE49-F238E27FC236}">
                  <a16:creationId xmlns:a16="http://schemas.microsoft.com/office/drawing/2014/main" id="{39250AEF-69BF-4380-B7E2-DCB80CB9F20E}"/>
                </a:ext>
              </a:extLst>
            </p:cNvPr>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2841316" y="4425785"/>
              <a:ext cx="336000" cy="260571"/>
            </a:xfrm>
            <a:prstGeom prst="rect">
              <a:avLst/>
            </a:prstGeom>
          </p:spPr>
        </p:pic>
        <p:pic>
          <p:nvPicPr>
            <p:cNvPr id="143" name="Picture 142">
              <a:extLst>
                <a:ext uri="{FF2B5EF4-FFF2-40B4-BE49-F238E27FC236}">
                  <a16:creationId xmlns:a16="http://schemas.microsoft.com/office/drawing/2014/main" id="{03D67B89-1722-48E0-9170-D8B624ADE731}"/>
                </a:ext>
              </a:extLst>
            </p:cNvPr>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2831789" y="5326557"/>
              <a:ext cx="310857" cy="265143"/>
            </a:xfrm>
            <a:prstGeom prst="rect">
              <a:avLst/>
            </a:prstGeom>
          </p:spPr>
        </p:pic>
        <p:pic>
          <p:nvPicPr>
            <p:cNvPr id="32" name="Picture 31">
              <a:extLst>
                <a:ext uri="{FF2B5EF4-FFF2-40B4-BE49-F238E27FC236}">
                  <a16:creationId xmlns:a16="http://schemas.microsoft.com/office/drawing/2014/main" id="{3F4D2983-1C64-48A0-A781-27CFA89E2DAB}"/>
                </a:ext>
              </a:extLst>
            </p:cNvPr>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5472181" y="5321109"/>
              <a:ext cx="310857" cy="260571"/>
            </a:xfrm>
            <a:prstGeom prst="rect">
              <a:avLst/>
            </a:prstGeom>
          </p:spPr>
        </p:pic>
        <p:pic>
          <p:nvPicPr>
            <p:cNvPr id="145" name="Picture 144">
              <a:extLst>
                <a:ext uri="{FF2B5EF4-FFF2-40B4-BE49-F238E27FC236}">
                  <a16:creationId xmlns:a16="http://schemas.microsoft.com/office/drawing/2014/main" id="{97E383B5-7F2A-4198-B67A-22BA9569BE81}"/>
                </a:ext>
              </a:extLst>
            </p:cNvPr>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4155726" y="5321107"/>
              <a:ext cx="306286" cy="260571"/>
            </a:xfrm>
            <a:prstGeom prst="rect">
              <a:avLst/>
            </a:prstGeom>
          </p:spPr>
        </p:pic>
        <p:sp>
          <p:nvSpPr>
            <p:cNvPr id="7" name="Rectangle 6">
              <a:extLst>
                <a:ext uri="{FF2B5EF4-FFF2-40B4-BE49-F238E27FC236}">
                  <a16:creationId xmlns:a16="http://schemas.microsoft.com/office/drawing/2014/main" id="{D8A55429-A494-41F8-ACB7-6FEAA9AFBA5B}"/>
                </a:ext>
              </a:extLst>
            </p:cNvPr>
            <p:cNvSpPr/>
            <p:nvPr/>
          </p:nvSpPr>
          <p:spPr>
            <a:xfrm>
              <a:off x="6282000" y="4194000"/>
              <a:ext cx="225000" cy="900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1" name="Straight Arrow Connector 40">
              <a:extLst>
                <a:ext uri="{FF2B5EF4-FFF2-40B4-BE49-F238E27FC236}">
                  <a16:creationId xmlns:a16="http://schemas.microsoft.com/office/drawing/2014/main" id="{B46D8F87-A8E1-4DE2-A8DB-F58AEE4F85AB}"/>
                </a:ext>
              </a:extLst>
            </p:cNvPr>
            <p:cNvCxnSpPr>
              <a:cxnSpLocks/>
            </p:cNvCxnSpPr>
            <p:nvPr/>
          </p:nvCxnSpPr>
          <p:spPr>
            <a:xfrm flipH="1" flipV="1">
              <a:off x="3226157" y="3457903"/>
              <a:ext cx="266052" cy="460295"/>
            </a:xfrm>
            <a:prstGeom prst="straightConnector1">
              <a:avLst/>
            </a:prstGeom>
            <a:ln w="101600" cap="rnd">
              <a:solidFill>
                <a:srgbClr val="C0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8CF2ECA-59A6-4692-A34E-731B3B4FB0BE}"/>
                </a:ext>
              </a:extLst>
            </p:cNvPr>
            <p:cNvCxnSpPr>
              <a:cxnSpLocks/>
            </p:cNvCxnSpPr>
            <p:nvPr/>
          </p:nvCxnSpPr>
          <p:spPr>
            <a:xfrm flipV="1">
              <a:off x="4662000" y="3429000"/>
              <a:ext cx="0" cy="518101"/>
            </a:xfrm>
            <a:prstGeom prst="straightConnector1">
              <a:avLst/>
            </a:prstGeom>
            <a:ln w="101600" cap="rnd">
              <a:solidFill>
                <a:srgbClr val="FFFF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AA6ADC2-7207-49C4-A517-C2EDFD07758B}"/>
                </a:ext>
              </a:extLst>
            </p:cNvPr>
            <p:cNvCxnSpPr>
              <a:cxnSpLocks/>
            </p:cNvCxnSpPr>
            <p:nvPr/>
          </p:nvCxnSpPr>
          <p:spPr>
            <a:xfrm flipV="1">
              <a:off x="5972413" y="3427306"/>
              <a:ext cx="190534" cy="489665"/>
            </a:xfrm>
            <a:prstGeom prst="straightConnector1">
              <a:avLst/>
            </a:prstGeom>
            <a:ln w="101600" cap="rnd">
              <a:solidFill>
                <a:srgbClr val="92D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35D2E85-7A72-49A3-87AB-953839E78908}"/>
                </a:ext>
              </a:extLst>
            </p:cNvPr>
            <p:cNvCxnSpPr>
              <a:cxnSpLocks/>
            </p:cNvCxnSpPr>
            <p:nvPr/>
          </p:nvCxnSpPr>
          <p:spPr>
            <a:xfrm flipV="1">
              <a:off x="5879869" y="4554408"/>
              <a:ext cx="375622" cy="388571"/>
            </a:xfrm>
            <a:prstGeom prst="straightConnector1">
              <a:avLst/>
            </a:prstGeom>
            <a:ln w="101600" cap="rnd">
              <a:solidFill>
                <a:srgbClr val="12D424"/>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E28C37E-F69B-42F5-9B35-ADF45C31BF1A}"/>
                </a:ext>
              </a:extLst>
            </p:cNvPr>
            <p:cNvCxnSpPr>
              <a:cxnSpLocks/>
            </p:cNvCxnSpPr>
            <p:nvPr/>
          </p:nvCxnSpPr>
          <p:spPr>
            <a:xfrm flipV="1">
              <a:off x="5831963" y="5580416"/>
              <a:ext cx="495037" cy="249282"/>
            </a:xfrm>
            <a:prstGeom prst="straightConnector1">
              <a:avLst/>
            </a:prstGeom>
            <a:ln w="101600" cap="rnd">
              <a:solidFill>
                <a:srgbClr val="00B0F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88D557D-E8C6-4459-9549-A051009D3032}"/>
                </a:ext>
              </a:extLst>
            </p:cNvPr>
            <p:cNvCxnSpPr>
              <a:cxnSpLocks/>
            </p:cNvCxnSpPr>
            <p:nvPr/>
          </p:nvCxnSpPr>
          <p:spPr>
            <a:xfrm>
              <a:off x="4462012" y="5705057"/>
              <a:ext cx="558426" cy="0"/>
            </a:xfrm>
            <a:prstGeom prst="straightConnector1">
              <a:avLst/>
            </a:prstGeom>
            <a:ln w="101600" cap="rnd">
              <a:solidFill>
                <a:srgbClr val="0000FF"/>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7374E49-A910-4588-9CF4-7DFE7515142E}"/>
                </a:ext>
              </a:extLst>
            </p:cNvPr>
            <p:cNvCxnSpPr>
              <a:cxnSpLocks/>
            </p:cNvCxnSpPr>
            <p:nvPr/>
          </p:nvCxnSpPr>
          <p:spPr>
            <a:xfrm>
              <a:off x="3180441" y="5611779"/>
              <a:ext cx="478855" cy="177300"/>
            </a:xfrm>
            <a:prstGeom prst="straightConnector1">
              <a:avLst/>
            </a:prstGeom>
            <a:ln w="101600" cap="rnd">
              <a:solidFill>
                <a:srgbClr val="7030A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DE49EE1-6427-430B-AAA6-7CF7E2ECE4D6}"/>
                </a:ext>
              </a:extLst>
            </p:cNvPr>
            <p:cNvCxnSpPr>
              <a:cxnSpLocks/>
            </p:cNvCxnSpPr>
            <p:nvPr/>
          </p:nvCxnSpPr>
          <p:spPr>
            <a:xfrm>
              <a:off x="3211195" y="4606095"/>
              <a:ext cx="334771" cy="363617"/>
            </a:xfrm>
            <a:prstGeom prst="straightConnector1">
              <a:avLst/>
            </a:prstGeom>
            <a:ln w="101600" cap="rnd">
              <a:solidFill>
                <a:srgbClr val="FF66FF"/>
              </a:solidFill>
              <a:tailEnd type="arrow" w="sm" len="sm"/>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a:extLst>
              <a:ext uri="{FF2B5EF4-FFF2-40B4-BE49-F238E27FC236}">
                <a16:creationId xmlns:a16="http://schemas.microsoft.com/office/drawing/2014/main" id="{55D7D7ED-728A-4D65-B95E-A5021333812B}"/>
              </a:ext>
            </a:extLst>
          </p:cNvPr>
          <p:cNvCxnSpPr>
            <a:cxnSpLocks/>
          </p:cNvCxnSpPr>
          <p:nvPr/>
        </p:nvCxnSpPr>
        <p:spPr>
          <a:xfrm>
            <a:off x="3259157" y="3666799"/>
            <a:ext cx="2737495" cy="0"/>
          </a:xfrm>
          <a:prstGeom prst="straightConnector1">
            <a:avLst/>
          </a:prstGeom>
          <a:ln w="101600" cap="rnd">
            <a:solidFill>
              <a:schemeClr val="accent6">
                <a:alpha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CABFD67-12EC-4858-9F13-DF70759D823E}"/>
              </a:ext>
            </a:extLst>
          </p:cNvPr>
          <p:cNvCxnSpPr>
            <a:cxnSpLocks/>
          </p:cNvCxnSpPr>
          <p:nvPr/>
        </p:nvCxnSpPr>
        <p:spPr>
          <a:xfrm>
            <a:off x="5986722" y="3666799"/>
            <a:ext cx="0" cy="1947883"/>
          </a:xfrm>
          <a:prstGeom prst="straightConnector1">
            <a:avLst/>
          </a:prstGeom>
          <a:ln w="101600" cap="rnd">
            <a:solidFill>
              <a:schemeClr val="accent6">
                <a:alpha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36FD209-27D3-41F4-849F-56AF991017FC}"/>
              </a:ext>
            </a:extLst>
          </p:cNvPr>
          <p:cNvCxnSpPr>
            <a:cxnSpLocks/>
          </p:cNvCxnSpPr>
          <p:nvPr/>
        </p:nvCxnSpPr>
        <p:spPr>
          <a:xfrm flipH="1">
            <a:off x="3259157" y="5591111"/>
            <a:ext cx="2713256" cy="0"/>
          </a:xfrm>
          <a:prstGeom prst="straightConnector1">
            <a:avLst/>
          </a:prstGeom>
          <a:ln w="101600" cap="rnd">
            <a:solidFill>
              <a:schemeClr val="accent6">
                <a:alpha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A0880F5-A37A-4A7E-80C7-B952E3771D92}"/>
              </a:ext>
            </a:extLst>
          </p:cNvPr>
          <p:cNvCxnSpPr>
            <a:cxnSpLocks/>
          </p:cNvCxnSpPr>
          <p:nvPr/>
        </p:nvCxnSpPr>
        <p:spPr>
          <a:xfrm flipH="1">
            <a:off x="3259157" y="4591178"/>
            <a:ext cx="1" cy="1004561"/>
          </a:xfrm>
          <a:prstGeom prst="straightConnector1">
            <a:avLst/>
          </a:prstGeom>
          <a:ln w="101600" cap="rnd">
            <a:solidFill>
              <a:schemeClr val="accent6">
                <a:alpha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F3199D0-DD38-4332-B977-F377E0A83C47}"/>
              </a:ext>
            </a:extLst>
          </p:cNvPr>
          <p:cNvCxnSpPr>
            <a:cxnSpLocks/>
          </p:cNvCxnSpPr>
          <p:nvPr/>
        </p:nvCxnSpPr>
        <p:spPr>
          <a:xfrm flipH="1">
            <a:off x="3259632" y="4577038"/>
            <a:ext cx="799328" cy="0"/>
          </a:xfrm>
          <a:prstGeom prst="straightConnector1">
            <a:avLst/>
          </a:prstGeom>
          <a:ln w="101600" cap="rnd">
            <a:solidFill>
              <a:schemeClr val="accent6">
                <a:alpha val="65000"/>
              </a:schemeClr>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6307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Multi-feature orientation map construction</a:t>
            </a:r>
            <a:endParaRPr lang="en-US" sz="3200" dirty="0">
              <a:solidFill>
                <a:schemeClr val="accent1"/>
              </a:solidFill>
              <a:latin typeface="+mj-lt"/>
            </a:endParaRPr>
          </a:p>
        </p:txBody>
      </p:sp>
      <p:sp>
        <p:nvSpPr>
          <p:cNvPr id="17" name="TextBox 16">
            <a:extLst>
              <a:ext uri="{FF2B5EF4-FFF2-40B4-BE49-F238E27FC236}">
                <a16:creationId xmlns:a16="http://schemas.microsoft.com/office/drawing/2014/main" id="{4D1F89AE-636B-453E-B568-9C6312DEF9B9}"/>
              </a:ext>
            </a:extLst>
          </p:cNvPr>
          <p:cNvSpPr txBox="1"/>
          <p:nvPr/>
        </p:nvSpPr>
        <p:spPr>
          <a:xfrm>
            <a:off x="2682000" y="5985627"/>
            <a:ext cx="3740384" cy="707886"/>
          </a:xfrm>
          <a:prstGeom prst="rect">
            <a:avLst/>
          </a:prstGeom>
          <a:noFill/>
        </p:spPr>
        <p:txBody>
          <a:bodyPr wrap="none">
            <a:spAutoFit/>
          </a:bodyPr>
          <a:lstStyle/>
          <a:p>
            <a:pPr algn="ctr">
              <a:defRPr/>
            </a:pPr>
            <a:r>
              <a:rPr lang="en-US" sz="2000" dirty="0">
                <a:latin typeface="+mn-lt"/>
              </a:rPr>
              <a:t>Real orientation map construction</a:t>
            </a:r>
          </a:p>
          <a:p>
            <a:pPr algn="ctr">
              <a:defRPr/>
            </a:pPr>
            <a:r>
              <a:rPr lang="en-US" sz="2000" dirty="0">
                <a:latin typeface="+mn-lt"/>
              </a:rPr>
              <a:t>[</a:t>
            </a:r>
            <a:r>
              <a:rPr lang="it-IT" sz="2000" dirty="0">
                <a:latin typeface="+mj-lt"/>
              </a:rPr>
              <a:t>Crair</a:t>
            </a:r>
            <a:r>
              <a:rPr lang="en-US" sz="2000" dirty="0">
                <a:latin typeface="+mn-lt"/>
              </a:rPr>
              <a:t> et. al., 2010]</a:t>
            </a:r>
            <a:endParaRPr lang="en-GB" sz="2000" dirty="0">
              <a:latin typeface="+mn-lt"/>
            </a:endParaRPr>
          </a:p>
        </p:txBody>
      </p:sp>
      <p:grpSp>
        <p:nvGrpSpPr>
          <p:cNvPr id="5" name="Group 4">
            <a:extLst>
              <a:ext uri="{FF2B5EF4-FFF2-40B4-BE49-F238E27FC236}">
                <a16:creationId xmlns:a16="http://schemas.microsoft.com/office/drawing/2014/main" id="{CEF04281-62B3-49B9-B734-EF37FD645188}"/>
              </a:ext>
            </a:extLst>
          </p:cNvPr>
          <p:cNvGrpSpPr/>
          <p:nvPr/>
        </p:nvGrpSpPr>
        <p:grpSpPr>
          <a:xfrm>
            <a:off x="1327504" y="484682"/>
            <a:ext cx="6435000" cy="1227944"/>
            <a:chOff x="1327504" y="729000"/>
            <a:chExt cx="6435000" cy="1227944"/>
          </a:xfrm>
        </p:grpSpPr>
        <p:sp>
          <p:nvSpPr>
            <p:cNvPr id="26" name="Rectangle 25">
              <a:extLst>
                <a:ext uri="{FF2B5EF4-FFF2-40B4-BE49-F238E27FC236}">
                  <a16:creationId xmlns:a16="http://schemas.microsoft.com/office/drawing/2014/main" id="{EF95E8E2-DBCC-4BC5-9FF7-DC4A77495D9E}"/>
                </a:ext>
              </a:extLst>
            </p:cNvPr>
            <p:cNvSpPr/>
            <p:nvPr/>
          </p:nvSpPr>
          <p:spPr>
            <a:xfrm>
              <a:off x="1327504" y="781486"/>
              <a:ext cx="6435000" cy="117545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4" name="Group 3">
              <a:extLst>
                <a:ext uri="{FF2B5EF4-FFF2-40B4-BE49-F238E27FC236}">
                  <a16:creationId xmlns:a16="http://schemas.microsoft.com/office/drawing/2014/main" id="{4378FD41-C2D0-478C-973A-95851FE6CDFD}"/>
                </a:ext>
              </a:extLst>
            </p:cNvPr>
            <p:cNvGrpSpPr/>
            <p:nvPr/>
          </p:nvGrpSpPr>
          <p:grpSpPr>
            <a:xfrm>
              <a:off x="2073651" y="729000"/>
              <a:ext cx="4942706" cy="1132619"/>
              <a:chOff x="2073651" y="729000"/>
              <a:chExt cx="4942706" cy="1132619"/>
            </a:xfrm>
          </p:grpSpPr>
          <p:pic>
            <p:nvPicPr>
              <p:cNvPr id="3" name="Picture 2">
                <a:extLst>
                  <a:ext uri="{FF2B5EF4-FFF2-40B4-BE49-F238E27FC236}">
                    <a16:creationId xmlns:a16="http://schemas.microsoft.com/office/drawing/2014/main" id="{686BB31B-788E-4C52-BBD6-404F40B3C9A0}"/>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322000" y="1134000"/>
                <a:ext cx="4523809" cy="727619"/>
              </a:xfrm>
              <a:prstGeom prst="rect">
                <a:avLst/>
              </a:prstGeom>
            </p:spPr>
          </p:pic>
          <p:sp>
            <p:nvSpPr>
              <p:cNvPr id="24" name="Rectangle 23">
                <a:extLst>
                  <a:ext uri="{FF2B5EF4-FFF2-40B4-BE49-F238E27FC236}">
                    <a16:creationId xmlns:a16="http://schemas.microsoft.com/office/drawing/2014/main" id="{F84575E7-D386-44CF-9148-72B2F5BD1226}"/>
                  </a:ext>
                </a:extLst>
              </p:cNvPr>
              <p:cNvSpPr/>
              <p:nvPr/>
            </p:nvSpPr>
            <p:spPr>
              <a:xfrm>
                <a:off x="2073651" y="729000"/>
                <a:ext cx="4942706" cy="769441"/>
              </a:xfrm>
              <a:prstGeom prst="rect">
                <a:avLst/>
              </a:prstGeom>
            </p:spPr>
            <p:txBody>
              <a:bodyPr wrap="square">
                <a:spAutoFit/>
              </a:bodyPr>
              <a:lstStyle/>
              <a:p>
                <a:pPr algn="ctr"/>
                <a:r>
                  <a:rPr lang="en-US" sz="2200" dirty="0">
                    <a:solidFill>
                      <a:schemeClr val="tx2"/>
                    </a:solidFill>
                    <a:latin typeface="+mj-lt"/>
                  </a:rPr>
                  <a:t>Simple</a:t>
                </a:r>
                <a:r>
                  <a:rPr lang="en-US" sz="2200" dirty="0">
                    <a:solidFill>
                      <a:schemeClr val="tx2"/>
                    </a:solidFill>
                  </a:rPr>
                  <a:t> </a:t>
                </a:r>
                <a:r>
                  <a:rPr lang="en-US" sz="2200" dirty="0">
                    <a:solidFill>
                      <a:schemeClr val="tx2"/>
                    </a:solidFill>
                    <a:latin typeface="+mj-lt"/>
                  </a:rPr>
                  <a:t>cell</a:t>
                </a:r>
                <a:r>
                  <a:rPr lang="en-US" sz="2200" dirty="0">
                    <a:solidFill>
                      <a:schemeClr val="tx2"/>
                    </a:solidFill>
                  </a:rPr>
                  <a:t> </a:t>
                </a:r>
                <a:r>
                  <a:rPr lang="en-US" sz="2200" dirty="0">
                    <a:solidFill>
                      <a:schemeClr val="tx2"/>
                    </a:solidFill>
                    <a:latin typeface="+mj-lt"/>
                  </a:rPr>
                  <a:t>output</a:t>
                </a:r>
                <a:endParaRPr lang="en-US" sz="2200" b="1" dirty="0">
                  <a:solidFill>
                    <a:schemeClr val="tx2"/>
                  </a:solidFill>
                  <a:latin typeface="+mj-lt"/>
                </a:endParaRPr>
              </a:p>
              <a:p>
                <a:pPr algn="ctr"/>
                <a:r>
                  <a:rPr lang="en-US" sz="2200" b="1" dirty="0">
                    <a:solidFill>
                      <a:schemeClr val="tx2"/>
                    </a:solidFill>
                    <a:latin typeface="+mj-lt"/>
                  </a:rPr>
                  <a:t>		</a:t>
                </a:r>
              </a:p>
            </p:txBody>
          </p:sp>
        </p:grpSp>
      </p:grpSp>
      <p:sp>
        <p:nvSpPr>
          <p:cNvPr id="150" name="Rectangle 149">
            <a:extLst>
              <a:ext uri="{FF2B5EF4-FFF2-40B4-BE49-F238E27FC236}">
                <a16:creationId xmlns:a16="http://schemas.microsoft.com/office/drawing/2014/main" id="{9A8BF4EF-2D8F-423A-9C32-834F22726F34}"/>
              </a:ext>
            </a:extLst>
          </p:cNvPr>
          <p:cNvSpPr>
            <a:spLocks noChangeAspect="1"/>
          </p:cNvSpPr>
          <p:nvPr/>
        </p:nvSpPr>
        <p:spPr>
          <a:xfrm>
            <a:off x="6768869" y="3229682"/>
            <a:ext cx="638131" cy="9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8" name="Picture 37">
            <a:extLst>
              <a:ext uri="{FF2B5EF4-FFF2-40B4-BE49-F238E27FC236}">
                <a16:creationId xmlns:a16="http://schemas.microsoft.com/office/drawing/2014/main" id="{14E6B80F-94A0-4D25-8947-104D6028DAA4}"/>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367000" y="2194682"/>
            <a:ext cx="4453333" cy="849524"/>
          </a:xfrm>
          <a:prstGeom prst="rect">
            <a:avLst/>
          </a:prstGeom>
        </p:spPr>
      </p:pic>
      <p:sp>
        <p:nvSpPr>
          <p:cNvPr id="39" name="Rectangle 38">
            <a:extLst>
              <a:ext uri="{FF2B5EF4-FFF2-40B4-BE49-F238E27FC236}">
                <a16:creationId xmlns:a16="http://schemas.microsoft.com/office/drawing/2014/main" id="{D112FB5B-E940-4CCF-9F4B-53C2B107ADFA}"/>
              </a:ext>
            </a:extLst>
          </p:cNvPr>
          <p:cNvSpPr/>
          <p:nvPr/>
        </p:nvSpPr>
        <p:spPr>
          <a:xfrm>
            <a:off x="1327504" y="1879682"/>
            <a:ext cx="6435000" cy="126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0" name="Rectangle 39">
            <a:extLst>
              <a:ext uri="{FF2B5EF4-FFF2-40B4-BE49-F238E27FC236}">
                <a16:creationId xmlns:a16="http://schemas.microsoft.com/office/drawing/2014/main" id="{2140C25D-DEAB-4FBE-8FA5-61527EB0C985}"/>
              </a:ext>
            </a:extLst>
          </p:cNvPr>
          <p:cNvSpPr/>
          <p:nvPr/>
        </p:nvSpPr>
        <p:spPr>
          <a:xfrm>
            <a:off x="2104294" y="1830241"/>
            <a:ext cx="4942706" cy="769441"/>
          </a:xfrm>
          <a:prstGeom prst="rect">
            <a:avLst/>
          </a:prstGeom>
        </p:spPr>
        <p:txBody>
          <a:bodyPr wrap="square">
            <a:spAutoFit/>
          </a:bodyPr>
          <a:lstStyle/>
          <a:p>
            <a:pPr algn="ctr"/>
            <a:r>
              <a:rPr lang="en-US" sz="2200" dirty="0">
                <a:solidFill>
                  <a:schemeClr val="tx2"/>
                </a:solidFill>
                <a:latin typeface="+mj-lt"/>
              </a:rPr>
              <a:t>Integration over fibers</a:t>
            </a:r>
            <a:endParaRPr lang="en-US" sz="2200" b="1" dirty="0">
              <a:solidFill>
                <a:schemeClr val="tx2"/>
              </a:solidFill>
            </a:endParaRPr>
          </a:p>
          <a:p>
            <a:pPr algn="ctr"/>
            <a:r>
              <a:rPr lang="en-US" sz="2200" b="1" dirty="0">
                <a:solidFill>
                  <a:schemeClr val="tx2"/>
                </a:solidFill>
                <a:latin typeface="+mj-lt"/>
              </a:rPr>
              <a:t>		</a:t>
            </a:r>
          </a:p>
        </p:txBody>
      </p:sp>
      <p:pic>
        <p:nvPicPr>
          <p:cNvPr id="146" name="Picture 145">
            <a:extLst>
              <a:ext uri="{FF2B5EF4-FFF2-40B4-BE49-F238E27FC236}">
                <a16:creationId xmlns:a16="http://schemas.microsoft.com/office/drawing/2014/main" id="{B2CD01D1-134F-43A1-BC45-B73C0F72668E}"/>
              </a:ext>
            </a:extLst>
          </p:cNvPr>
          <p:cNvPicPr>
            <a:picLocks noChangeAspect="1"/>
          </p:cNvPicPr>
          <p:nvPr/>
        </p:nvPicPr>
        <p:blipFill rotWithShape="1">
          <a:blip r:embed="rId7"/>
          <a:srcRect l="34817" t="33500" r="32437" b="30536"/>
          <a:stretch/>
        </p:blipFill>
        <p:spPr>
          <a:xfrm>
            <a:off x="4009582" y="4143649"/>
            <a:ext cx="1277231" cy="1023884"/>
          </a:xfrm>
          <a:prstGeom prst="rect">
            <a:avLst/>
          </a:prstGeom>
        </p:spPr>
      </p:pic>
      <p:sp>
        <p:nvSpPr>
          <p:cNvPr id="147" name="Rectangle 146">
            <a:extLst>
              <a:ext uri="{FF2B5EF4-FFF2-40B4-BE49-F238E27FC236}">
                <a16:creationId xmlns:a16="http://schemas.microsoft.com/office/drawing/2014/main" id="{AFF2B7B3-0B4A-4F07-9685-F419EFE9D7E1}"/>
              </a:ext>
            </a:extLst>
          </p:cNvPr>
          <p:cNvSpPr/>
          <p:nvPr/>
        </p:nvSpPr>
        <p:spPr>
          <a:xfrm>
            <a:off x="2602587" y="3189909"/>
            <a:ext cx="159953" cy="2640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8" name="Rectangle 147">
            <a:extLst>
              <a:ext uri="{FF2B5EF4-FFF2-40B4-BE49-F238E27FC236}">
                <a16:creationId xmlns:a16="http://schemas.microsoft.com/office/drawing/2014/main" id="{D6462886-845E-4F9C-9AB2-27AF8E4833E5}"/>
              </a:ext>
            </a:extLst>
          </p:cNvPr>
          <p:cNvSpPr/>
          <p:nvPr/>
        </p:nvSpPr>
        <p:spPr>
          <a:xfrm>
            <a:off x="3913290" y="3216115"/>
            <a:ext cx="109250" cy="2640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9" name="Rectangle 148">
            <a:extLst>
              <a:ext uri="{FF2B5EF4-FFF2-40B4-BE49-F238E27FC236}">
                <a16:creationId xmlns:a16="http://schemas.microsoft.com/office/drawing/2014/main" id="{EC6CE3EC-564F-4B11-95F9-943DA900ED4A}"/>
              </a:ext>
            </a:extLst>
          </p:cNvPr>
          <p:cNvSpPr/>
          <p:nvPr/>
        </p:nvSpPr>
        <p:spPr>
          <a:xfrm>
            <a:off x="5277198" y="3234153"/>
            <a:ext cx="109250" cy="2640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272076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016B237-C7F1-48A8-BE9D-8D1BEECF734D}"/>
              </a:ext>
            </a:extLst>
          </p:cNvPr>
          <p:cNvSpPr/>
          <p:nvPr/>
        </p:nvSpPr>
        <p:spPr>
          <a:xfrm>
            <a:off x="99000" y="2194682"/>
            <a:ext cx="8928000" cy="225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 name="Picture 9">
            <a:extLst>
              <a:ext uri="{FF2B5EF4-FFF2-40B4-BE49-F238E27FC236}">
                <a16:creationId xmlns:a16="http://schemas.microsoft.com/office/drawing/2014/main" id="{493D8A22-E84A-4DB4-A3D1-F0EED503C512}"/>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342000" y="3634682"/>
            <a:ext cx="4480000" cy="727619"/>
          </a:xfrm>
          <a:prstGeom prst="rect">
            <a:avLst/>
          </a:prstGeom>
        </p:spPr>
      </p:pic>
      <p:pic>
        <p:nvPicPr>
          <p:cNvPr id="14" name="Picture 13">
            <a:extLst>
              <a:ext uri="{FF2B5EF4-FFF2-40B4-BE49-F238E27FC236}">
                <a16:creationId xmlns:a16="http://schemas.microsoft.com/office/drawing/2014/main" id="{B6376A5C-322D-4D90-A286-BE7AD112C509}"/>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672000" y="2824682"/>
            <a:ext cx="1815238" cy="228571"/>
          </a:xfrm>
          <a:prstGeom prst="rect">
            <a:avLst/>
          </a:prstGeom>
        </p:spPr>
      </p:pic>
      <p:pic>
        <p:nvPicPr>
          <p:cNvPr id="12" name="Picture 11">
            <a:extLst>
              <a:ext uri="{FF2B5EF4-FFF2-40B4-BE49-F238E27FC236}">
                <a16:creationId xmlns:a16="http://schemas.microsoft.com/office/drawing/2014/main" id="{3529388E-738D-4F4C-92ED-D6FD15374DE0}"/>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726286" y="3281824"/>
            <a:ext cx="3645714" cy="230476"/>
          </a:xfrm>
          <a:prstGeom prst="rect">
            <a:avLst/>
          </a:prstGeom>
        </p:spPr>
      </p:pic>
      <p:sp>
        <p:nvSpPr>
          <p:cNvPr id="15" name="Rectangle 4 1">
            <a:extLst>
              <a:ext uri="{FF2B5EF4-FFF2-40B4-BE49-F238E27FC236}">
                <a16:creationId xmlns:a16="http://schemas.microsoft.com/office/drawing/2014/main" id="{CEB564F8-CE84-401C-BDA6-50237A89D9F1}"/>
              </a:ext>
            </a:extLst>
          </p:cNvPr>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Multi-feature orientation map construction</a:t>
            </a:r>
            <a:endParaRPr lang="en-US" sz="3200" dirty="0">
              <a:solidFill>
                <a:schemeClr val="accent1"/>
              </a:solidFill>
              <a:latin typeface="+mj-lt"/>
            </a:endParaRPr>
          </a:p>
        </p:txBody>
      </p:sp>
      <p:sp>
        <p:nvSpPr>
          <p:cNvPr id="9" name="Rectangle 8">
            <a:extLst>
              <a:ext uri="{FF2B5EF4-FFF2-40B4-BE49-F238E27FC236}">
                <a16:creationId xmlns:a16="http://schemas.microsoft.com/office/drawing/2014/main" id="{704CE21D-4D45-457D-B6E8-C521EE539CF3}"/>
              </a:ext>
            </a:extLst>
          </p:cNvPr>
          <p:cNvSpPr/>
          <p:nvPr/>
        </p:nvSpPr>
        <p:spPr>
          <a:xfrm>
            <a:off x="3477091" y="2219873"/>
            <a:ext cx="2254143" cy="430887"/>
          </a:xfrm>
          <a:prstGeom prst="rect">
            <a:avLst/>
          </a:prstGeom>
        </p:spPr>
        <p:txBody>
          <a:bodyPr wrap="none">
            <a:spAutoFit/>
          </a:bodyPr>
          <a:lstStyle/>
          <a:p>
            <a:pPr algn="ctr"/>
            <a:r>
              <a:rPr lang="en-US" sz="2200" dirty="0">
                <a:solidFill>
                  <a:schemeClr val="tx2"/>
                </a:solidFill>
                <a:latin typeface="+mj-lt"/>
              </a:rPr>
              <a:t>Simple cell output</a:t>
            </a:r>
            <a:endParaRPr lang="en-US" sz="2200" b="1" dirty="0">
              <a:solidFill>
                <a:schemeClr val="tx2"/>
              </a:solidFill>
              <a:latin typeface="+mj-lt"/>
            </a:endParaRPr>
          </a:p>
        </p:txBody>
      </p:sp>
    </p:spTree>
    <p:extLst>
      <p:ext uri="{BB962C8B-B14F-4D97-AF65-F5344CB8AC3E}">
        <p14:creationId xmlns:p14="http://schemas.microsoft.com/office/powerpoint/2010/main" val="30395793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016B237-C7F1-48A8-BE9D-8D1BEECF734D}"/>
              </a:ext>
            </a:extLst>
          </p:cNvPr>
          <p:cNvSpPr/>
          <p:nvPr/>
        </p:nvSpPr>
        <p:spPr>
          <a:xfrm>
            <a:off x="99000" y="2194682"/>
            <a:ext cx="8928000" cy="2250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 name="Picture 9">
            <a:extLst>
              <a:ext uri="{FF2B5EF4-FFF2-40B4-BE49-F238E27FC236}">
                <a16:creationId xmlns:a16="http://schemas.microsoft.com/office/drawing/2014/main" id="{493D8A22-E84A-4DB4-A3D1-F0EED503C512}"/>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342000" y="3634682"/>
            <a:ext cx="4480000" cy="727619"/>
          </a:xfrm>
          <a:prstGeom prst="rect">
            <a:avLst/>
          </a:prstGeom>
        </p:spPr>
      </p:pic>
      <p:pic>
        <p:nvPicPr>
          <p:cNvPr id="14" name="Picture 13">
            <a:extLst>
              <a:ext uri="{FF2B5EF4-FFF2-40B4-BE49-F238E27FC236}">
                <a16:creationId xmlns:a16="http://schemas.microsoft.com/office/drawing/2014/main" id="{B6376A5C-322D-4D90-A286-BE7AD112C509}"/>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672000" y="2824682"/>
            <a:ext cx="1815238" cy="228571"/>
          </a:xfrm>
          <a:prstGeom prst="rect">
            <a:avLst/>
          </a:prstGeom>
        </p:spPr>
      </p:pic>
      <p:pic>
        <p:nvPicPr>
          <p:cNvPr id="12" name="Picture 11">
            <a:extLst>
              <a:ext uri="{FF2B5EF4-FFF2-40B4-BE49-F238E27FC236}">
                <a16:creationId xmlns:a16="http://schemas.microsoft.com/office/drawing/2014/main" id="{3529388E-738D-4F4C-92ED-D6FD15374DE0}"/>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726286" y="3281824"/>
            <a:ext cx="3645714" cy="230476"/>
          </a:xfrm>
          <a:prstGeom prst="rect">
            <a:avLst/>
          </a:prstGeom>
        </p:spPr>
      </p:pic>
      <p:sp>
        <p:nvSpPr>
          <p:cNvPr id="8" name="Rectangle 7">
            <a:extLst>
              <a:ext uri="{FF2B5EF4-FFF2-40B4-BE49-F238E27FC236}">
                <a16:creationId xmlns:a16="http://schemas.microsoft.com/office/drawing/2014/main" id="{BE082F4C-5673-4747-951D-69811C6C9302}"/>
              </a:ext>
            </a:extLst>
          </p:cNvPr>
          <p:cNvSpPr/>
          <p:nvPr/>
        </p:nvSpPr>
        <p:spPr>
          <a:xfrm>
            <a:off x="99000" y="2708795"/>
            <a:ext cx="4942706" cy="430887"/>
          </a:xfrm>
          <a:prstGeom prst="rect">
            <a:avLst/>
          </a:prstGeom>
        </p:spPr>
        <p:txBody>
          <a:bodyPr wrap="square">
            <a:spAutoFit/>
          </a:bodyPr>
          <a:lstStyle/>
          <a:p>
            <a:pPr algn="ctr"/>
            <a:r>
              <a:rPr lang="en-US" sz="2200" b="1" dirty="0">
                <a:solidFill>
                  <a:schemeClr val="tx2"/>
                </a:solidFill>
                <a:latin typeface="+mn-lt"/>
              </a:rPr>
              <a:t>Noise image?</a:t>
            </a:r>
          </a:p>
        </p:txBody>
      </p:sp>
      <p:sp>
        <p:nvSpPr>
          <p:cNvPr id="15" name="Rectangle 4 1">
            <a:extLst>
              <a:ext uri="{FF2B5EF4-FFF2-40B4-BE49-F238E27FC236}">
                <a16:creationId xmlns:a16="http://schemas.microsoft.com/office/drawing/2014/main" id="{CEB564F8-CE84-401C-BDA6-50237A89D9F1}"/>
              </a:ext>
            </a:extLst>
          </p:cNvPr>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Multi-feature orientation map construction</a:t>
            </a:r>
            <a:endParaRPr lang="en-US" sz="3200" dirty="0">
              <a:solidFill>
                <a:schemeClr val="accent1"/>
              </a:solidFill>
              <a:latin typeface="+mj-lt"/>
            </a:endParaRPr>
          </a:p>
        </p:txBody>
      </p:sp>
      <p:sp>
        <p:nvSpPr>
          <p:cNvPr id="9" name="Rectangle 8">
            <a:extLst>
              <a:ext uri="{FF2B5EF4-FFF2-40B4-BE49-F238E27FC236}">
                <a16:creationId xmlns:a16="http://schemas.microsoft.com/office/drawing/2014/main" id="{704CE21D-4D45-457D-B6E8-C521EE539CF3}"/>
              </a:ext>
            </a:extLst>
          </p:cNvPr>
          <p:cNvSpPr/>
          <p:nvPr/>
        </p:nvSpPr>
        <p:spPr>
          <a:xfrm>
            <a:off x="3477091" y="2219873"/>
            <a:ext cx="2254143" cy="430887"/>
          </a:xfrm>
          <a:prstGeom prst="rect">
            <a:avLst/>
          </a:prstGeom>
        </p:spPr>
        <p:txBody>
          <a:bodyPr wrap="none">
            <a:spAutoFit/>
          </a:bodyPr>
          <a:lstStyle/>
          <a:p>
            <a:pPr algn="ctr"/>
            <a:r>
              <a:rPr lang="en-US" sz="2200" dirty="0">
                <a:solidFill>
                  <a:schemeClr val="tx2"/>
                </a:solidFill>
                <a:latin typeface="+mj-lt"/>
              </a:rPr>
              <a:t>Simple cell output</a:t>
            </a:r>
            <a:endParaRPr lang="en-US" sz="2200" b="1" dirty="0">
              <a:solidFill>
                <a:schemeClr val="tx2"/>
              </a:solidFill>
              <a:latin typeface="+mj-lt"/>
            </a:endParaRPr>
          </a:p>
        </p:txBody>
      </p:sp>
    </p:spTree>
    <p:extLst>
      <p:ext uri="{BB962C8B-B14F-4D97-AF65-F5344CB8AC3E}">
        <p14:creationId xmlns:p14="http://schemas.microsoft.com/office/powerpoint/2010/main" val="23606142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List of publications and manuscripts</a:t>
            </a:r>
            <a:endParaRPr lang="en-US" sz="3200" dirty="0">
              <a:solidFill>
                <a:schemeClr val="accent1"/>
              </a:solidFill>
              <a:latin typeface="+mj-lt"/>
            </a:endParaRPr>
          </a:p>
        </p:txBody>
      </p:sp>
      <p:sp>
        <p:nvSpPr>
          <p:cNvPr id="10" name="TextBox 9">
            <a:extLst>
              <a:ext uri="{FF2B5EF4-FFF2-40B4-BE49-F238E27FC236}">
                <a16:creationId xmlns:a16="http://schemas.microsoft.com/office/drawing/2014/main" id="{FC185B47-1A2F-4976-80B2-0F06EE82E2AF}"/>
              </a:ext>
            </a:extLst>
          </p:cNvPr>
          <p:cNvSpPr txBox="1"/>
          <p:nvPr/>
        </p:nvSpPr>
        <p:spPr>
          <a:xfrm>
            <a:off x="497728" y="529682"/>
            <a:ext cx="1662464" cy="400110"/>
          </a:xfrm>
          <a:prstGeom prst="rect">
            <a:avLst/>
          </a:prstGeom>
          <a:noFill/>
        </p:spPr>
        <p:txBody>
          <a:bodyPr wrap="square" rtlCol="0">
            <a:spAutoFit/>
          </a:bodyPr>
          <a:lstStyle/>
          <a:p>
            <a:pPr>
              <a:buClr>
                <a:schemeClr val="tx2"/>
              </a:buClr>
            </a:pPr>
            <a:r>
              <a:rPr lang="it-IT" sz="2000" dirty="0"/>
              <a:t> </a:t>
            </a:r>
          </a:p>
        </p:txBody>
      </p:sp>
      <p:sp>
        <p:nvSpPr>
          <p:cNvPr id="11" name="TextBox 10">
            <a:extLst>
              <a:ext uri="{FF2B5EF4-FFF2-40B4-BE49-F238E27FC236}">
                <a16:creationId xmlns:a16="http://schemas.microsoft.com/office/drawing/2014/main" id="{02CD973F-F2FF-4A51-931D-E62D317C1307}"/>
              </a:ext>
            </a:extLst>
          </p:cNvPr>
          <p:cNvSpPr txBox="1"/>
          <p:nvPr/>
        </p:nvSpPr>
        <p:spPr>
          <a:xfrm>
            <a:off x="74536" y="1988243"/>
            <a:ext cx="1662464" cy="400110"/>
          </a:xfrm>
          <a:prstGeom prst="rect">
            <a:avLst/>
          </a:prstGeom>
          <a:noFill/>
        </p:spPr>
        <p:txBody>
          <a:bodyPr wrap="square" rtlCol="0">
            <a:spAutoFit/>
          </a:bodyPr>
          <a:lstStyle/>
          <a:p>
            <a:pPr marL="342900" indent="-342900">
              <a:buClr>
                <a:schemeClr val="tx2"/>
              </a:buClr>
              <a:buFont typeface="Arial" panose="020B0604020202020204" pitchFamily="34" charset="0"/>
              <a:buChar char="•"/>
            </a:pPr>
            <a:r>
              <a:rPr lang="it-IT" sz="2000" dirty="0"/>
              <a:t> </a:t>
            </a:r>
          </a:p>
        </p:txBody>
      </p:sp>
      <p:pic>
        <p:nvPicPr>
          <p:cNvPr id="9" name="Picture 8">
            <a:extLst>
              <a:ext uri="{FF2B5EF4-FFF2-40B4-BE49-F238E27FC236}">
                <a16:creationId xmlns:a16="http://schemas.microsoft.com/office/drawing/2014/main" id="{1B5C5D38-BAD5-4CFD-8CF6-10FCC9F6BA9E}"/>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468089" y="2061410"/>
            <a:ext cx="6068571" cy="255238"/>
          </a:xfrm>
          <a:prstGeom prst="rect">
            <a:avLst/>
          </a:prstGeom>
        </p:spPr>
      </p:pic>
      <p:sp>
        <p:nvSpPr>
          <p:cNvPr id="12" name="TextBox 11">
            <a:extLst>
              <a:ext uri="{FF2B5EF4-FFF2-40B4-BE49-F238E27FC236}">
                <a16:creationId xmlns:a16="http://schemas.microsoft.com/office/drawing/2014/main" id="{109A08FD-D389-497D-B0D0-D1B8FF4771B0}"/>
              </a:ext>
            </a:extLst>
          </p:cNvPr>
          <p:cNvSpPr txBox="1"/>
          <p:nvPr/>
        </p:nvSpPr>
        <p:spPr>
          <a:xfrm>
            <a:off x="72000" y="3147760"/>
            <a:ext cx="1662464" cy="400110"/>
          </a:xfrm>
          <a:prstGeom prst="rect">
            <a:avLst/>
          </a:prstGeom>
          <a:noFill/>
        </p:spPr>
        <p:txBody>
          <a:bodyPr wrap="square" rtlCol="0">
            <a:spAutoFit/>
          </a:bodyPr>
          <a:lstStyle/>
          <a:p>
            <a:pPr marL="342900" indent="-342900">
              <a:buClr>
                <a:schemeClr val="tx2"/>
              </a:buClr>
              <a:buFont typeface="Arial" panose="020B0604020202020204" pitchFamily="34" charset="0"/>
              <a:buChar char="•"/>
            </a:pPr>
            <a:r>
              <a:rPr lang="it-IT" sz="2000" dirty="0"/>
              <a:t> </a:t>
            </a:r>
          </a:p>
        </p:txBody>
      </p:sp>
      <p:pic>
        <p:nvPicPr>
          <p:cNvPr id="41" name="Picture 40">
            <a:extLst>
              <a:ext uri="{FF2B5EF4-FFF2-40B4-BE49-F238E27FC236}">
                <a16:creationId xmlns:a16="http://schemas.microsoft.com/office/drawing/2014/main" id="{5828AB78-89B1-4A27-ABD8-FC3B5CD3623C}"/>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484714" y="3547871"/>
            <a:ext cx="7462286" cy="209143"/>
          </a:xfrm>
          <a:prstGeom prst="rect">
            <a:avLst/>
          </a:prstGeom>
        </p:spPr>
      </p:pic>
      <p:pic>
        <p:nvPicPr>
          <p:cNvPr id="59" name="Picture 58">
            <a:extLst>
              <a:ext uri="{FF2B5EF4-FFF2-40B4-BE49-F238E27FC236}">
                <a16:creationId xmlns:a16="http://schemas.microsoft.com/office/drawing/2014/main" id="{14EEF971-DB93-4D7E-B525-B8D71CC113CB}"/>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451316" y="2441905"/>
            <a:ext cx="6104572" cy="210857"/>
          </a:xfrm>
          <a:prstGeom prst="rect">
            <a:avLst/>
          </a:prstGeom>
        </p:spPr>
      </p:pic>
      <p:pic>
        <p:nvPicPr>
          <p:cNvPr id="27" name="Picture 26">
            <a:extLst>
              <a:ext uri="{FF2B5EF4-FFF2-40B4-BE49-F238E27FC236}">
                <a16:creationId xmlns:a16="http://schemas.microsoft.com/office/drawing/2014/main" id="{CCCEF7FF-4CFE-4B6F-A05B-96DA6FE04DE7}"/>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687000" y="2440478"/>
            <a:ext cx="1945714" cy="209143"/>
          </a:xfrm>
          <a:prstGeom prst="rect">
            <a:avLst/>
          </a:prstGeom>
        </p:spPr>
      </p:pic>
      <p:pic>
        <p:nvPicPr>
          <p:cNvPr id="33" name="Picture 32">
            <a:extLst>
              <a:ext uri="{FF2B5EF4-FFF2-40B4-BE49-F238E27FC236}">
                <a16:creationId xmlns:a16="http://schemas.microsoft.com/office/drawing/2014/main" id="{B67F684A-EABD-4D8F-BDB9-A522E09241E0}"/>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483429" y="3220196"/>
            <a:ext cx="4379048" cy="232381"/>
          </a:xfrm>
          <a:prstGeom prst="rect">
            <a:avLst/>
          </a:prstGeom>
        </p:spPr>
      </p:pic>
      <p:pic>
        <p:nvPicPr>
          <p:cNvPr id="44" name="Picture 43">
            <a:extLst>
              <a:ext uri="{FF2B5EF4-FFF2-40B4-BE49-F238E27FC236}">
                <a16:creationId xmlns:a16="http://schemas.microsoft.com/office/drawing/2014/main" id="{36BB3D8E-F33B-4742-9373-9A1EB4B300EB}"/>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8082000" y="3571136"/>
            <a:ext cx="958286" cy="145714"/>
          </a:xfrm>
          <a:prstGeom prst="rect">
            <a:avLst/>
          </a:prstGeom>
        </p:spPr>
      </p:pic>
      <p:sp>
        <p:nvSpPr>
          <p:cNvPr id="55" name="TextBox 54">
            <a:extLst>
              <a:ext uri="{FF2B5EF4-FFF2-40B4-BE49-F238E27FC236}">
                <a16:creationId xmlns:a16="http://schemas.microsoft.com/office/drawing/2014/main" id="{C7736C08-2328-4663-8C4F-32FF333D7DDA}"/>
              </a:ext>
            </a:extLst>
          </p:cNvPr>
          <p:cNvSpPr txBox="1"/>
          <p:nvPr/>
        </p:nvSpPr>
        <p:spPr>
          <a:xfrm>
            <a:off x="86299" y="4373712"/>
            <a:ext cx="1662464" cy="400110"/>
          </a:xfrm>
          <a:prstGeom prst="rect">
            <a:avLst/>
          </a:prstGeom>
          <a:noFill/>
        </p:spPr>
        <p:txBody>
          <a:bodyPr wrap="square" rtlCol="0">
            <a:spAutoFit/>
          </a:bodyPr>
          <a:lstStyle/>
          <a:p>
            <a:pPr marL="342900" indent="-342900">
              <a:buClr>
                <a:schemeClr val="tx2"/>
              </a:buClr>
              <a:buFont typeface="Arial" panose="020B0604020202020204" pitchFamily="34" charset="0"/>
              <a:buChar char="•"/>
            </a:pPr>
            <a:r>
              <a:rPr lang="it-IT" sz="2000" dirty="0"/>
              <a:t> </a:t>
            </a:r>
          </a:p>
        </p:txBody>
      </p:sp>
      <p:pic>
        <p:nvPicPr>
          <p:cNvPr id="61" name="Picture 60">
            <a:extLst>
              <a:ext uri="{FF2B5EF4-FFF2-40B4-BE49-F238E27FC236}">
                <a16:creationId xmlns:a16="http://schemas.microsoft.com/office/drawing/2014/main" id="{CD6CF6F5-DB1A-4AC7-AE6C-588A00624F8E}"/>
              </a:ext>
            </a:extLst>
          </p:cNvPr>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499014" y="4773825"/>
            <a:ext cx="3300000" cy="210857"/>
          </a:xfrm>
          <a:prstGeom prst="rect">
            <a:avLst/>
          </a:prstGeom>
        </p:spPr>
      </p:pic>
      <p:pic>
        <p:nvPicPr>
          <p:cNvPr id="47" name="Picture 46">
            <a:extLst>
              <a:ext uri="{FF2B5EF4-FFF2-40B4-BE49-F238E27FC236}">
                <a16:creationId xmlns:a16="http://schemas.microsoft.com/office/drawing/2014/main" id="{86D2D0A6-FF61-4183-9BFB-A42DE94A2033}"/>
              </a:ext>
            </a:extLst>
          </p:cNvPr>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497729" y="4446148"/>
            <a:ext cx="5413333" cy="232381"/>
          </a:xfrm>
          <a:prstGeom prst="rect">
            <a:avLst/>
          </a:prstGeom>
        </p:spPr>
      </p:pic>
    </p:spTree>
    <p:extLst>
      <p:ext uri="{BB962C8B-B14F-4D97-AF65-F5344CB8AC3E}">
        <p14:creationId xmlns:p14="http://schemas.microsoft.com/office/powerpoint/2010/main" val="38092682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Conclusion and new prospects</a:t>
            </a:r>
            <a:endParaRPr lang="en-US" sz="3200" dirty="0">
              <a:solidFill>
                <a:schemeClr val="accent1"/>
              </a:solidFill>
              <a:latin typeface="+mj-lt"/>
            </a:endParaRPr>
          </a:p>
        </p:txBody>
      </p:sp>
      <p:sp>
        <p:nvSpPr>
          <p:cNvPr id="10" name="TextBox 9">
            <a:extLst>
              <a:ext uri="{FF2B5EF4-FFF2-40B4-BE49-F238E27FC236}">
                <a16:creationId xmlns:a16="http://schemas.microsoft.com/office/drawing/2014/main" id="{FC185B47-1A2F-4976-80B2-0F06EE82E2AF}"/>
              </a:ext>
            </a:extLst>
          </p:cNvPr>
          <p:cNvSpPr txBox="1"/>
          <p:nvPr/>
        </p:nvSpPr>
        <p:spPr>
          <a:xfrm>
            <a:off x="497728" y="529682"/>
            <a:ext cx="1662464" cy="400110"/>
          </a:xfrm>
          <a:prstGeom prst="rect">
            <a:avLst/>
          </a:prstGeom>
          <a:noFill/>
        </p:spPr>
        <p:txBody>
          <a:bodyPr wrap="square" rtlCol="0">
            <a:spAutoFit/>
          </a:bodyPr>
          <a:lstStyle/>
          <a:p>
            <a:pPr>
              <a:buClr>
                <a:schemeClr val="tx2"/>
              </a:buClr>
            </a:pPr>
            <a:r>
              <a:rPr lang="it-IT" sz="2000" dirty="0"/>
              <a:t> </a:t>
            </a:r>
          </a:p>
        </p:txBody>
      </p:sp>
      <p:sp>
        <p:nvSpPr>
          <p:cNvPr id="23" name="TextBox 22">
            <a:extLst>
              <a:ext uri="{FF2B5EF4-FFF2-40B4-BE49-F238E27FC236}">
                <a16:creationId xmlns:a16="http://schemas.microsoft.com/office/drawing/2014/main" id="{D72A0F7E-4CCD-4772-A300-FBA0557F2596}"/>
              </a:ext>
            </a:extLst>
          </p:cNvPr>
          <p:cNvSpPr txBox="1"/>
          <p:nvPr/>
        </p:nvSpPr>
        <p:spPr>
          <a:xfrm>
            <a:off x="1459572" y="4047886"/>
            <a:ext cx="1662464" cy="400110"/>
          </a:xfrm>
          <a:prstGeom prst="rect">
            <a:avLst/>
          </a:prstGeom>
          <a:noFill/>
        </p:spPr>
        <p:txBody>
          <a:bodyPr wrap="square" rtlCol="0">
            <a:spAutoFit/>
          </a:bodyPr>
          <a:lstStyle/>
          <a:p>
            <a:pPr>
              <a:buClr>
                <a:schemeClr val="tx2"/>
              </a:buClr>
            </a:pPr>
            <a:endParaRPr lang="it-IT" sz="2000" dirty="0"/>
          </a:p>
        </p:txBody>
      </p:sp>
      <p:grpSp>
        <p:nvGrpSpPr>
          <p:cNvPr id="37" name="Group 36">
            <a:extLst>
              <a:ext uri="{FF2B5EF4-FFF2-40B4-BE49-F238E27FC236}">
                <a16:creationId xmlns:a16="http://schemas.microsoft.com/office/drawing/2014/main" id="{C42051A0-3AA0-4027-989C-652EF695AE00}"/>
              </a:ext>
            </a:extLst>
          </p:cNvPr>
          <p:cNvGrpSpPr/>
          <p:nvPr/>
        </p:nvGrpSpPr>
        <p:grpSpPr>
          <a:xfrm>
            <a:off x="1242000" y="672886"/>
            <a:ext cx="6705000" cy="1281455"/>
            <a:chOff x="1287000" y="864000"/>
            <a:chExt cx="6705000" cy="1281455"/>
          </a:xfrm>
        </p:grpSpPr>
        <p:sp>
          <p:nvSpPr>
            <p:cNvPr id="21" name="Rectangle 20">
              <a:extLst>
                <a:ext uri="{FF2B5EF4-FFF2-40B4-BE49-F238E27FC236}">
                  <a16:creationId xmlns:a16="http://schemas.microsoft.com/office/drawing/2014/main" id="{3B50C39A-CA75-446B-AB90-51FFC1EFF9BB}"/>
                </a:ext>
              </a:extLst>
            </p:cNvPr>
            <p:cNvSpPr/>
            <p:nvPr/>
          </p:nvSpPr>
          <p:spPr>
            <a:xfrm>
              <a:off x="1287000" y="864000"/>
              <a:ext cx="6705000" cy="12814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6" name="Group 35">
              <a:extLst>
                <a:ext uri="{FF2B5EF4-FFF2-40B4-BE49-F238E27FC236}">
                  <a16:creationId xmlns:a16="http://schemas.microsoft.com/office/drawing/2014/main" id="{4D35DA0E-3805-4651-90F1-920D782E8E7D}"/>
                </a:ext>
              </a:extLst>
            </p:cNvPr>
            <p:cNvGrpSpPr/>
            <p:nvPr/>
          </p:nvGrpSpPr>
          <p:grpSpPr>
            <a:xfrm>
              <a:off x="1383531" y="970396"/>
              <a:ext cx="6473469" cy="400110"/>
              <a:chOff x="504008" y="970396"/>
              <a:chExt cx="6473469" cy="400110"/>
            </a:xfrm>
          </p:grpSpPr>
          <p:sp>
            <p:nvSpPr>
              <p:cNvPr id="11" name="TextBox 10">
                <a:extLst>
                  <a:ext uri="{FF2B5EF4-FFF2-40B4-BE49-F238E27FC236}">
                    <a16:creationId xmlns:a16="http://schemas.microsoft.com/office/drawing/2014/main" id="{02CD973F-F2FF-4A51-931D-E62D317C1307}"/>
                  </a:ext>
                </a:extLst>
              </p:cNvPr>
              <p:cNvSpPr txBox="1"/>
              <p:nvPr/>
            </p:nvSpPr>
            <p:spPr>
              <a:xfrm>
                <a:off x="504008" y="970396"/>
                <a:ext cx="1662464" cy="400110"/>
              </a:xfrm>
              <a:prstGeom prst="rect">
                <a:avLst/>
              </a:prstGeom>
              <a:noFill/>
            </p:spPr>
            <p:txBody>
              <a:bodyPr wrap="square" rtlCol="0">
                <a:spAutoFit/>
              </a:bodyPr>
              <a:lstStyle/>
              <a:p>
                <a:pPr marL="342900" indent="-342900">
                  <a:buClr>
                    <a:schemeClr val="tx2"/>
                  </a:buClr>
                  <a:buFont typeface="Arial" panose="020B0604020202020204" pitchFamily="34" charset="0"/>
                  <a:buChar char="•"/>
                </a:pPr>
                <a:r>
                  <a:rPr lang="it-IT" sz="2000"/>
                  <a:t> </a:t>
                </a:r>
                <a:endParaRPr lang="it-IT" sz="2000" dirty="0"/>
              </a:p>
            </p:txBody>
          </p:sp>
          <p:pic>
            <p:nvPicPr>
              <p:cNvPr id="3" name="Picture 2">
                <a:extLst>
                  <a:ext uri="{FF2B5EF4-FFF2-40B4-BE49-F238E27FC236}">
                    <a16:creationId xmlns:a16="http://schemas.microsoft.com/office/drawing/2014/main" id="{E703059A-3381-4058-A910-7FE4F9F082CB}"/>
                  </a:ext>
                </a:extLst>
              </p:cNvPr>
              <p:cNvPicPr>
                <a:picLocks noChangeAspect="1"/>
              </p:cNvPicPr>
              <p:nvPr>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945096" y="1043562"/>
                <a:ext cx="6032381" cy="234286"/>
              </a:xfrm>
              <a:prstGeom prst="rect">
                <a:avLst/>
              </a:prstGeom>
            </p:spPr>
          </p:pic>
        </p:grpSp>
        <p:grpSp>
          <p:nvGrpSpPr>
            <p:cNvPr id="6" name="Group 5">
              <a:extLst>
                <a:ext uri="{FF2B5EF4-FFF2-40B4-BE49-F238E27FC236}">
                  <a16:creationId xmlns:a16="http://schemas.microsoft.com/office/drawing/2014/main" id="{FB659A56-2410-4E4A-9710-63AF3B65ABED}"/>
                </a:ext>
              </a:extLst>
            </p:cNvPr>
            <p:cNvGrpSpPr/>
            <p:nvPr/>
          </p:nvGrpSpPr>
          <p:grpSpPr>
            <a:xfrm>
              <a:off x="1404142" y="1584000"/>
              <a:ext cx="6272858" cy="400110"/>
              <a:chOff x="522000" y="3625834"/>
              <a:chExt cx="6272858" cy="400110"/>
            </a:xfrm>
          </p:grpSpPr>
          <p:sp>
            <p:nvSpPr>
              <p:cNvPr id="12" name="TextBox 11">
                <a:extLst>
                  <a:ext uri="{FF2B5EF4-FFF2-40B4-BE49-F238E27FC236}">
                    <a16:creationId xmlns:a16="http://schemas.microsoft.com/office/drawing/2014/main" id="{109A08FD-D389-497D-B0D0-D1B8FF4771B0}"/>
                  </a:ext>
                </a:extLst>
              </p:cNvPr>
              <p:cNvSpPr txBox="1"/>
              <p:nvPr/>
            </p:nvSpPr>
            <p:spPr>
              <a:xfrm>
                <a:off x="522000" y="3625834"/>
                <a:ext cx="1662464" cy="400110"/>
              </a:xfrm>
              <a:prstGeom prst="rect">
                <a:avLst/>
              </a:prstGeom>
              <a:noFill/>
            </p:spPr>
            <p:txBody>
              <a:bodyPr wrap="square" rtlCol="0">
                <a:spAutoFit/>
              </a:bodyPr>
              <a:lstStyle/>
              <a:p>
                <a:pPr marL="342900" indent="-342900">
                  <a:buClr>
                    <a:schemeClr val="tx2"/>
                  </a:buClr>
                  <a:buFont typeface="Arial" panose="020B0604020202020204" pitchFamily="34" charset="0"/>
                  <a:buChar char="•"/>
                </a:pPr>
                <a:r>
                  <a:rPr lang="it-IT" sz="2000" dirty="0"/>
                  <a:t> </a:t>
                </a:r>
              </a:p>
            </p:txBody>
          </p:sp>
          <p:pic>
            <p:nvPicPr>
              <p:cNvPr id="5" name="Picture 4">
                <a:extLst>
                  <a:ext uri="{FF2B5EF4-FFF2-40B4-BE49-F238E27FC236}">
                    <a16:creationId xmlns:a16="http://schemas.microsoft.com/office/drawing/2014/main" id="{D9E66578-EB27-4497-BE4D-46143E8A6150}"/>
                  </a:ext>
                </a:extLst>
              </p:cNvPr>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972001" y="3699001"/>
                <a:ext cx="5822857" cy="228571"/>
              </a:xfrm>
              <a:prstGeom prst="rect">
                <a:avLst/>
              </a:prstGeom>
            </p:spPr>
          </p:pic>
        </p:grpSp>
      </p:grpSp>
      <p:sp>
        <p:nvSpPr>
          <p:cNvPr id="16" name="TextBox 15">
            <a:extLst>
              <a:ext uri="{FF2B5EF4-FFF2-40B4-BE49-F238E27FC236}">
                <a16:creationId xmlns:a16="http://schemas.microsoft.com/office/drawing/2014/main" id="{294D3DAB-2E9C-4A5D-A7FD-CBF933AE965E}"/>
              </a:ext>
            </a:extLst>
          </p:cNvPr>
          <p:cNvSpPr txBox="1"/>
          <p:nvPr/>
        </p:nvSpPr>
        <p:spPr>
          <a:xfrm>
            <a:off x="1472235" y="3679682"/>
            <a:ext cx="1662464" cy="400110"/>
          </a:xfrm>
          <a:prstGeom prst="rect">
            <a:avLst/>
          </a:prstGeom>
          <a:noFill/>
        </p:spPr>
        <p:txBody>
          <a:bodyPr wrap="square" rtlCol="0">
            <a:spAutoFit/>
          </a:bodyPr>
          <a:lstStyle/>
          <a:p>
            <a:pPr marL="342900" indent="-342900">
              <a:buClr>
                <a:schemeClr val="tx2"/>
              </a:buClr>
              <a:buFont typeface="Arial" panose="020B0604020202020204" pitchFamily="34" charset="0"/>
              <a:buChar char="•"/>
            </a:pPr>
            <a:r>
              <a:rPr lang="it-IT" sz="2000" dirty="0"/>
              <a:t> </a:t>
            </a:r>
          </a:p>
        </p:txBody>
      </p:sp>
      <p:cxnSp>
        <p:nvCxnSpPr>
          <p:cNvPr id="38" name="Straight Arrow Connector 37">
            <a:extLst>
              <a:ext uri="{FF2B5EF4-FFF2-40B4-BE49-F238E27FC236}">
                <a16:creationId xmlns:a16="http://schemas.microsoft.com/office/drawing/2014/main" id="{8517E52E-4B25-4E2F-A613-A2361590B246}"/>
              </a:ext>
            </a:extLst>
          </p:cNvPr>
          <p:cNvCxnSpPr>
            <a:cxnSpLocks/>
          </p:cNvCxnSpPr>
          <p:nvPr/>
        </p:nvCxnSpPr>
        <p:spPr>
          <a:xfrm>
            <a:off x="4557486" y="1977886"/>
            <a:ext cx="0" cy="542362"/>
          </a:xfrm>
          <a:prstGeom prst="straightConnector1">
            <a:avLst/>
          </a:prstGeom>
          <a:ln w="63500" cap="rnd">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D5F7873A-2598-475C-AB2D-17D32C83F625}"/>
              </a:ext>
            </a:extLst>
          </p:cNvPr>
          <p:cNvGrpSpPr/>
          <p:nvPr/>
        </p:nvGrpSpPr>
        <p:grpSpPr>
          <a:xfrm>
            <a:off x="1197000" y="2516906"/>
            <a:ext cx="6705000" cy="630980"/>
            <a:chOff x="1242000" y="3518020"/>
            <a:chExt cx="6705000" cy="630980"/>
          </a:xfrm>
        </p:grpSpPr>
        <p:pic>
          <p:nvPicPr>
            <p:cNvPr id="51" name="Picture 50">
              <a:extLst>
                <a:ext uri="{FF2B5EF4-FFF2-40B4-BE49-F238E27FC236}">
                  <a16:creationId xmlns:a16="http://schemas.microsoft.com/office/drawing/2014/main" id="{839AD09E-FB9A-4D7D-84C1-19915D6733D2}"/>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124381" y="3743020"/>
              <a:ext cx="4967619" cy="232381"/>
            </a:xfrm>
            <a:prstGeom prst="rect">
              <a:avLst/>
            </a:prstGeom>
          </p:spPr>
        </p:pic>
        <p:sp>
          <p:nvSpPr>
            <p:cNvPr id="43" name="Rectangle 42">
              <a:extLst>
                <a:ext uri="{FF2B5EF4-FFF2-40B4-BE49-F238E27FC236}">
                  <a16:creationId xmlns:a16="http://schemas.microsoft.com/office/drawing/2014/main" id="{874EA8B3-C36F-44CC-8AE5-97B9BEEAC039}"/>
                </a:ext>
              </a:extLst>
            </p:cNvPr>
            <p:cNvSpPr/>
            <p:nvPr/>
          </p:nvSpPr>
          <p:spPr>
            <a:xfrm>
              <a:off x="1242000" y="3518020"/>
              <a:ext cx="6705000" cy="6309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2" name="Group 71">
            <a:extLst>
              <a:ext uri="{FF2B5EF4-FFF2-40B4-BE49-F238E27FC236}">
                <a16:creationId xmlns:a16="http://schemas.microsoft.com/office/drawing/2014/main" id="{1D6B8FA5-5B41-4CD8-9FDF-B8CAA484C717}"/>
              </a:ext>
            </a:extLst>
          </p:cNvPr>
          <p:cNvGrpSpPr/>
          <p:nvPr/>
        </p:nvGrpSpPr>
        <p:grpSpPr>
          <a:xfrm>
            <a:off x="1219500" y="3531431"/>
            <a:ext cx="6705000" cy="1641455"/>
            <a:chOff x="1219500" y="4532545"/>
            <a:chExt cx="6705000" cy="1641455"/>
          </a:xfrm>
        </p:grpSpPr>
        <p:sp>
          <p:nvSpPr>
            <p:cNvPr id="22" name="TextBox 21">
              <a:extLst>
                <a:ext uri="{FF2B5EF4-FFF2-40B4-BE49-F238E27FC236}">
                  <a16:creationId xmlns:a16="http://schemas.microsoft.com/office/drawing/2014/main" id="{AF43D93C-F839-458D-9DD6-9E44B3513C31}"/>
                </a:ext>
              </a:extLst>
            </p:cNvPr>
            <p:cNvSpPr txBox="1"/>
            <p:nvPr/>
          </p:nvSpPr>
          <p:spPr>
            <a:xfrm>
              <a:off x="2480093" y="5117276"/>
              <a:ext cx="1662464" cy="400110"/>
            </a:xfrm>
            <a:prstGeom prst="rect">
              <a:avLst/>
            </a:prstGeom>
            <a:noFill/>
          </p:spPr>
          <p:txBody>
            <a:bodyPr wrap="square" rtlCol="0">
              <a:spAutoFit/>
            </a:bodyPr>
            <a:lstStyle/>
            <a:p>
              <a:pPr marL="342900" indent="-342900">
                <a:buClr>
                  <a:schemeClr val="tx2"/>
                </a:buClr>
                <a:buFont typeface="Wingdings" panose="05000000000000000000" pitchFamily="2" charset="2"/>
                <a:buChar char="§"/>
              </a:pPr>
              <a:r>
                <a:rPr lang="it-IT" sz="2000" dirty="0"/>
                <a:t> </a:t>
              </a:r>
            </a:p>
          </p:txBody>
        </p:sp>
        <p:grpSp>
          <p:nvGrpSpPr>
            <p:cNvPr id="71" name="Group 70">
              <a:extLst>
                <a:ext uri="{FF2B5EF4-FFF2-40B4-BE49-F238E27FC236}">
                  <a16:creationId xmlns:a16="http://schemas.microsoft.com/office/drawing/2014/main" id="{A93404F6-9CDB-4910-9A1D-D4739852D849}"/>
                </a:ext>
              </a:extLst>
            </p:cNvPr>
            <p:cNvGrpSpPr/>
            <p:nvPr/>
          </p:nvGrpSpPr>
          <p:grpSpPr>
            <a:xfrm>
              <a:off x="1219500" y="4532545"/>
              <a:ext cx="6705000" cy="1641455"/>
              <a:chOff x="1219500" y="4532545"/>
              <a:chExt cx="6705000" cy="1641455"/>
            </a:xfrm>
          </p:grpSpPr>
          <p:sp>
            <p:nvSpPr>
              <p:cNvPr id="29" name="TextBox 28">
                <a:extLst>
                  <a:ext uri="{FF2B5EF4-FFF2-40B4-BE49-F238E27FC236}">
                    <a16:creationId xmlns:a16="http://schemas.microsoft.com/office/drawing/2014/main" id="{119F4514-9424-4459-A790-B919646F3A36}"/>
                  </a:ext>
                </a:extLst>
              </p:cNvPr>
              <p:cNvSpPr txBox="1"/>
              <p:nvPr/>
            </p:nvSpPr>
            <p:spPr>
              <a:xfrm>
                <a:off x="2501205" y="5667056"/>
                <a:ext cx="1662464" cy="400110"/>
              </a:xfrm>
              <a:prstGeom prst="rect">
                <a:avLst/>
              </a:prstGeom>
              <a:noFill/>
            </p:spPr>
            <p:txBody>
              <a:bodyPr wrap="square" rtlCol="0">
                <a:spAutoFit/>
              </a:bodyPr>
              <a:lstStyle/>
              <a:p>
                <a:pPr marL="342900" indent="-342900">
                  <a:buClr>
                    <a:schemeClr val="tx2"/>
                  </a:buClr>
                  <a:buFont typeface="Wingdings" panose="05000000000000000000" pitchFamily="2" charset="2"/>
                  <a:buChar char="§"/>
                </a:pPr>
                <a:r>
                  <a:rPr lang="it-IT" sz="2000" dirty="0"/>
                  <a:t> </a:t>
                </a:r>
              </a:p>
            </p:txBody>
          </p:sp>
          <p:grpSp>
            <p:nvGrpSpPr>
              <p:cNvPr id="70" name="Group 69">
                <a:extLst>
                  <a:ext uri="{FF2B5EF4-FFF2-40B4-BE49-F238E27FC236}">
                    <a16:creationId xmlns:a16="http://schemas.microsoft.com/office/drawing/2014/main" id="{A7CAB6D2-036C-45AD-9A28-2CDEE28360FF}"/>
                  </a:ext>
                </a:extLst>
              </p:cNvPr>
              <p:cNvGrpSpPr/>
              <p:nvPr/>
            </p:nvGrpSpPr>
            <p:grpSpPr>
              <a:xfrm>
                <a:off x="1219500" y="4532545"/>
                <a:ext cx="6705000" cy="1641455"/>
                <a:chOff x="1219500" y="4532545"/>
                <a:chExt cx="6705000" cy="1641455"/>
              </a:xfrm>
            </p:grpSpPr>
            <p:pic>
              <p:nvPicPr>
                <p:cNvPr id="8" name="Picture 7">
                  <a:extLst>
                    <a:ext uri="{FF2B5EF4-FFF2-40B4-BE49-F238E27FC236}">
                      <a16:creationId xmlns:a16="http://schemas.microsoft.com/office/drawing/2014/main" id="{BFD0FDB4-B45C-46F6-AC10-E63ABC2CF14D}"/>
                    </a:ext>
                  </a:extLst>
                </p:cNvPr>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1922237" y="4790333"/>
                  <a:ext cx="5268571" cy="234286"/>
                </a:xfrm>
                <a:prstGeom prst="rect">
                  <a:avLst/>
                </a:prstGeom>
              </p:spPr>
            </p:pic>
            <p:pic>
              <p:nvPicPr>
                <p:cNvPr id="19" name="Picture 18">
                  <a:extLst>
                    <a:ext uri="{FF2B5EF4-FFF2-40B4-BE49-F238E27FC236}">
                      <a16:creationId xmlns:a16="http://schemas.microsoft.com/office/drawing/2014/main" id="{3F06D771-C2F5-48C0-90B7-02CEDF008346}"/>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938743" y="5225931"/>
                  <a:ext cx="2175238" cy="230476"/>
                </a:xfrm>
                <a:prstGeom prst="rect">
                  <a:avLst/>
                </a:prstGeom>
              </p:spPr>
            </p:pic>
            <p:pic>
              <p:nvPicPr>
                <p:cNvPr id="31" name="Picture 30">
                  <a:extLst>
                    <a:ext uri="{FF2B5EF4-FFF2-40B4-BE49-F238E27FC236}">
                      <a16:creationId xmlns:a16="http://schemas.microsoft.com/office/drawing/2014/main" id="{5BE0CDF9-0031-44BF-B95C-813AE94C76CC}"/>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959857" y="5775711"/>
                  <a:ext cx="4537143" cy="232381"/>
                </a:xfrm>
                <a:prstGeom prst="rect">
                  <a:avLst/>
                </a:prstGeom>
              </p:spPr>
            </p:pic>
            <p:sp>
              <p:nvSpPr>
                <p:cNvPr id="63" name="Rectangle 62">
                  <a:extLst>
                    <a:ext uri="{FF2B5EF4-FFF2-40B4-BE49-F238E27FC236}">
                      <a16:creationId xmlns:a16="http://schemas.microsoft.com/office/drawing/2014/main" id="{CA7A376C-C7A6-4C1C-BCD1-AC48F82B1AB0}"/>
                    </a:ext>
                  </a:extLst>
                </p:cNvPr>
                <p:cNvSpPr/>
                <p:nvPr/>
              </p:nvSpPr>
              <p:spPr>
                <a:xfrm>
                  <a:off x="1219500" y="4532545"/>
                  <a:ext cx="6705000" cy="16414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cxnSp>
        <p:nvCxnSpPr>
          <p:cNvPr id="73" name="Straight Arrow Connector 72">
            <a:extLst>
              <a:ext uri="{FF2B5EF4-FFF2-40B4-BE49-F238E27FC236}">
                <a16:creationId xmlns:a16="http://schemas.microsoft.com/office/drawing/2014/main" id="{D57B68DA-00E8-4183-8896-0DFE55B31A62}"/>
              </a:ext>
            </a:extLst>
          </p:cNvPr>
          <p:cNvCxnSpPr>
            <a:cxnSpLocks/>
          </p:cNvCxnSpPr>
          <p:nvPr/>
        </p:nvCxnSpPr>
        <p:spPr>
          <a:xfrm>
            <a:off x="4557486" y="5209682"/>
            <a:ext cx="0" cy="542362"/>
          </a:xfrm>
          <a:prstGeom prst="straightConnector1">
            <a:avLst/>
          </a:prstGeom>
          <a:ln w="63500" cap="rnd">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79" name="Picture 78">
            <a:extLst>
              <a:ext uri="{FF2B5EF4-FFF2-40B4-BE49-F238E27FC236}">
                <a16:creationId xmlns:a16="http://schemas.microsoft.com/office/drawing/2014/main" id="{5A75BB1B-72CC-452A-8139-9D17BE5CD301}"/>
              </a:ext>
            </a:extLst>
          </p:cNvPr>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2653667" y="5929682"/>
            <a:ext cx="3853333" cy="236190"/>
          </a:xfrm>
          <a:prstGeom prst="rect">
            <a:avLst/>
          </a:prstGeom>
        </p:spPr>
      </p:pic>
      <p:sp>
        <p:nvSpPr>
          <p:cNvPr id="76" name="Rectangle 75">
            <a:extLst>
              <a:ext uri="{FF2B5EF4-FFF2-40B4-BE49-F238E27FC236}">
                <a16:creationId xmlns:a16="http://schemas.microsoft.com/office/drawing/2014/main" id="{591959BC-E777-4BEA-AB01-69B083F99306}"/>
              </a:ext>
            </a:extLst>
          </p:cNvPr>
          <p:cNvSpPr/>
          <p:nvPr/>
        </p:nvSpPr>
        <p:spPr>
          <a:xfrm>
            <a:off x="1197000" y="5749682"/>
            <a:ext cx="6705000" cy="56253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1810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42689" y="9000"/>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Simple cell receptive profiles: Gabor functions</a:t>
            </a:r>
            <a:endParaRPr lang="en-US" sz="3200" dirty="0">
              <a:solidFill>
                <a:schemeClr val="accent1"/>
              </a:solidFill>
              <a:latin typeface="+mj-lt"/>
            </a:endParaRPr>
          </a:p>
        </p:txBody>
      </p:sp>
      <p:pic>
        <p:nvPicPr>
          <p:cNvPr id="18" name="Picture 17">
            <a:extLst>
              <a:ext uri="{FF2B5EF4-FFF2-40B4-BE49-F238E27FC236}">
                <a16:creationId xmlns:a16="http://schemas.microsoft.com/office/drawing/2014/main" id="{C21333E2-A0CF-4C91-BDA4-C41023DD816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8566" r="66040" b="40822"/>
          <a:stretch/>
        </p:blipFill>
        <p:spPr>
          <a:xfrm>
            <a:off x="1622663" y="501869"/>
            <a:ext cx="1509177" cy="1512162"/>
          </a:xfrm>
          <a:prstGeom prst="rect">
            <a:avLst/>
          </a:prstGeom>
        </p:spPr>
      </p:pic>
      <p:sp>
        <p:nvSpPr>
          <p:cNvPr id="24" name="TextBox 23">
            <a:extLst>
              <a:ext uri="{FF2B5EF4-FFF2-40B4-BE49-F238E27FC236}">
                <a16:creationId xmlns:a16="http://schemas.microsoft.com/office/drawing/2014/main" id="{C163A623-53A4-4F80-92D6-33F64FE72E08}"/>
              </a:ext>
            </a:extLst>
          </p:cNvPr>
          <p:cNvSpPr txBox="1"/>
          <p:nvPr/>
        </p:nvSpPr>
        <p:spPr>
          <a:xfrm>
            <a:off x="880045" y="1951530"/>
            <a:ext cx="3332322" cy="400110"/>
          </a:xfrm>
          <a:prstGeom prst="rect">
            <a:avLst/>
          </a:prstGeom>
          <a:noFill/>
        </p:spPr>
        <p:txBody>
          <a:bodyPr wrap="none">
            <a:spAutoFit/>
          </a:bodyPr>
          <a:lstStyle/>
          <a:p>
            <a:pPr algn="ctr">
              <a:defRPr/>
            </a:pPr>
            <a:r>
              <a:rPr lang="en-US" sz="2000" dirty="0">
                <a:latin typeface="+mn-lt"/>
              </a:rPr>
              <a:t>Experimental receptive profile</a:t>
            </a:r>
          </a:p>
        </p:txBody>
      </p:sp>
      <p:pic>
        <p:nvPicPr>
          <p:cNvPr id="5" name="Picture 4">
            <a:extLst>
              <a:ext uri="{FF2B5EF4-FFF2-40B4-BE49-F238E27FC236}">
                <a16:creationId xmlns:a16="http://schemas.microsoft.com/office/drawing/2014/main" id="{2645B60F-86AF-4743-BE94-0795092BE42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62" b="4244"/>
          <a:stretch/>
        </p:blipFill>
        <p:spPr>
          <a:xfrm flipH="1">
            <a:off x="6084168" y="549447"/>
            <a:ext cx="1403611" cy="1404840"/>
          </a:xfrm>
          <a:prstGeom prst="rect">
            <a:avLst/>
          </a:prstGeom>
        </p:spPr>
      </p:pic>
      <p:sp>
        <p:nvSpPr>
          <p:cNvPr id="29" name="TextBox 28">
            <a:extLst>
              <a:ext uri="{FF2B5EF4-FFF2-40B4-BE49-F238E27FC236}">
                <a16:creationId xmlns:a16="http://schemas.microsoft.com/office/drawing/2014/main" id="{390C9A6F-84C8-43B7-BF5B-2EB099ACD29C}"/>
              </a:ext>
            </a:extLst>
          </p:cNvPr>
          <p:cNvSpPr txBox="1"/>
          <p:nvPr/>
        </p:nvSpPr>
        <p:spPr>
          <a:xfrm>
            <a:off x="5652120" y="1955603"/>
            <a:ext cx="2377575" cy="707886"/>
          </a:xfrm>
          <a:prstGeom prst="rect">
            <a:avLst/>
          </a:prstGeom>
          <a:noFill/>
        </p:spPr>
        <p:txBody>
          <a:bodyPr wrap="none">
            <a:spAutoFit/>
          </a:bodyPr>
          <a:lstStyle/>
          <a:p>
            <a:pPr algn="ctr">
              <a:defRPr/>
            </a:pPr>
            <a:r>
              <a:rPr lang="en-US" sz="2000" dirty="0">
                <a:latin typeface="+mn-lt"/>
              </a:rPr>
              <a:t>Gabor (odd) function</a:t>
            </a:r>
          </a:p>
          <a:p>
            <a:pPr algn="ctr">
              <a:defRPr/>
            </a:pPr>
            <a:endParaRPr lang="en-GB" sz="2000" dirty="0">
              <a:latin typeface="+mn-lt"/>
            </a:endParaRPr>
          </a:p>
        </p:txBody>
      </p:sp>
      <p:sp>
        <p:nvSpPr>
          <p:cNvPr id="43" name="Rectangle 42">
            <a:extLst>
              <a:ext uri="{FF2B5EF4-FFF2-40B4-BE49-F238E27FC236}">
                <a16:creationId xmlns:a16="http://schemas.microsoft.com/office/drawing/2014/main" id="{28F9B5E6-BA72-48B0-94F5-3EF1067846FA}"/>
              </a:ext>
            </a:extLst>
          </p:cNvPr>
          <p:cNvSpPr/>
          <p:nvPr/>
        </p:nvSpPr>
        <p:spPr>
          <a:xfrm>
            <a:off x="5819983" y="6080764"/>
            <a:ext cx="555842" cy="3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3" name="Picture 22">
            <a:extLst>
              <a:ext uri="{FF2B5EF4-FFF2-40B4-BE49-F238E27FC236}">
                <a16:creationId xmlns:a16="http://schemas.microsoft.com/office/drawing/2014/main" id="{A0EF0065-C944-4189-84B3-AAED726AEB03}"/>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818590" y="2464682"/>
            <a:ext cx="3265578" cy="351204"/>
          </a:xfrm>
          <a:prstGeom prst="rect">
            <a:avLst/>
          </a:prstGeom>
        </p:spPr>
      </p:pic>
      <p:grpSp>
        <p:nvGrpSpPr>
          <p:cNvPr id="2" name="Group 1">
            <a:extLst>
              <a:ext uri="{FF2B5EF4-FFF2-40B4-BE49-F238E27FC236}">
                <a16:creationId xmlns:a16="http://schemas.microsoft.com/office/drawing/2014/main" id="{5C4E7AD4-64A5-4689-97CD-03A7D67049D8}"/>
              </a:ext>
            </a:extLst>
          </p:cNvPr>
          <p:cNvGrpSpPr/>
          <p:nvPr/>
        </p:nvGrpSpPr>
        <p:grpSpPr>
          <a:xfrm>
            <a:off x="1623315" y="3506744"/>
            <a:ext cx="5872381" cy="982938"/>
            <a:chOff x="1623315" y="5101062"/>
            <a:chExt cx="5872381" cy="982938"/>
          </a:xfrm>
        </p:grpSpPr>
        <p:pic>
          <p:nvPicPr>
            <p:cNvPr id="22" name="Picture 21">
              <a:extLst>
                <a:ext uri="{FF2B5EF4-FFF2-40B4-BE49-F238E27FC236}">
                  <a16:creationId xmlns:a16="http://schemas.microsoft.com/office/drawing/2014/main" id="{9E488188-D5F0-4A1C-9B01-667174690CF3}"/>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1623315" y="5101062"/>
              <a:ext cx="5872381" cy="622857"/>
            </a:xfrm>
            <a:prstGeom prst="rect">
              <a:avLst/>
            </a:prstGeom>
          </p:spPr>
        </p:pic>
        <p:pic>
          <p:nvPicPr>
            <p:cNvPr id="25" name="Picture 24">
              <a:extLst>
                <a:ext uri="{FF2B5EF4-FFF2-40B4-BE49-F238E27FC236}">
                  <a16:creationId xmlns:a16="http://schemas.microsoft.com/office/drawing/2014/main" id="{EE9BD88F-1AF1-44C3-B603-470788B28ED8}"/>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5794825" y="5823243"/>
              <a:ext cx="274286" cy="215238"/>
            </a:xfrm>
            <a:prstGeom prst="rect">
              <a:avLst/>
            </a:prstGeom>
          </p:spPr>
        </p:pic>
        <p:pic>
          <p:nvPicPr>
            <p:cNvPr id="26" name="Picture 25">
              <a:extLst>
                <a:ext uri="{FF2B5EF4-FFF2-40B4-BE49-F238E27FC236}">
                  <a16:creationId xmlns:a16="http://schemas.microsoft.com/office/drawing/2014/main" id="{8D31940A-C1DB-4357-889D-41CEA0FBC5D2}"/>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3992433" y="5821143"/>
              <a:ext cx="563810" cy="262857"/>
            </a:xfrm>
            <a:prstGeom prst="rect">
              <a:avLst/>
            </a:prstGeom>
          </p:spPr>
        </p:pic>
      </p:grpSp>
      <p:pic>
        <p:nvPicPr>
          <p:cNvPr id="27" name="Picture 26">
            <a:extLst>
              <a:ext uri="{FF2B5EF4-FFF2-40B4-BE49-F238E27FC236}">
                <a16:creationId xmlns:a16="http://schemas.microsoft.com/office/drawing/2014/main" id="{177ECC72-4C31-4CD0-AAAA-6C76A0CFCFC8}"/>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3185689" y="2914682"/>
            <a:ext cx="2488231" cy="316368"/>
          </a:xfrm>
          <a:prstGeom prst="rect">
            <a:avLst/>
          </a:prstGeom>
        </p:spPr>
      </p:pic>
      <p:sp>
        <p:nvSpPr>
          <p:cNvPr id="30" name="Rectangle 29">
            <a:extLst>
              <a:ext uri="{FF2B5EF4-FFF2-40B4-BE49-F238E27FC236}">
                <a16:creationId xmlns:a16="http://schemas.microsoft.com/office/drawing/2014/main" id="{2BA7BF67-BE41-461F-8B40-118C700268E7}"/>
              </a:ext>
            </a:extLst>
          </p:cNvPr>
          <p:cNvSpPr/>
          <p:nvPr/>
        </p:nvSpPr>
        <p:spPr>
          <a:xfrm>
            <a:off x="1288475" y="2351640"/>
            <a:ext cx="6523885" cy="222804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658192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1"/>
          <p:cNvSpPr>
            <a:spLocks noChangeArrowheads="1"/>
          </p:cNvSpPr>
          <p:nvPr/>
        </p:nvSpPr>
        <p:spPr bwMode="auto">
          <a:xfrm>
            <a:off x="-42689" y="118318"/>
            <a:ext cx="9217025" cy="584775"/>
          </a:xfrm>
          <a:prstGeom prst="rect">
            <a:avLst/>
          </a:prstGeom>
          <a:noFill/>
          <a:ln w="9525">
            <a:noFill/>
            <a:miter lim="800000"/>
            <a:headEnd/>
            <a:tailEnd/>
          </a:ln>
        </p:spPr>
        <p:txBody>
          <a:bodyPr>
            <a:spAutoFit/>
          </a:bodyPr>
          <a:lstStyle/>
          <a:p>
            <a:pPr algn="ctr">
              <a:defRPr/>
            </a:pPr>
            <a:r>
              <a:rPr lang="en-US" sz="3200" dirty="0">
                <a:solidFill>
                  <a:srgbClr val="E46C0A"/>
                </a:solidFill>
                <a:latin typeface="+mj-lt"/>
              </a:rPr>
              <a:t>Orientation preference map construction</a:t>
            </a:r>
            <a:endParaRPr lang="en-US" sz="3200" dirty="0">
              <a:solidFill>
                <a:schemeClr val="accent1"/>
              </a:solidFill>
              <a:latin typeface="+mj-lt"/>
            </a:endParaRPr>
          </a:p>
        </p:txBody>
      </p:sp>
      <p:pic>
        <p:nvPicPr>
          <p:cNvPr id="30" name="Picture 29">
            <a:extLst>
              <a:ext uri="{FF2B5EF4-FFF2-40B4-BE49-F238E27FC236}">
                <a16:creationId xmlns:a16="http://schemas.microsoft.com/office/drawing/2014/main" id="{9B18AA8A-15BF-4F4A-9642-8AFA9D03879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557" t="7259" r="16943" b="9806"/>
          <a:stretch/>
        </p:blipFill>
        <p:spPr>
          <a:xfrm>
            <a:off x="2592000" y="1308655"/>
            <a:ext cx="1000125" cy="995345"/>
          </a:xfrm>
          <a:prstGeom prst="rect">
            <a:avLst/>
          </a:prstGeom>
        </p:spPr>
      </p:pic>
      <p:pic>
        <p:nvPicPr>
          <p:cNvPr id="31" name="Picture 30">
            <a:extLst>
              <a:ext uri="{FF2B5EF4-FFF2-40B4-BE49-F238E27FC236}">
                <a16:creationId xmlns:a16="http://schemas.microsoft.com/office/drawing/2014/main" id="{AC1962CF-D516-4762-9DE6-50AFC3E6E75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331" t="5655" r="16848" b="9457"/>
          <a:stretch/>
        </p:blipFill>
        <p:spPr>
          <a:xfrm>
            <a:off x="4034602" y="1276263"/>
            <a:ext cx="1005262" cy="1018783"/>
          </a:xfrm>
          <a:prstGeom prst="rect">
            <a:avLst/>
          </a:prstGeom>
        </p:spPr>
      </p:pic>
      <p:pic>
        <p:nvPicPr>
          <p:cNvPr id="32" name="Picture 31">
            <a:extLst>
              <a:ext uri="{FF2B5EF4-FFF2-40B4-BE49-F238E27FC236}">
                <a16:creationId xmlns:a16="http://schemas.microsoft.com/office/drawing/2014/main" id="{54E00EEE-E5B6-4765-8442-3F56B064A25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9948" t="5415" r="15766" b="10030"/>
          <a:stretch/>
        </p:blipFill>
        <p:spPr>
          <a:xfrm>
            <a:off x="5482341" y="1289125"/>
            <a:ext cx="1028705" cy="1014787"/>
          </a:xfrm>
          <a:prstGeom prst="rect">
            <a:avLst/>
          </a:prstGeom>
        </p:spPr>
      </p:pic>
      <p:pic>
        <p:nvPicPr>
          <p:cNvPr id="36" name="Picture 35">
            <a:extLst>
              <a:ext uri="{FF2B5EF4-FFF2-40B4-BE49-F238E27FC236}">
                <a16:creationId xmlns:a16="http://schemas.microsoft.com/office/drawing/2014/main" id="{89336521-B6F0-4B96-B29C-B29E2685A77A}"/>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721014" y="819000"/>
            <a:ext cx="1930986" cy="312863"/>
          </a:xfrm>
          <a:prstGeom prst="rect">
            <a:avLst/>
          </a:prstGeom>
        </p:spPr>
      </p:pic>
      <p:sp>
        <p:nvSpPr>
          <p:cNvPr id="2" name="Rectangle 1">
            <a:extLst>
              <a:ext uri="{FF2B5EF4-FFF2-40B4-BE49-F238E27FC236}">
                <a16:creationId xmlns:a16="http://schemas.microsoft.com/office/drawing/2014/main" id="{122620B1-D28F-41E4-B441-C483CD681E8B}"/>
              </a:ext>
            </a:extLst>
          </p:cNvPr>
          <p:cNvSpPr/>
          <p:nvPr/>
        </p:nvSpPr>
        <p:spPr>
          <a:xfrm>
            <a:off x="3717000" y="2909562"/>
            <a:ext cx="1703605" cy="3579438"/>
          </a:xfrm>
          <a:prstGeom prst="rect">
            <a:avLst/>
          </a:prstGeom>
          <a:solidFill>
            <a:schemeClr val="bg1">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26">
            <a:extLst>
              <a:ext uri="{FF2B5EF4-FFF2-40B4-BE49-F238E27FC236}">
                <a16:creationId xmlns:a16="http://schemas.microsoft.com/office/drawing/2014/main" id="{F2AA7D25-144A-4313-8FDA-7A2D03FAB73D}"/>
              </a:ext>
            </a:extLst>
          </p:cNvPr>
          <p:cNvSpPr/>
          <p:nvPr/>
        </p:nvSpPr>
        <p:spPr>
          <a:xfrm>
            <a:off x="1894568" y="2619000"/>
            <a:ext cx="5332432" cy="4095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3" name="Group 2">
            <a:extLst>
              <a:ext uri="{FF2B5EF4-FFF2-40B4-BE49-F238E27FC236}">
                <a16:creationId xmlns:a16="http://schemas.microsoft.com/office/drawing/2014/main" id="{B6B6F5D9-F231-40B7-B164-312964E2C520}"/>
              </a:ext>
            </a:extLst>
          </p:cNvPr>
          <p:cNvGrpSpPr>
            <a:grpSpLocks noChangeAspect="1"/>
          </p:cNvGrpSpPr>
          <p:nvPr/>
        </p:nvGrpSpPr>
        <p:grpSpPr>
          <a:xfrm>
            <a:off x="5547999" y="3105467"/>
            <a:ext cx="608177" cy="415062"/>
            <a:chOff x="4989734" y="3086267"/>
            <a:chExt cx="769848" cy="525395"/>
          </a:xfrm>
        </p:grpSpPr>
        <p:sp>
          <p:nvSpPr>
            <p:cNvPr id="16" name="Oval 15">
              <a:extLst>
                <a:ext uri="{FF2B5EF4-FFF2-40B4-BE49-F238E27FC236}">
                  <a16:creationId xmlns:a16="http://schemas.microsoft.com/office/drawing/2014/main" id="{E5EE3C1F-7E43-4670-9006-89C0081D1561}"/>
                </a:ext>
              </a:extLst>
            </p:cNvPr>
            <p:cNvSpPr>
              <a:spLocks noChangeAspect="1"/>
            </p:cNvSpPr>
            <p:nvPr/>
          </p:nvSpPr>
          <p:spPr>
            <a:xfrm>
              <a:off x="5246357" y="3086267"/>
              <a:ext cx="256621" cy="51324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 name="Oval 27">
              <a:extLst>
                <a:ext uri="{FF2B5EF4-FFF2-40B4-BE49-F238E27FC236}">
                  <a16:creationId xmlns:a16="http://schemas.microsoft.com/office/drawing/2014/main" id="{CB2DDC5B-F098-4564-9987-59A10E76F973}"/>
                </a:ext>
              </a:extLst>
            </p:cNvPr>
            <p:cNvSpPr>
              <a:spLocks noChangeAspect="1"/>
            </p:cNvSpPr>
            <p:nvPr/>
          </p:nvSpPr>
          <p:spPr>
            <a:xfrm>
              <a:off x="5502960" y="3095756"/>
              <a:ext cx="256622" cy="5132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 32">
              <a:extLst>
                <a:ext uri="{FF2B5EF4-FFF2-40B4-BE49-F238E27FC236}">
                  <a16:creationId xmlns:a16="http://schemas.microsoft.com/office/drawing/2014/main" id="{95870E7A-BACA-40CF-BDCD-13661E93216F}"/>
                </a:ext>
              </a:extLst>
            </p:cNvPr>
            <p:cNvSpPr>
              <a:spLocks noChangeAspect="1"/>
            </p:cNvSpPr>
            <p:nvPr/>
          </p:nvSpPr>
          <p:spPr>
            <a:xfrm>
              <a:off x="4989734" y="3098416"/>
              <a:ext cx="256621" cy="5132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4" name="Group 33">
            <a:extLst>
              <a:ext uri="{FF2B5EF4-FFF2-40B4-BE49-F238E27FC236}">
                <a16:creationId xmlns:a16="http://schemas.microsoft.com/office/drawing/2014/main" id="{55ECE733-F168-4CAC-93CB-554D12939B8F}"/>
              </a:ext>
            </a:extLst>
          </p:cNvPr>
          <p:cNvGrpSpPr>
            <a:grpSpLocks noChangeAspect="1"/>
          </p:cNvGrpSpPr>
          <p:nvPr/>
        </p:nvGrpSpPr>
        <p:grpSpPr>
          <a:xfrm>
            <a:off x="5436096" y="3879000"/>
            <a:ext cx="833486" cy="568797"/>
            <a:chOff x="4915858" y="3086267"/>
            <a:chExt cx="769883" cy="525395"/>
          </a:xfrm>
        </p:grpSpPr>
        <p:sp>
          <p:nvSpPr>
            <p:cNvPr id="35" name="Oval 34">
              <a:extLst>
                <a:ext uri="{FF2B5EF4-FFF2-40B4-BE49-F238E27FC236}">
                  <a16:creationId xmlns:a16="http://schemas.microsoft.com/office/drawing/2014/main" id="{79DC90C7-28E9-49E7-B0F9-ADCB8A04CF14}"/>
                </a:ext>
              </a:extLst>
            </p:cNvPr>
            <p:cNvSpPr>
              <a:spLocks noChangeAspect="1"/>
            </p:cNvSpPr>
            <p:nvPr/>
          </p:nvSpPr>
          <p:spPr>
            <a:xfrm>
              <a:off x="5172496" y="3086267"/>
              <a:ext cx="256622" cy="51324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Oval 36">
              <a:extLst>
                <a:ext uri="{FF2B5EF4-FFF2-40B4-BE49-F238E27FC236}">
                  <a16:creationId xmlns:a16="http://schemas.microsoft.com/office/drawing/2014/main" id="{8C326A1B-02B1-4632-83C7-D84E75C30387}"/>
                </a:ext>
              </a:extLst>
            </p:cNvPr>
            <p:cNvSpPr>
              <a:spLocks noChangeAspect="1"/>
            </p:cNvSpPr>
            <p:nvPr/>
          </p:nvSpPr>
          <p:spPr>
            <a:xfrm>
              <a:off x="5429119" y="3095755"/>
              <a:ext cx="256622" cy="5132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Oval 37">
              <a:extLst>
                <a:ext uri="{FF2B5EF4-FFF2-40B4-BE49-F238E27FC236}">
                  <a16:creationId xmlns:a16="http://schemas.microsoft.com/office/drawing/2014/main" id="{C4EBD59F-BB06-4068-ADD7-0CEDFB2B6D97}"/>
                </a:ext>
              </a:extLst>
            </p:cNvPr>
            <p:cNvSpPr>
              <a:spLocks noChangeAspect="1"/>
            </p:cNvSpPr>
            <p:nvPr/>
          </p:nvSpPr>
          <p:spPr>
            <a:xfrm>
              <a:off x="4915858" y="3098417"/>
              <a:ext cx="256622" cy="5132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9" name="Group 38">
            <a:extLst>
              <a:ext uri="{FF2B5EF4-FFF2-40B4-BE49-F238E27FC236}">
                <a16:creationId xmlns:a16="http://schemas.microsoft.com/office/drawing/2014/main" id="{A741D2B8-3C1A-40B9-887B-B69B83191BD6}"/>
              </a:ext>
            </a:extLst>
          </p:cNvPr>
          <p:cNvGrpSpPr>
            <a:grpSpLocks noChangeAspect="1"/>
          </p:cNvGrpSpPr>
          <p:nvPr/>
        </p:nvGrpSpPr>
        <p:grpSpPr>
          <a:xfrm>
            <a:off x="4651158" y="4669296"/>
            <a:ext cx="2395843" cy="1635039"/>
            <a:chOff x="4790108" y="3086267"/>
            <a:chExt cx="769866" cy="525395"/>
          </a:xfrm>
        </p:grpSpPr>
        <p:sp>
          <p:nvSpPr>
            <p:cNvPr id="40" name="Oval 39">
              <a:extLst>
                <a:ext uri="{FF2B5EF4-FFF2-40B4-BE49-F238E27FC236}">
                  <a16:creationId xmlns:a16="http://schemas.microsoft.com/office/drawing/2014/main" id="{56CA6B1B-0A24-4259-8B51-C698B64A2046}"/>
                </a:ext>
              </a:extLst>
            </p:cNvPr>
            <p:cNvSpPr>
              <a:spLocks noChangeAspect="1"/>
            </p:cNvSpPr>
            <p:nvPr/>
          </p:nvSpPr>
          <p:spPr>
            <a:xfrm>
              <a:off x="5046730" y="3086267"/>
              <a:ext cx="256622" cy="51324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Oval 40">
              <a:extLst>
                <a:ext uri="{FF2B5EF4-FFF2-40B4-BE49-F238E27FC236}">
                  <a16:creationId xmlns:a16="http://schemas.microsoft.com/office/drawing/2014/main" id="{589B1F2F-BFCB-410B-818D-634164E6C06A}"/>
                </a:ext>
              </a:extLst>
            </p:cNvPr>
            <p:cNvSpPr>
              <a:spLocks noChangeAspect="1"/>
            </p:cNvSpPr>
            <p:nvPr/>
          </p:nvSpPr>
          <p:spPr>
            <a:xfrm>
              <a:off x="5303352" y="3095755"/>
              <a:ext cx="256622" cy="5132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Oval 41">
              <a:extLst>
                <a:ext uri="{FF2B5EF4-FFF2-40B4-BE49-F238E27FC236}">
                  <a16:creationId xmlns:a16="http://schemas.microsoft.com/office/drawing/2014/main" id="{462CAC19-7243-408E-A3C5-6FB5029D331B}"/>
                </a:ext>
              </a:extLst>
            </p:cNvPr>
            <p:cNvSpPr>
              <a:spLocks noChangeAspect="1"/>
            </p:cNvSpPr>
            <p:nvPr/>
          </p:nvSpPr>
          <p:spPr>
            <a:xfrm>
              <a:off x="4790108" y="3098417"/>
              <a:ext cx="256622" cy="5132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5" name="Picture 4">
            <a:extLst>
              <a:ext uri="{FF2B5EF4-FFF2-40B4-BE49-F238E27FC236}">
                <a16:creationId xmlns:a16="http://schemas.microsoft.com/office/drawing/2014/main" id="{5D6CDC7C-3927-4BAF-B409-657DE94E2BC1}"/>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6776159" y="2909562"/>
            <a:ext cx="213333" cy="173714"/>
          </a:xfrm>
          <a:prstGeom prst="rect">
            <a:avLst/>
          </a:prstGeom>
        </p:spPr>
      </p:pic>
    </p:spTree>
    <p:extLst>
      <p:ext uri="{BB962C8B-B14F-4D97-AF65-F5344CB8AC3E}">
        <p14:creationId xmlns:p14="http://schemas.microsoft.com/office/powerpoint/2010/main" val="18724327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54"/>
  <p:tag name="DEFAULTHEIGHT" val="20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bout cortical models&#10;&#10;\end{document}"/>
  <p:tag name="IGUANATEXSIZE" val="2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lambda_{\theta}({\color{red}{X_3}})=1$&#10;&#10;&#10;\end{document}"/>
  <p:tag name="IGUANATEXSIZE" val="20"/>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mathbf{\color{red}\theta}$&#10;&#10;&#10;\end{document}"/>
  <p:tag name="IGUANATEXSIZE" val="25"/>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mathbf{\color{red}\frac{\pi}{4}}$&#10;&#10;&#10;\end{document}"/>
  <p:tag name="IGUANATEXSIZE" val="25"/>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mathbf{\color{red}\frac{3\pi}{4}}$&#10;&#10;&#10;\end{document}"/>
  <p:tag name="IGUANATEXSIZE" val="25"/>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mathbf{\color{red}0}$&#10;&#10;&#10;\end{document}"/>
  <p:tag name="IGUANATEXSIZE" val="25"/>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mathbf{\color{red}\pi}$&#10;&#10;&#10;\end{document}"/>
  <p:tag name="IGUANATEXSIZE" val="25"/>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mathbf{\color{red}\frac{\pi}{2}}$&#10;&#10;&#10;\end{document}"/>
  <p:tag name="IGUANATEXSIZE" val="25"/>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xcolor}&#10;\pagestyle{empty}&#10;\begin{document}&#10;\definecolor{cadmiumorange}{rgb}{0.8,0.33,0}&#10;&#10;${\color{cadmiumorange}SE(2)}$&#10;&#10;&#10;\end{document}"/>
  <p:tag name="IGUANATEXSIZE" val="30"/>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peratorname{ker}\lambda_{\theta}=\operatorname{span}(X_1,X_2)$&#10;&#10;&#10;\end{document}"/>
  <p:tag name="IGUANATEXSIZE" val="20"/>
</p:tagLst>
</file>

<file path=ppt/tags/tag109.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1355,831"/>
  <p:tag name="LATEXADDIN" val="\documentclass{article}&#10;\usepackage{amsmath}&#10;\pagestyle{empty}&#10;\begin{document}&#10;&#10;&#10;$X_1=\cos(\theta)\partial_x+\sin(\theta)\partial_y$&#10;&#10;\end{document}"/>
  <p:tag name="IGUANATEXSIZE" val="20"/>
  <p:tag name="IGUANATEXCURSOR" val="132"/>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ay}&#10;Image enhancement&#10;}&#10;\end{document}"/>
  <p:tag name="IGUANATEXSIZE" val="20"/>
</p:tagLst>
</file>

<file path=ppt/tags/tag110.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433,4458"/>
  <p:tag name="LATEXADDIN" val="\documentclass{article}&#10;\usepackage{amsmath}&#10;\pagestyle{empty}&#10;\begin{document}&#10;&#10;&#10;$X_2=\partial_{\theta}$&#10;&#10;\end{document}"/>
  <p:tag name="IGUANATEXSIZE" val="20"/>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xcolor}&#10;\pagestyle{empty}&#10;\begin{document}&#10;\definecolor{cadmiumorange}{rgb}{0.8,0.33,0}&#10;&#10;${\color{cadmiumorange}SE(2)}$&#10;&#10;&#10;\end{document}"/>
  <p:tag name="IGUANATEXSIZE" val="30"/>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peratorname{ker}\lambda_{\theta}=\operatorname{span}(X_1,X_2)$&#10;&#10;&#10;\end{document}"/>
  <p:tag name="IGUANATEXSIZE" val="20"/>
</p:tagLst>
</file>

<file path=ppt/tags/tag113.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1355,831"/>
  <p:tag name="LATEXADDIN" val="\documentclass{article}&#10;\usepackage{amsmath}&#10;\pagestyle{empty}&#10;\begin{document}&#10;&#10;&#10;$X_1=\cos(\theta)\partial_x+\sin(\theta)\partial_y$&#10;&#10;\end{document}"/>
  <p:tag name="IGUANATEXSIZE" val="20"/>
  <p:tag name="IGUANATEXCURSOR" val="132"/>
  <p:tag name="TRANSPARENCY" val="True"/>
  <p:tag name="FILENAME" val=""/>
  <p:tag name="LATEXENGINEID" val="0"/>
  <p:tag name="TEMPFOLDER" val="c:\temp\"/>
  <p:tag name="LATEXFORMHEIGHT" val="312"/>
  <p:tag name="LATEXFORMWIDTH" val="384"/>
  <p:tag name="LATEXFORMWRAP" val="True"/>
  <p:tag name="BITMAPVECTOR" val="0"/>
</p:tagLst>
</file>

<file path=ppt/tags/tag114.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433,4458"/>
  <p:tag name="LATEXADDIN" val="\documentclass{article}&#10;\usepackage{amsmath}&#10;\pagestyle{empty}&#10;\begin{document}&#10;&#10;&#10;$X_2=\partial_{\theta}$&#10;&#10;\end{document}"/>
  <p:tag name="IGUANATEXSIZE" val="20"/>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displaystyle g=\sum\limits_{i=1}^2\chi_i\otimes \chi_i:TG \times TG \rightarrow \mathbb{R}$&#10;\end{document}"/>
  <p:tag name="IGUANATEXSIZE" val="20"/>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10;&#10;$G=SE(2)$&#10;&#10;\end{document}"/>
  <p:tag name="IGUANATEXSIZE" val="20"/>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xcolor}&#10;\pagestyle{empty}&#10;\begin{document}&#10;\definecolor{cadmiumorange}{rgb}{0.8,0.33,0}&#10;&#10;${\color{cadmiumorange}SE(2)}$&#10;&#10;&#10;\end{document}"/>
  <p:tag name="IGUANATEXSIZE" val="30"/>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isplaystyle \operatorname{ker}\lambda_{\theta}=\operatorname{span}(X_1,X_2)$&#10;&#10;&#10;\end{document}"/>
  <p:tag name="IGUANATEXSIZE" val="20"/>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displaystyle X_1=\cos(\theta)\partial_x+\sin(\theta)\partial_y$&#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ay}&#10;in the model framework&#10;}&#10;\end{document}"/>
  <p:tag name="IGUANATEXSIZE" val="20"/>
</p:tagLst>
</file>

<file path=ppt/tags/tag120.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433,4458"/>
  <p:tag name="LATEXADDIN" val="\documentclass{article}&#10;\usepackage{amsmath}&#10;\pagestyle{empty}&#10;\begin{document}&#10;&#10;&#10;$X_2=\partial_{\theta}$&#10;&#10;\end{document}"/>
  <p:tag name="IGUANATEXSIZE" val="20"/>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displaystyle g=\sum\limits_{i=1}^2\chi_i\otimes \chi_i:TG \times TG \rightarrow \mathbb{R}$&#10;\end{document}"/>
  <p:tag name="IGUANATEXSIZE" val="20"/>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10;&#10;$G=SE(2)$&#10;&#10;\end{document}"/>
  <p:tag name="IGUANATEXSIZE" val="20"/>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isplaystyle (SE(2),\, \text{ker}\lambda_{\theta},\, g)$&#10;&#10;\end{document}"/>
  <p:tag name="IGUANATEXSIZE" val="20"/>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xcolor}&#10;\pagestyle{empty}&#10;\begin{document}&#10;\definecolor{cadmiumorange}{rgb}{0.8,0.33,0}&#10;&#10;${\color{cadmiumorange}SE(2)}$&#10;&#10;&#10;\end{document}"/>
  <p:tag name="IGUANATEXSIZE" val="30"/>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red}&#10;$\operatorname{ker}\lambda_{\theta}=\operatorname{span}(X_1,X_2)$&#10;}&#10;&#10;\end{document}"/>
  <p:tag name="IGUANATEXSIZE" val="20"/>
</p:tagLst>
</file>

<file path=ppt/tags/tag1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red}&#10;$X_1=\cos(\theta)\partial_x+\sin(\theta)\partial_y$&#10;}&#10;&#10;\end{document}"/>
  <p:tag name="IGUANATEXSIZE" val="20"/>
</p:tagLst>
</file>

<file path=ppt/tags/tag1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red}&#10;$X_2=\partial_{\theta}$&#10;}&#10;&#10;\end{document}"/>
  <p:tag name="IGUANATEXSIZE" val="20"/>
</p:tagLst>
</file>

<file path=ppt/tags/tag1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displaystyle g=\sum\limits_{i=1}^2\chi_i\otimes \chi_i:TG \times TG \rightarrow \mathbb{R}$&#10;\end{document}"/>
  <p:tag name="IGUANATEXSIZE" val="20"/>
</p:tagLst>
</file>

<file path=ppt/tags/tag1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10;&#10;$G=SE(2)$&#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ay}&#10;Multi-feature &#10;orientation map&#10;}&#10;&#10;\end{document}"/>
  <p:tag name="IGUANATEXSIZE" val="20"/>
</p:tagLst>
</file>

<file path=ppt/tags/tag1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isplaystyle (SE(2),\, \text{ker}\lambda_{\theta},\, g)$&#10;&#10;\end{document}"/>
  <p:tag name="IGUANATEXSIZE" val="20"/>
</p:tagLst>
</file>

<file path=ppt/tags/tag13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xcolor}&#10;\pagestyle{empty}&#10;\begin{document}&#10;\definecolor{cadmiumorange}{rgb}{0.8,0.33,0}&#10;&#10;${\color{cadmiumorange}SE(2)}$&#10;&#10;&#10;\end{document}"/>
  <p:tag name="IGUANATEXSIZE" val="30"/>
</p:tagLst>
</file>

<file path=ppt/tags/tag13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red}&#10;$\operatorname{ker}\lambda_{\theta}=\operatorname{span}(X_1,X_2)$&#10;}&#10;&#10;\end{document}"/>
  <p:tag name="IGUANATEXSIZE" val="20"/>
</p:tagLst>
</file>

<file path=ppt/tags/tag13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red}&#10;$X_1=\cos(\theta)\partial_x+\sin(\theta)\partial_y$&#10;}&#10;&#10;\end{document}"/>
  <p:tag name="IGUANATEXSIZE" val="20"/>
</p:tagLst>
</file>

<file path=ppt/tags/tag13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red}&#10;$X_2=\partial_{\theta}$&#10;}&#10;&#10;\end{document}"/>
  <p:tag name="IGUANATEXSIZE" val="20"/>
</p:tagLst>
</file>

<file path=ppt/tags/tag13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displaystyle g=\sum\limits_{i=1}^2\chi_i\otimes \chi_i:TG \times TG \rightarrow \mathbb{R}$&#10;\end{document}"/>
  <p:tag name="IGUANATEXSIZE" val="20"/>
</p:tagLst>
</file>

<file path=ppt/tags/tag13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10;&#10;$G=SE(2)$&#10;&#10;\end{document}"/>
  <p:tag name="IGUANATEXSIZE" val="20"/>
</p:tagLst>
</file>

<file path=ppt/tags/tag1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isplaystyle (SE(2),\, \text{ker}\lambda_{\theta},\, g)$&#10;&#10;\end{document}"/>
  <p:tag name="IGUANATEXSIZE" val="20"/>
</p:tagLst>
</file>

<file path=ppt/tags/tag13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ay}&#10;Image enhancement&#10;}&#10;\end{document}"/>
  <p:tag name="IGUANATEXSIZE" val="20"/>
</p:tagLst>
</file>

<file path=ppt/tags/tag13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ay}&#10;in the model framework&#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ay}&#10;generation&#10;}&#10;&#10;\end{document}"/>
  <p:tag name="IGUANATEXSIZE" val="20"/>
</p:tagLst>
</file>

<file path=ppt/tags/tag14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ay}&#10;Multi-feature &#10;orientation map&#10;}&#10;&#10;\end{document}"/>
  <p:tag name="IGUANATEXSIZE" val="20"/>
</p:tagLst>
</file>

<file path=ppt/tags/tag14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ay}&#10;generation&#10;}&#10;&#10;\end{document}"/>
  <p:tag name="IGUANATEXSIZE" val="20"/>
</p:tagLst>
</file>

<file path=ppt/tags/tag14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ay}&#10;A new cortical model&#10;}&#10;\end{document}"/>
  <p:tag name="IGUANATEXSIZE" val="20"/>
</p:tagLst>
</file>

<file path=ppt/tags/tag14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ay}&#10;with frequency-phase selectivity&#10;}&#10;\end{document}"/>
  <p:tag name="IGUANATEXSIZE" val="20"/>
</p:tagLst>
</file>

<file path=ppt/tags/tag1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eneral information&#10;&#10;\end{document}"/>
  <p:tag name="IGUANATEXSIZE" val="20"/>
</p:tagLst>
</file>

<file path=ppt/tags/tag1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bout cortical models&#10;&#10;\end{document}"/>
  <p:tag name="IGUANATEXSIZE" val="20"/>
</p:tagLst>
</file>

<file path=ppt/tags/tag14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ay}&#10;Image enhancement&#10;}&#10;\end{document}"/>
  <p:tag name="IGUANATEXSIZE" val="20"/>
</p:tagLst>
</file>

<file path=ppt/tags/tag14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ay}&#10;in the model framework&#10;}&#10;\end{document}"/>
  <p:tag name="IGUANATEXSIZE" val="20"/>
</p:tagLst>
</file>

<file path=ppt/tags/tag14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ay}&#10;Multi-feature &#10;orientation map&#10;}&#10;&#10;\end{document}"/>
  <p:tag name="IGUANATEXSIZE" val="20"/>
</p:tagLst>
</file>

<file path=ppt/tags/tag14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ay}&#10;generation&#10;}&#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ay}&#10;A new cortical model&#10;}&#10;\end{document}"/>
  <p:tag name="IGUANATEXSIZE" val="20"/>
</p:tagLst>
</file>

<file path=ppt/tags/tag15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A new cortical model&#10;&#10;\end{document}"/>
  <p:tag name="IGUANATEXSIZE" val="20"/>
</p:tagLst>
</file>

<file path=ppt/tags/tag15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with frequency-phase selectivity&#10;&#10;\end{document}"/>
  <p:tag name="IGUANATEXSIZE" val="20"/>
</p:tagLst>
</file>

<file path=ppt/tags/tag1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eneral information&#10;&#10;\end{document}"/>
  <p:tag name="IGUANATEXSIZE" val="20"/>
</p:tagLst>
</file>

<file path=ppt/tags/tag1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bout cortical models&#10;&#10;\end{document}"/>
  <p:tag name="IGUANATEXSIZE" val="20"/>
</p:tagLst>
</file>

<file path=ppt/tags/tag15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xcolor}&#10;\pagestyle{empty}&#10;\begin{document}&#10;&#10;$(x,y,\theta,\textcolor{red}{\omega},\textcolor{blue}{\phi})\in G\simeq \mathbb{R}^2\times S^1\times \mathbb{R}^+\times S^1$&#10;&#10;&#10;\end{document}"/>
  <p:tag name="IGUANATEXSIZE" val="20"/>
</p:tagLst>
</file>

<file path=ppt/tags/tag15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displaystyle \Psi_{0,\textcolor{red}{\omega},\textcolor{blue}{\phi}}(\xi,\eta)=\text{e}^{-(\xi^2+\eta^2)}\text{e}^{i\textcolor{red}{\omega}(\eta+\textcolor{blue}{\phi})}$&#10;&#10;\end{document}"/>
  <p:tag name="IGUANATEXSIZE" val="20"/>
</p:tagLst>
</file>

<file path=ppt/tags/tag15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xcolor}&#10;\pagestyle{empty}&#10;\begin{document}&#10;&#10;$(x,y,\theta,\textcolor{red}{\omega},\textcolor{blue}{\phi})\in G\simeq \mathbb{R}^2\times S^1\times \mathbb{R}^+\times S^1$&#10;&#10;&#10;\end{document}"/>
  <p:tag name="IGUANATEXSIZE" val="20"/>
</p:tagLst>
</file>

<file path=ppt/tags/tag15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Psi_{x,y,\theta,\textcolor{red}{\omega},\textcolor{blue}{\phi}}(\tilde{\xi},\tilde{\eta})=\Psi_{0,\textcolor{red}{\omega},\textcolor{blue}{\phi}}\big(A^{-1}_{x,y,\theta}(\tilde{\xi},\tilde{\eta})\big)$&#10;&#10;\end{document}"/>
  <p:tag name="IGUANATEXSIZE" val="20"/>
</p:tagLst>
</file>

<file path=ppt/tags/tag15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displaystyle\Psi_{0,\textcolor{red}{\omega},\textcolor{blue}{\phi}}(\xi,\eta)=\text{e}^{-(\xi^2+\eta^2)}\text{e}^{i\textcolor{red}{\omega}(\eta+\textcolor{blue}{\phi})}$&#10;&#10;\end{document}"/>
  <p:tag name="IGUANATEXSIZE" val="20"/>
</p:tagLst>
</file>

<file path=ppt/tags/tag15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xcolor}&#10;\pagestyle{empty}&#10;\begin{document}&#10;&#10;$(x,y,\theta,\textcolor{red}{\omega},\textcolor{blue}{\phi})\in G\simeq \mathbb{R}^2\times S^1\times \mathbb{R}^+\times S^1$&#10;&#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ay}&#10;with frequency-phase selectivity&#10;}&#10;\end{document}"/>
  <p:tag name="IGUANATEXSIZE" val="20"/>
</p:tagLst>
</file>

<file path=ppt/tags/tag16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displaystyle A_{x,y,\theta}(\xi,\eta)=\begin{pmatrix}\tilde{\xi}\\ \tilde{\eta} \end{pmatrix}=\begin{pmatrix}&#10;x \\ y&#10;\end{pmatrix}+ \begin{pmatrix}\cos(\theta) &amp; -\sin(\theta) \\ \sin(\theta) &amp; \cos(\theta) \end{pmatrix}\begin{pmatrix} \xi \\ \eta \end{pmatrix}$&#10;&#10;&#10;\end{document}"/>
  <p:tag name="IGUANATEXSIZE" val="20"/>
</p:tagLst>
</file>

<file path=ppt/tags/tag16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displaystyle\Psi_{x,y,\theta,\textcolor{red}{\omega},\textcolor{blue}{\phi}}(\tilde{\xi},\tilde{\eta})=\Psi_{0,\textcolor{red}{\omega},\textcolor{blue}{\phi}}\big(A^{-1}_{x,y,\theta}(\tilde{\xi},\tilde{\eta})\big)$&#10;&#10;\end{document}"/>
  <p:tag name="IGUANATEXSIZE" val="20"/>
</p:tagLst>
</file>

<file path=ppt/tags/tag16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displaystyle\Psi_{0,\textcolor{red}{\omega},\textcolor{blue}{\phi}}(\xi,\eta)=\text{e}^{-(\xi^2+\eta^2)}\text{e}^{i\textcolor{red}{\omega}(\eta+\textcolor{blue}{\phi})}$&#10;&#10;\end{document}"/>
  <p:tag name="IGUANATEXSIZE" val="20"/>
</p:tagLst>
</file>

<file path=ppt/tags/tag16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xcolor}&#10;\pagestyle{empty}&#10;\begin{document}&#10;&#10;$(x,y,\theta,\textcolor{red}{\omega},\textcolor{blue}{\phi})\in G\simeq \mathbb{R}^2\times S^1\times \mathbb{R}^+\times S^1$&#10;&#10;&#10;\end{document}"/>
  <p:tag name="IGUANATEXSIZE" val="20"/>
</p:tagLst>
</file>

<file path=ppt/tags/tag16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xcolor}&#10;\pagestyle{empty}&#10;\begin{document}&#10;&#10;$(x,y,\theta,\textcolor{red}{\omega},\textcolor{blue}{\phi})\in G\simeq \mathbb{R}^2\times S^1\times \mathbb{R}^+\times S^1$&#10;&#10;&#10;\end{document}"/>
  <p:tag name="IGUANATEXSIZE" val="20"/>
</p:tagLst>
</file>

<file path=ppt/tags/tag16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Psi_{x,y,\theta,\textcolor{red}{\omega},\textcolor{blue}{\phi}}(\tilde{\xi},\tilde{\eta})$&#10;&#10;\end{document}"/>
  <p:tag name="IGUANATEXSIZE" val="20"/>
</p:tagLst>
</file>

<file path=ppt/tags/tag16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xcolor}&#10;\pagestyle{empty}&#10;\begin{document}&#10;&#10;$(x,y,\theta,\textcolor{red}{\omega},\textcolor{blue}{\phi})\in G\simeq \mathbb{R}^2\times S^1\times \mathbb{R}^+\times S^1$&#10;&#10;&#10;\end{document}"/>
  <p:tag name="IGUANATEXSIZE" val="20"/>
</p:tagLst>
</file>

<file path=ppt/tags/tag16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xcolor}&#10;\pagestyle{empty}&#10;\begin{document}&#10;&#10;&#10;$O:G\rightarrow \mathbb{C}$&#10;&#10;\end{document}"/>
  <p:tag name="IGUANATEXSIZE" val="20"/>
</p:tagLst>
</file>

<file path=ppt/tags/tag16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Psi_{x,y,\theta,\textcolor{red}{\omega},\textcolor{blue}{\phi}}(\tilde{\xi},\tilde{\eta})$&#10;&#10;\end{document}"/>
  <p:tag name="IGUANATEXSIZE" val="20"/>
</p:tagLst>
</file>

<file path=ppt/tags/tag16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xcolor}&#10;\pagestyle{empty}&#10;\begin{document}&#10;&#10;$(x,y,\theta,\textcolor{red}{\omega},\textcolor{blue}{\phi})\in G\simeq \mathbb{R}^2\times S^1\times \mathbb{R}^+\times S^1$&#10;&#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eneral information&#10;&#10;\end{document}"/>
  <p:tag name="IGUANATEXSIZE" val="20"/>
</p:tagLst>
</file>

<file path=ppt/tags/tag17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xcolor}&#10;\pagestyle{empty}&#10;\begin{document}&#10;&#10;&#10;$O:G\rightarrow \mathbb{C}$&#10;&#10;\end{document}"/>
  <p:tag name="IGUANATEXSIZE" val="20"/>
</p:tagLst>
</file>

<file path=ppt/tags/tag17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Psi_{x,y,\theta,\textcolor{red}{\omega},\textcolor{blue}{\phi}}(\tilde{\xi},\tilde{\eta})$&#10;&#10;\end{document}"/>
  <p:tag name="IGUANATEXSIZE" val="20"/>
</p:tagLst>
</file>

<file path=ppt/tags/tag17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10;$I:\mathbb{R}^2\simeq M\rightarrow \mathbb{R}$&#10;&#10;\end{document}"/>
  <p:tag name="IGUANATEXSIZE" val="20"/>
</p:tagLst>
</file>

<file path=ppt/tags/tag17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xcolor}&#10;\pagestyle{empty}&#10;\begin{document}&#10;&#10;$(x,y,\theta,\textcolor{red}{\omega},\textcolor{blue}{\phi})\in G\simeq \mathbb{R}^2\times S^1\times \mathbb{R}^+\times S^1$&#10;&#10;&#10;\end{document}"/>
  <p:tag name="IGUANATEXSIZE" val="20"/>
</p:tagLst>
</file>

<file path=ppt/tags/tag17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xcolor}&#10;\pagestyle{empty}&#10;\begin{document}&#10;&#10;&#10;$O:G\rightarrow \mathbb{C}$&#10;&#10;\end{document}"/>
  <p:tag name="IGUANATEXSIZE" val="20"/>
</p:tagLst>
</file>

<file path=ppt/tags/tag17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displaystyle\Psi_{x,y,\theta,\textcolor{red}{\omega},\textcolor{blue}{\phi}}(\tilde{\xi},\tilde{\eta})$&#10;&#10;\end{document}"/>
  <p:tag name="IGUANATEXSIZE" val="20"/>
</p:tagLst>
</file>

<file path=ppt/tags/tag17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10;$I:\mathbb{R}^2\simeq M\rightarrow \mathbb{R}$&#10;&#10;\end{document}"/>
  <p:tag name="IGUANATEXSIZE" val="20"/>
</p:tagLst>
</file>

<file path=ppt/tags/tag17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xcolor}&#10;\pagestyle{empty}&#10;\begin{document}&#10;&#10;$\displaystyle O(x,y,\theta,{\color{red}\omega},{\color{blue}\phi})=\int\limits_M I(\tilde{\xi},\tilde{\eta})\Psi_{x,y,\theta,{\color{red}\omega},{\color{blue}\phi}}(\tilde{\xi},\tilde{y})d\tilde{\xi}d\tilde{\eta}$&#10;&#10;\end{document}"/>
  <p:tag name="IGUANATEXSIZE" val="20"/>
</p:tagLst>
</file>

<file path=ppt/tags/tag17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displaystyle\lambda_{\theta,\textcolor{red}{\omega}}=-\textcolor{red}{\omega}\sin(\theta)\text{dx}+\textcolor{red}{\omega}\cos(\theta)\text{dy}-\textcolor{blue}{\text{d}\phi}$&#10;&#10;&#10;\end{document}"/>
  <p:tag name="IGUANATEXSIZE" val="20"/>
</p:tagLst>
</file>

<file path=ppt/tags/tag179.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1355,831"/>
  <p:tag name="LATEXADDIN" val="\documentclass{article}&#10;\usepackage{amsmath}&#10;\pagestyle{empty}&#10;\begin{document}&#10;&#10;$X_1=\cos(\theta)\partial_x+\sin(\theta)\partial_y$&#10;&#10;&#10;&#10;\end{document}"/>
  <p:tag name="IGUANATEXSIZE" val="20"/>
  <p:tag name="IGUANATEXCURSOR" val="131"/>
  <p:tag name="TRANSPARENCY" val="True"/>
  <p:tag name="FILENAME" val=""/>
  <p:tag name="LATEXENGINEID" val="0"/>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bout cortical models&#10;&#10;\end{document}"/>
  <p:tag name="IGUANATEXSIZE" val="20"/>
</p:tagLst>
</file>

<file path=ppt/tags/tag180.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433,4458"/>
  <p:tag name="LATEXADDIN" val="\documentclass{article}&#10;\usepackage{amsmath}&#10;\pagestyle{empty}&#10;\begin{document}&#10;&#10;$X_2=\partial_\theta$&#10;&#10;&#10;&#10;\end{document}"/>
  <p:tag name="IGUANATEXSIZE" val="20"/>
  <p:tag name="IGUANATEXCURSOR" val="101"/>
  <p:tag name="TRANSPARENCY" val="True"/>
  <p:tag name="FILENAME" val=""/>
  <p:tag name="LATEXENGINEID" val="0"/>
  <p:tag name="TEMPFOLDER" val="c:\temp\"/>
  <p:tag name="LATEXFORMHEIGHT" val="312"/>
  <p:tag name="LATEXFORMWIDTH" val="384"/>
  <p:tag name="LATEXFORMWRAP" val="True"/>
  <p:tag name="BITMAPVECTOR" val="0"/>
</p:tagLst>
</file>

<file path=ppt/tags/tag1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_3=-\sin(\theta)\partial_x+\cos(\theta)\partial_y+\omega\partial_{\phi}$&#10;&#10;&#10;&#10;\end{document}"/>
  <p:tag name="IGUANATEXSIZE" val="20"/>
</p:tagLst>
</file>

<file path=ppt/tags/tag182.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448,4439"/>
  <p:tag name="LATEXADDIN" val="\documentclass{article}&#10;\usepackage{amsmath}&#10;\pagestyle{empty}&#10;\begin{document}&#10;&#10;$X_4=\partial_{\omega}$&#10;&#10;&#10;&#10;\end{document}"/>
  <p:tag name="IGUANATEXSIZE" val="20"/>
  <p:tag name="IGUANATEXCURSOR" val="102"/>
  <p:tag name="TRANSPARENCY" val="True"/>
  <p:tag name="FILENAME" val=""/>
  <p:tag name="LATEXENGINEID" val="0"/>
  <p:tag name="TEMPFOLDER" val="c:\temp\"/>
  <p:tag name="LATEXFORMHEIGHT" val="312"/>
  <p:tag name="LATEXFORMWIDTH" val="384"/>
  <p:tag name="LATEXFORMWRAP" val="True"/>
  <p:tag name="BITMAPVECTOR" val="0"/>
</p:tagLst>
</file>

<file path=ppt/tags/tag1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isplaystyle\operatorname{ker}\lambda_{\theta,\omega}=\operatorname{span}(X_1,X_2,X_3,X_4)$&#10;&#10;&#10;&#10;\end{document}"/>
  <p:tag name="IGUANATEXSIZE" val="20"/>
</p:tagLst>
</file>

<file path=ppt/tags/tag184.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1355,831"/>
  <p:tag name="LATEXADDIN" val="\documentclass{article}&#10;\usepackage{amsmath}&#10;\pagestyle{empty}&#10;\begin{document}&#10;&#10;$X_1=\cos(\theta)\partial_x+\sin(\theta)\partial_y$&#10;&#10;&#10;&#10;\end{document}"/>
  <p:tag name="IGUANATEXSIZE" val="20"/>
  <p:tag name="IGUANATEXCURSOR" val="131"/>
  <p:tag name="TRANSPARENCY" val="True"/>
  <p:tag name="FILENAME" val=""/>
  <p:tag name="LATEXENGINEID" val="0"/>
  <p:tag name="TEMPFOLDER" val="c:\temp\"/>
  <p:tag name="LATEXFORMHEIGHT" val="312"/>
  <p:tag name="LATEXFORMWIDTH" val="384"/>
  <p:tag name="LATEXFORMWRAP" val="True"/>
  <p:tag name="BITMAPVECTOR" val="0"/>
</p:tagLst>
</file>

<file path=ppt/tags/tag185.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433,4458"/>
  <p:tag name="LATEXADDIN" val="\documentclass{article}&#10;\usepackage{amsmath}&#10;\pagestyle{empty}&#10;\begin{document}&#10;&#10;$X_2=\partial_\theta$&#10;&#10;&#10;&#10;\end{document}"/>
  <p:tag name="IGUANATEXSIZE" val="20"/>
  <p:tag name="IGUANATEXCURSOR" val="101"/>
  <p:tag name="TRANSPARENCY" val="True"/>
  <p:tag name="FILENAME" val=""/>
  <p:tag name="LATEXENGINEID" val="0"/>
  <p:tag name="TEMPFOLDER" val="c:\temp\"/>
  <p:tag name="LATEXFORMHEIGHT" val="312"/>
  <p:tag name="LATEXFORMWIDTH" val="384"/>
  <p:tag name="LATEXFORMWRAP" val="True"/>
  <p:tag name="BITMAPVECTOR" val="0"/>
</p:tagLst>
</file>

<file path=ppt/tags/tag1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_3=-\sin(\theta)\partial_x+\cos(\theta)\partial_y+\omega\partial_{\phi}$&#10;&#10;&#10;&#10;\end{document}"/>
  <p:tag name="IGUANATEXSIZE" val="20"/>
</p:tagLst>
</file>

<file path=ppt/tags/tag187.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448,4439"/>
  <p:tag name="LATEXADDIN" val="\documentclass{article}&#10;\usepackage{amsmath}&#10;\pagestyle{empty}&#10;\begin{document}&#10;&#10;$X_4=\partial_{\omega}$&#10;&#10;&#10;&#10;\end{document}"/>
  <p:tag name="IGUANATEXSIZE" val="20"/>
  <p:tag name="IGUANATEXCURSOR" val="102"/>
  <p:tag name="TRANSPARENCY" val="True"/>
  <p:tag name="FILENAME" val=""/>
  <p:tag name="LATEXENGINEID" val="0"/>
  <p:tag name="TEMPFOLDER" val="c:\temp\"/>
  <p:tag name="LATEXFORMHEIGHT" val="312"/>
  <p:tag name="LATEXFORMWIDTH" val="384"/>
  <p:tag name="LATEXFORMWRAP" val="True"/>
  <p:tag name="BITMAPVECTOR" val="0"/>
</p:tagLst>
</file>

<file path=ppt/tags/tag1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isplaystyle\operatorname{ker}\lambda_{\theta,\omega}=\operatorname{span}(X_1,X_2,X_3,X_4)$&#10;&#10;&#10;&#10;\end{document}"/>
  <p:tag name="IGUANATEXSIZE" val="20"/>
</p:tagLst>
</file>

<file path=ppt/tags/tag1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X_3, X_4]=-\partial_{\phi}$&#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171,7285"/>
  <p:tag name="ORIGINALWIDTH" val="1606,299"/>
  <p:tag name="LATEXADDIN" val="\documentclass{article}&#10;\usepackage{amsmath}&#10;\pagestyle{empty}&#10;\begin{document}&#10;&#10;&#10;$\Psi_{x,y,\theta}(\tilde{\xi},\tilde{\eta})=\Psi_0\big( A^{-1}_{x,y,\theta}(\tilde{\xi},\tilde{\eta})\big)$&#10;&#10;\end{document}"/>
  <p:tag name="IGUANATEXSIZE" val="20"/>
  <p:tag name="IGUANATEXCURSOR" val="137"/>
  <p:tag name="TRANSPARENCY" val="True"/>
  <p:tag name="FILENAME" val=""/>
  <p:tag name="LATEXENGINEID" val="0"/>
  <p:tag name="TEMPFOLDER" val="c:\temp\"/>
  <p:tag name="LATEXFORMHEIGHT" val="327"/>
  <p:tag name="LATEXFORMWIDTH" val="384"/>
  <p:tag name="LATEXFORMWRAP" val="True"/>
  <p:tag name="BITMAPVECTOR" val="0"/>
</p:tagLst>
</file>

<file path=ppt/tags/tag190.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1628,047"/>
  <p:tag name="LATEXADDIN" val="\documentclass{article}&#10;\usepackage{amsmath}&#10;\pagestyle{empty}&#10;\begin{document}&#10;&#10;&#10;$[X_1, X_2]=\sin(\theta)\partial_x-\cos(\theta)\partial_y$&#10;&#10;\end{document}"/>
  <p:tag name="IGUANATEXSIZE" val="20"/>
  <p:tag name="IGUANATEXCURSOR" val="139"/>
  <p:tag name="TRANSPARENCY" val="True"/>
  <p:tag name="FILENAME" val=""/>
  <p:tag name="LATEXENGINEID" val="0"/>
  <p:tag name="TEMPFOLDER" val="c:\temp\"/>
  <p:tag name="LATEXFORMHEIGHT" val="312"/>
  <p:tag name="LATEXFORMWIDTH" val="384"/>
  <p:tag name="LATEXFORMWRAP" val="True"/>
  <p:tag name="BITMAPVECTOR" val="0"/>
</p:tagLst>
</file>

<file path=ppt/tags/tag191.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835,3956"/>
  <p:tag name="LATEXADDIN" val="\documentclass{article}&#10;\usepackage{amsmath}&#10;\pagestyle{empty}&#10;\begin{document}&#10;&#10;&#10;$[X_2, X_3]=-X_1$&#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192.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1355,831"/>
  <p:tag name="LATEXADDIN" val="\documentclass{article}&#10;\usepackage{amsmath}&#10;\usepackage{xcolor}&#10;\pagestyle{empty}&#10;\begin{document}&#10;&#10;\textcolor{red}{$X_1=\cos(\theta)\partial_x+\sin(\theta)\partial_y$}&#10;&#10;&#10;&#10;\end{document}"/>
  <p:tag name="IGUANATEXSIZE" val="20"/>
  <p:tag name="IGUANATEXCURSOR" val="101"/>
  <p:tag name="TRANSPARENCY" val="True"/>
  <p:tag name="FILENAME" val=""/>
  <p:tag name="LATEXENGINEID" val="0"/>
  <p:tag name="TEMPFOLDER" val="c:\temp\"/>
  <p:tag name="LATEXFORMHEIGHT" val="312"/>
  <p:tag name="LATEXFORMWIDTH" val="384"/>
  <p:tag name="LATEXFORMWRAP" val="True"/>
  <p:tag name="BITMAPVECTOR" val="0"/>
</p:tagLst>
</file>

<file path=ppt/tags/tag193.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433,4458"/>
  <p:tag name="LATEXADDIN" val="\documentclass{article}&#10;\usepackage{amsmath}&#10;\usepackage{xcolor}&#10;\pagestyle{empty}&#10;\begin{document}&#10;&#10;\textcolor{red}{$X_2=\partial_\theta$}&#10;&#10;&#10;&#10;\end{document}"/>
  <p:tag name="IGUANATEXSIZE" val="20"/>
  <p:tag name="IGUANATEXCURSOR" val="63"/>
  <p:tag name="TRANSPARENCY" val="True"/>
  <p:tag name="FILENAME" val=""/>
  <p:tag name="LATEXENGINEID" val="0"/>
  <p:tag name="TEMPFOLDER" val="c:\temp\"/>
  <p:tag name="LATEXFORMHEIGHT" val="312"/>
  <p:tag name="LATEXFORMWIDTH" val="384"/>
  <p:tag name="LATEXFORMWRAP" val="True"/>
  <p:tag name="BITMAPVECTOR" val="0"/>
</p:tagLst>
</file>

<file path=ppt/tags/tag19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textcolor{red}{$X_3=-\sin(\theta)\partial_x+\cos(\theta)\partial_y+\omega\partial_{\phi}$}&#10;&#10;&#10;&#10;\end{document}"/>
  <p:tag name="IGUANATEXSIZE" val="20"/>
</p:tagLst>
</file>

<file path=ppt/tags/tag195.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448,4439"/>
  <p:tag name="LATEXADDIN" val="\documentclass{article}&#10;\usepackage{amsmath}&#10;\usepackage{xcolor}&#10;\pagestyle{empty}&#10;\begin{document}&#10;&#10;\textcolor{red}{$X_4=\partial_{\omega}$}&#10;&#10;&#10;&#10;\end{document}"/>
  <p:tag name="IGUANATEXSIZE" val="20"/>
  <p:tag name="IGUANATEXCURSOR" val="141"/>
  <p:tag name="TRANSPARENCY" val="True"/>
  <p:tag name="FILENAME" val=""/>
  <p:tag name="LATEXENGINEID" val="0"/>
  <p:tag name="TEMPFOLDER" val="c:\temp\"/>
  <p:tag name="LATEXFORMHEIGHT" val="312"/>
  <p:tag name="LATEXFORMWIDTH" val="384"/>
  <p:tag name="LATEXFORMWRAP" val="True"/>
  <p:tag name="BITMAPVECTOR" val="0"/>
</p:tagLst>
</file>

<file path=ppt/tags/tag19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textcolor{red}{$[X_3, X_4]=-\partial_{\phi}$}&#10;&#10;\end{document}"/>
  <p:tag name="IGUANATEXSIZE" val="20"/>
</p:tagLst>
</file>

<file path=ppt/tags/tag197.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1628,047"/>
  <p:tag name="LATEXADDIN" val="\documentclass{article}&#10;\usepackage{amsmath}&#10;\pagestyle{empty}&#10;\begin{document}&#10;&#10;&#10;$[X_1, X_2]=\sin(\theta)\partial_x-\cos(\theta)\partial_y$&#10;&#10;\end{document}"/>
  <p:tag name="IGUANATEXSIZE" val="20"/>
  <p:tag name="IGUANATEXCURSOR" val="139"/>
  <p:tag name="TRANSPARENCY" val="True"/>
  <p:tag name="FILENAME" val=""/>
  <p:tag name="LATEXENGINEID" val="0"/>
  <p:tag name="TEMPFOLDER" val="c:\temp\"/>
  <p:tag name="LATEXFORMHEIGHT" val="312"/>
  <p:tag name="LATEXFORMWIDTH" val="384"/>
  <p:tag name="LATEXFORMWRAP" val="True"/>
  <p:tag name="BITMAPVECTOR" val="0"/>
</p:tagLst>
</file>

<file path=ppt/tags/tag198.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835,3956"/>
  <p:tag name="LATEXADDIN" val="\documentclass{article}&#10;\usepackage{amsmath}&#10;\pagestyle{empty}&#10;\begin{document}&#10;&#10;&#10;$[X_2, X_3]=-X_1$&#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1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isplaystyle\operatorname{ker}\lambda_{\theta,\omega}=\operatorname{span}(X_1,X_2,X_3,X_4)$&#10;&#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171,7285"/>
  <p:tag name="ORIGINALWIDTH" val="1606,299"/>
  <p:tag name="LATEXADDIN" val="\documentclass{article}&#10;\usepackage{amsmath}&#10;\pagestyle{empty}&#10;\begin{document}&#10;&#10;&#10;$\Psi_{x,y,\theta}(\tilde{\xi},\tilde{\eta})=\Psi_0\big( A^{-1}_{x,y,\theta}(\tilde{\xi},\tilde{\eta})\big)$&#10;&#10;\end{document}"/>
  <p:tag name="IGUANATEXSIZE" val="20"/>
  <p:tag name="IGUANATEXCURSOR" val="137"/>
  <p:tag name="TRANSPARENCY" val="True"/>
  <p:tag name="FILENAME" val=""/>
  <p:tag name="LATEXENGINEID" val="0"/>
  <p:tag name="TEMPFOLDER" val="c:\temp\"/>
  <p:tag name="LATEXFORMHEIGHT" val="327"/>
  <p:tag name="LATEXFORMWIDTH" val="384"/>
  <p:tag name="LATEXFORMWRAP" val="True"/>
  <p:tag name="BITMAPVECTOR" val="0"/>
</p:tagLst>
</file>

<file path=ppt/tags/tag20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xcolor}&#10;\pagestyle{empty}&#10;\begin{document}&#10;&#10;$\displaystyle(x,y,\theta,\omega,\phi)\in G\simeq \mathbb{R}^2\times S^1\times \mathbb{R}^+\times S^1$&#10;&#10;&#10;\end{document}"/>
  <p:tag name="IGUANATEXSIZE" val="20"/>
</p:tagLst>
</file>

<file path=ppt/tags/tag2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isplaystyle\operatorname{ker}\lambda_{\theta,\omega}=\operatorname{span}(X_1,X_2,X_3,X_4)$&#10;&#10;&#10;&#10;\end{document}"/>
  <p:tag name="IGUANATEXSIZE" val="20"/>
</p:tagLst>
</file>

<file path=ppt/tags/tag20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xcolor}&#10;\pagestyle{empty}&#10;\begin{document}&#10;&#10;$\displaystyle(x,y,\theta,\omega,\phi)\in G\simeq \mathbb{R}^2\times S^1\times \mathbb{R}^+\times S^1$&#10;&#10;&#10;\end{document}"/>
  <p:tag name="IGUANATEXSIZE" val="20"/>
</p:tagLst>
</file>

<file path=ppt/tags/tag2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peratorname{ker}\lambda_{\theta,\omega}=\operatorname{span}(X_1,X_2,X_3,X_4)$&#10;&#10;&#10;&#10;\end{document}"/>
  <p:tag name="IGUANATEXSIZE" val="20"/>
</p:tagLst>
</file>

<file path=ppt/tags/tag20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xcolor}&#10;\pagestyle{empty}&#10;\begin{document}&#10;&#10;$\displaystyle(x,y,\theta,\omega,\phi)\in G\simeq \mathbb{R}^2\times S^1\times \mathbb{R}^+\times S^1$&#10;&#10;&#10;\end{document}"/>
  <p:tag name="IGUANATEXSIZE" val="20"/>
</p:tagLst>
</file>

<file path=ppt/tags/tag20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displaystyle g=\sum\limits_{i=1}^4\chi_i\otimes \chi_i:TG \times T G \rightarrow \mathbb{R}$&#10;\end{document}"/>
  <p:tag name="IGUANATEXSIZE" val="20"/>
</p:tagLst>
</file>

<file path=ppt/tags/tag2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isplaystyle\operatorname{ker}\lambda_{\theta,\omega}=\operatorname{span}(X_1,X_2,X_3,X_4)$&#10;&#10;&#10;&#10;\end{document}"/>
  <p:tag name="IGUANATEXSIZE" val="20"/>
</p:tagLst>
</file>

<file path=ppt/tags/tag20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xcolor}&#10;\pagestyle{empty}&#10;\begin{document}&#10;&#10;$\displaystyle (x,y,\theta,\omega,\phi)\in G\simeq \mathbb{R}^2\times S^1\times \mathbb{R}^+\times S^1$&#10;&#10;&#10;\end{document}"/>
  <p:tag name="IGUANATEXSIZE" val="20"/>
</p:tagLst>
</file>

<file path=ppt/tags/tag2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isplaystyle (G,\, \text{ker}\lambda_{\theta,\omega},\, g)$&#10;&#10;\end{document}"/>
  <p:tag name="IGUANATEXSIZE" val="20"/>
</p:tagLst>
</file>

<file path=ppt/tags/tag20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displaystyle g=\sum\limits_{i=1}^4\chi_i\otimes \chi_i:TG \times T G \rightarrow \mathbb{R}$&#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155,2306"/>
  <p:tag name="ORIGINALWIDTH" val="1223,847"/>
  <p:tag name="LATEXADDIN" val="\documentclass{article}&#10;\usepackage{amsmath}&#10;\pagestyle{empty}&#10;\begin{document}&#10;&#10;$\Psi_0(\xi,\eta)=\text{e}^{-(\xi^2+\eta^2)}\text{e}^{i\eta}$&#10;&#10;&#10;\end{document}"/>
  <p:tag name="IGUANATEXSIZE" val="20"/>
  <p:tag name="IGUANATEXCURSOR" val="140"/>
  <p:tag name="TRANSPARENCY" val="True"/>
  <p:tag name="FILENAME" val=""/>
  <p:tag name="LATEXENGINEID" val="0"/>
  <p:tag name="TEMPFOLDER" val="c:\temp\"/>
  <p:tag name="LATEXFORMHEIGHT" val="294"/>
  <p:tag name="LATEXFORMWIDTH" val="384"/>
  <p:tag name="LATEXFORMWRAP" val="True"/>
  <p:tag name="BITMAPVECTOR" val="0"/>
</p:tagLst>
</file>

<file path=ppt/tags/tag21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ay}&#10;Image enhancement&#10;}&#10;\end{document}"/>
  <p:tag name="IGUANATEXSIZE" val="20"/>
</p:tagLst>
</file>

<file path=ppt/tags/tag2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ay}&#10;in the model framework&#10;}&#10;\end{document}"/>
  <p:tag name="IGUANATEXSIZE" val="20"/>
</p:tagLst>
</file>

<file path=ppt/tags/tag21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ay}&#10;Multi-feature &#10;orientation map&#10;}&#10;&#10;\end{document}"/>
  <p:tag name="IGUANATEXSIZE" val="20"/>
</p:tagLst>
</file>

<file path=ppt/tags/tag21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ay}&#10;generation&#10;}&#10;&#10;\end{document}"/>
  <p:tag name="IGUANATEXSIZE" val="20"/>
</p:tagLst>
</file>

<file path=ppt/tags/tag21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A new cortical model&#10;&#10;\end{document}"/>
  <p:tag name="IGUANATEXSIZE" val="20"/>
</p:tagLst>
</file>

<file path=ppt/tags/tag21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with frequency-phase selectivity&#10;&#10;\end{document}"/>
  <p:tag name="IGUANATEXSIZE" val="20"/>
</p:tagLst>
</file>

<file path=ppt/tags/tag2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eneral information&#10;&#10;\end{document}"/>
  <p:tag name="IGUANATEXSIZE" val="20"/>
</p:tagLst>
</file>

<file path=ppt/tags/tag2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bout cortical models&#10;&#10;\end{document}"/>
  <p:tag name="IGUANATEXSIZE" val="20"/>
</p:tagLst>
</file>

<file path=ppt/tags/tag21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Image enhancement&#10;&#10;\end{document}"/>
  <p:tag name="IGUANATEXSIZE" val="20"/>
</p:tagLst>
</file>

<file path=ppt/tags/tag21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in the model framework&#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171,7285"/>
  <p:tag name="ORIGINALWIDTH" val="1606,299"/>
  <p:tag name="LATEXADDIN" val="\documentclass{article}&#10;\usepackage{amsmath}&#10;\pagestyle{empty}&#10;\begin{document}&#10;&#10;&#10;$\Psi_{x,y,\theta}(\tilde{\xi},\tilde{\eta})=\Psi_0\big( A^{-1}_{x,y,\theta}(\tilde{\xi},\tilde{\eta})\big)$&#10;&#10;\end{document}"/>
  <p:tag name="IGUANATEXSIZE" val="20"/>
  <p:tag name="IGUANATEXCURSOR" val="137"/>
  <p:tag name="TRANSPARENCY" val="True"/>
  <p:tag name="FILENAME" val=""/>
  <p:tag name="LATEXENGINEID" val="0"/>
  <p:tag name="TEMPFOLDER" val="c:\temp\"/>
  <p:tag name="LATEXFORMHEIGHT" val="327"/>
  <p:tag name="LATEXFORMWIDTH" val="384"/>
  <p:tag name="LATEXFORMWRAP" val="True"/>
  <p:tag name="BITMAPVECTOR" val="0"/>
</p:tagLst>
</file>

<file path=ppt/tags/tag22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ay}&#10;Multi-feature &#10;orientation map&#10;}&#10;&#10;\end{document}"/>
  <p:tag name="IGUANATEXSIZE" val="20"/>
</p:tagLst>
</file>

<file path=ppt/tags/tag22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ay}&#10;generation&#10;}&#10;&#10;\end{document}"/>
  <p:tag name="IGUANATEXSIZE" val="20"/>
</p:tagLst>
</file>

<file path=ppt/tags/tag22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A new cortical model&#10;&#10;\end{document}"/>
  <p:tag name="IGUANATEXSIZE" val="20"/>
</p:tagLst>
</file>

<file path=ppt/tags/tag22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with frequency-phase selectivity&#10;&#10;\end{document}"/>
  <p:tag name="IGUANATEXSIZE" val="20"/>
</p:tagLst>
</file>

<file path=ppt/tags/tag2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eneral information&#10;&#10;\end{document}"/>
  <p:tag name="IGUANATEXSIZE" val="20"/>
</p:tagLst>
</file>

<file path=ppt/tags/tag2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bout cortical models&#10;&#10;\end{document}"/>
  <p:tag name="IGUANATEXSIZE" val="20"/>
</p:tagLst>
</file>

<file path=ppt/tags/tag2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10;$I:\mathbb{R}^2\simeq M\rightarrow \mathbb{R}$&#10;&#10;\end{document}"/>
  <p:tag name="IGUANATEXSIZE" val="20"/>
</p:tagLst>
</file>

<file path=ppt/tags/tag2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10;$I:\mathbb{R}^2\simeq M\rightarrow \mathbb{R}$&#10;&#10;\end{document}"/>
  <p:tag name="IGUANATEXSIZE" val="20"/>
</p:tagLst>
</file>

<file path=ppt/tags/tag2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10;$\displaystyle O(x,y,\theta,\omega,\phi):G\simeq \mathbb{R}^2\times S^1\times \mathbb{R}^+\times S^1 \rightarrow \mathbb{C}$&#10;&#10;\end{document}"/>
  <p:tag name="IGUANATEXSIZE" val="20"/>
</p:tagLst>
</file>

<file path=ppt/tags/tag2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displaystyle O(x,y,\theta,\omega,\phi)=\int\limits_M I(\tilde{\xi},\tilde{\eta})\Psi_{x,y,\theta,\omega,\phi}(\tilde{\xi},\tilde{y})d\tilde{\xi}d\tilde{\eta}$&#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55,2306"/>
  <p:tag name="ORIGINALWIDTH" val="1223,847"/>
  <p:tag name="LATEXADDIN" val="\documentclass{article}&#10;\usepackage{amsmath}&#10;\pagestyle{empty}&#10;\begin{document}&#10;&#10;$\Psi_0(\xi,\eta)=\text{e}^{-(\xi^2+\eta^2)}\text{e}^{i\eta}$&#10;&#10;&#10;\end{document}"/>
  <p:tag name="IGUANATEXSIZE" val="20"/>
  <p:tag name="IGUANATEXCURSOR" val="140"/>
  <p:tag name="TRANSPARENCY" val="True"/>
  <p:tag name="FILENAME" val=""/>
  <p:tag name="LATEXENGINEID" val="0"/>
  <p:tag name="TEMPFOLDER" val="c:\temp\"/>
  <p:tag name="LATEXFORMHEIGHT" val="294"/>
  <p:tag name="LATEXFORMWIDTH" val="384"/>
  <p:tag name="LATEXFORMWRAP" val="True"/>
  <p:tag name="BITMAPVECTOR" val="0"/>
</p:tagLst>
</file>

<file path=ppt/tags/tag2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10;$I:\mathbb{R}^2\simeq M\rightarrow \mathbb{R}$&#10;&#10;\end{document}"/>
  <p:tag name="IGUANATEXSIZE" val="20"/>
</p:tagLst>
</file>

<file path=ppt/tags/tag23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10;$\displaystyle O(x,y,\theta,\omega,\phi):G\simeq \mathbb{R}^2\times S^1\times \mathbb{R}^+\times S^1 \rightarrow \mathbb{C}$&#10;&#10;\end{document}"/>
  <p:tag name="IGUANATEXSIZE" val="20"/>
</p:tagLst>
</file>

<file path=ppt/tags/tag23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Kimmel et. al. [2000], multi-scale evolution with Laplace-Beltrami&#10;&#10;&#10;\end{document}"/>
  <p:tag name="IGUANATEXSIZE" val="20"/>
</p:tagLst>
</file>

<file path=ppt/tags/tag2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uits et. al. [2013], evolution equations on Gabor transforms&#10;&#10;&#10;\end{document}"/>
  <p:tag name="IGUANATEXSIZE" val="20"/>
</p:tagLst>
</file>

<file path=ppt/tags/tag234.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1355,831"/>
  <p:tag name="LATEXADDIN" val="\documentclass{article}&#10;\usepackage{amsmath}&#10;\pagestyle{empty}&#10;\begin{document}&#10;&#10;$X_1=\cos(\theta)\partial_x+\sin(\theta)\partial_y$&#10;&#10;&#10;&#10;\end{document}"/>
  <p:tag name="IGUANATEXSIZE" val="20"/>
  <p:tag name="IGUANATEXCURSOR" val="131"/>
  <p:tag name="TRANSPARENCY" val="True"/>
  <p:tag name="FILENAME" val=""/>
  <p:tag name="LATEXENGINEID" val="0"/>
  <p:tag name="TEMPFOLDER" val="c:\temp\"/>
  <p:tag name="LATEXFORMHEIGHT" val="312"/>
  <p:tag name="LATEXFORMWIDTH" val="384"/>
  <p:tag name="LATEXFORMWRAP" val="True"/>
  <p:tag name="BITMAPVECTOR" val="0"/>
</p:tagLst>
</file>

<file path=ppt/tags/tag235.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433,4458"/>
  <p:tag name="LATEXADDIN" val="\documentclass{article}&#10;\usepackage{amsmath}&#10;\pagestyle{empty}&#10;\begin{document}&#10;&#10;$X_2=\partial_\theta$&#10;&#10;&#10;&#10;\end{document}"/>
  <p:tag name="IGUANATEXSIZE" val="20"/>
  <p:tag name="IGUANATEXCURSOR" val="101"/>
  <p:tag name="TRANSPARENCY" val="True"/>
  <p:tag name="FILENAME" val=""/>
  <p:tag name="LATEXENGINEID" val="0"/>
  <p:tag name="TEMPFOLDER" val="c:\temp\"/>
  <p:tag name="LATEXFORMHEIGHT" val="312"/>
  <p:tag name="LATEXFORMWIDTH" val="384"/>
  <p:tag name="LATEXFORMWRAP" val="True"/>
  <p:tag name="BITMAPVECTOR" val="0"/>
</p:tagLst>
</file>

<file path=ppt/tags/tag2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_3=-\sin(\theta)\partial_x+\cos(\theta)\partial_y+\omega\partial_{\phi}$&#10;&#10;&#10;&#10;\end{document}"/>
  <p:tag name="IGUANATEXSIZE" val="20"/>
</p:tagLst>
</file>

<file path=ppt/tags/tag2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isplaystyle X_4=\partial_{\omega}$&#10;&#10;&#10;&#10;\end{document}"/>
  <p:tag name="IGUANATEXSIZE" val="20"/>
</p:tagLst>
</file>

<file path=ppt/tags/tag238.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1355,831"/>
  <p:tag name="LATEXADDIN" val="\documentclass{article}&#10;\usepackage{amsmath}&#10;\pagestyle{empty}&#10;\begin{document}&#10;&#10;$X_1=\cos(\theta)\partial_x+\sin(\theta)\partial_y$&#10;&#10;&#10;&#10;\end{document}"/>
  <p:tag name="IGUANATEXSIZE" val="20"/>
  <p:tag name="IGUANATEXCURSOR" val="131"/>
  <p:tag name="TRANSPARENCY" val="True"/>
  <p:tag name="FILENAME" val=""/>
  <p:tag name="LATEXENGINEID" val="0"/>
  <p:tag name="TEMPFOLDER" val="c:\temp\"/>
  <p:tag name="LATEXFORMHEIGHT" val="312"/>
  <p:tag name="LATEXFORMWIDTH" val="384"/>
  <p:tag name="LATEXFORMWRAP" val="True"/>
  <p:tag name="BITMAPVECTOR" val="0"/>
</p:tagLst>
</file>

<file path=ppt/tags/tag239.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433,4458"/>
  <p:tag name="LATEXADDIN" val="\documentclass{article}&#10;\usepackage{amsmath}&#10;\pagestyle{empty}&#10;\begin{document}&#10;&#10;$X_2=\partial_\theta$&#10;&#10;&#10;&#10;\end{document}"/>
  <p:tag name="IGUANATEXSIZE" val="20"/>
  <p:tag name="IGUANATEXCURSOR" val="101"/>
  <p:tag name="TRANSPARENCY" val="True"/>
  <p:tag name="FILENAME" val=""/>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A_{x,y,\theta}(\xi,\eta)=\begin{pmatrix}\tilde{\xi}\\ \tilde{\eta} \end{pmatrix}=\begin{pmatrix}&#10;\color{blue}{x} \\ \color{blue}{y}&#10;\end{pmatrix}+ \begin{pmatrix}\color{orange}{\cos(\theta)} &amp; \color{orange}{-\sin(\theta)} \\ \color{orange}{\sin(\theta)} &amp; \color{orange}{\cos(\theta)}  \end{pmatrix}\begin{pmatrix} \xi \\ \eta \end{pmatrix}$&#10;&#10;&#10;\end{document}"/>
  <p:tag name="IGUANATEXSIZE" val="20"/>
</p:tagLst>
</file>

<file path=ppt/tags/tag2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_3=-\sin(\theta)\partial_x+\cos(\theta)\partial_y+\omega\partial_{\phi}$&#10;&#10;&#10;&#10;\end{document}"/>
  <p:tag name="IGUANATEXSIZE" val="20"/>
</p:tagLst>
</file>

<file path=ppt/tags/tag2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isplaystyle X_4=\partial_{\omega}$&#10;&#10;&#10;&#10;\end{document}"/>
  <p:tag name="IGUANATEXSIZE" val="20"/>
</p:tagLst>
</file>

<file path=ppt/tags/tag24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h_{ij}=\delta_{ij}+X_i u X_j u$&#10;&#10;&#10;\end{document}"/>
  <p:tag name="IGUANATEXSIZE" val="20"/>
</p:tagLst>
</file>

<file path=ppt/tags/tag24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displaystyle\Delta_h u = \sum\limits_{i,j=1}^4 \frac{1}{\sqrt{\operatorname{det}(h)}}X_i (\sqrt{\operatorname{det}(h)}h^{ij}X_ju)$&#10;&#10;\end{document}"/>
  <p:tag name="IGUANATEXSIZE" val="20"/>
</p:tagLst>
</file>

<file path=ppt/tags/tag2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isplaystyle X_1=\cos(\theta)\partial_x+\sin(\theta)\partial_y$&#10;&#10;&#10;&#10;\end{document}"/>
  <p:tag name="IGUANATEXSIZE" val="20"/>
</p:tagLst>
</file>

<file path=ppt/tags/tag245.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433,4458"/>
  <p:tag name="LATEXADDIN" val="\documentclass{article}&#10;\usepackage{amsmath}&#10;\pagestyle{empty}&#10;\begin{document}&#10;&#10;$X_2=\partial_\theta$&#10;&#10;&#10;&#10;\end{document}"/>
  <p:tag name="IGUANATEXSIZE" val="20"/>
  <p:tag name="IGUANATEXCURSOR" val="101"/>
  <p:tag name="TRANSPARENCY" val="True"/>
  <p:tag name="FILENAME" val=""/>
  <p:tag name="LATEXENGINEID" val="0"/>
  <p:tag name="TEMPFOLDER" val="c:\temp\"/>
  <p:tag name="LATEXFORMHEIGHT" val="312"/>
  <p:tag name="LATEXFORMWIDTH" val="384"/>
  <p:tag name="LATEXFORMWRAP" val="True"/>
  <p:tag name="BITMAPVECTOR" val="0"/>
</p:tagLst>
</file>

<file path=ppt/tags/tag2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_3=-\sin(\theta)\partial_x+\cos(\theta)\partial_y+\omega\partial_{\phi}$&#10;&#10;&#10;&#10;\end{document}"/>
  <p:tag name="IGUANATEXSIZE" val="20"/>
</p:tagLst>
</file>

<file path=ppt/tags/tag2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isplaystyle X_4=\partial_{\omega}$&#10;&#10;&#10;&#10;\end{document}"/>
  <p:tag name="IGUANATEXSIZE" val="20"/>
</p:tagLst>
</file>

<file path=ppt/tags/tag24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h_{ij}=\delta_{ij}+X_i u X_j u$&#10;&#10;&#10;\end{document}"/>
  <p:tag name="IGUANATEXSIZE" val="20"/>
</p:tagLst>
</file>

<file path=ppt/tags/tag24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begin{cases} \partial_t u =\Delta_{h} u \\ u_{\vert_{t=0}}=O     \end{cases}$&#10;&#10;&#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orange}{R_{\theta}}$&#10;&#10;&#10;\end{document}"/>
  <p:tag name="IGUANATEXSIZE" val="20"/>
</p:tagLst>
</file>

<file path=ppt/tags/tag25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displaystyle\Delta_h u = \sum\limits_{i,j=1}^4 \frac{1}{\sqrt{\operatorname{det}(h)}}X_i (\sqrt{\operatorname{det}(h)}h^{ij}X_ju)$&#10;&#10;\end{document}"/>
  <p:tag name="IGUANATEXSIZE" val="20"/>
</p:tagLst>
</file>

<file path=ppt/tags/tag25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10;\pagestyle{empty}&#10;\begin{document}&#10;&#10;{\color{red}&#10;$X_1=\cos(\theta)\partial_x+\sin(\theta)\partial_y$ }&#10;&#10;&#10;&#10;\end{document}"/>
  <p:tag name="IGUANATEXSIZE" val="20"/>
</p:tagLst>
</file>

<file path=ppt/tags/tag25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red} $X_2=\partial_\theta$ }&#10;&#10;&#10;&#10;\end{document}"/>
  <p:tag name="IGUANATEXSIZE" val="20"/>
</p:tagLst>
</file>

<file path=ppt/tags/tag2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_3=-\sin(\theta)\partial_x+\cos(\theta)\partial_y+\omega\partial_{\phi}$&#10;&#10;&#10;&#10;\end{document}"/>
  <p:tag name="IGUANATEXSIZE" val="20"/>
</p:tagLst>
</file>

<file path=ppt/tags/tag2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isplaystyle X_4=\partial_{\omega}$&#10;&#10;&#10;&#10;\end{document}"/>
  <p:tag name="IGUANATEXSIZE" val="20"/>
</p:tagLst>
</file>

<file path=ppt/tags/tag25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h_{ij}=\delta_{ij}+X_i u X_j u$&#10;&#10;&#10;\end{document}"/>
  <p:tag name="IGUANATEXSIZE" val="20"/>
</p:tagLst>
</file>

<file path=ppt/tags/tag25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begin{cases} \partial_t u =\Delta_{h} u \\ u_{\vert_{t=0}}=O     \end{cases}$&#10;&#10;&#10;\end{document}"/>
  <p:tag name="IGUANATEXSIZE" val="20"/>
</p:tagLst>
</file>

<file path=ppt/tags/tag25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displaystyle\Delta_h u = \sum\limits_{i,j=1}^{{\color{red}2}} \frac{1}{\sqrt{\operatorname{det}(h)}}X_i (\sqrt{\operatorname{det}(h)}h^{ij}X_ju)$&#10;&#10;\end{document}"/>
  <p:tag name="IGUANATEXSIZE" val="20"/>
</p:tagLst>
</file>

<file path=ppt/tags/tag25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10;\pagestyle{empty}&#10;\begin{document}&#10;&#10;{\color{red}&#10;$\displaystyle X_1=\cos(\theta)\partial_x+\sin(\theta)\partial_y$ }&#10;&#10;&#10;&#10;\end{document}"/>
  <p:tag name="IGUANATEXSIZE" val="20"/>
</p:tagLst>
</file>

<file path=ppt/tags/tag25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red} $X_2=\partial_\theta$ }&#10;&#10;&#10;&#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blue}{T_{(x,y)}}$&#10;&#10;&#10;\end{document}"/>
  <p:tag name="IGUANATEXSIZE" val="20"/>
</p:tagLst>
</file>

<file path=ppt/tags/tag2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isplaystyle X_3=-\sin(\theta)\partial_x+\cos(\theta)\partial_y+\omega\partial_{\phi}$&#10;&#10;&#10;&#10;\end{document}"/>
  <p:tag name="IGUANATEXSIZE" val="20"/>
</p:tagLst>
</file>

<file path=ppt/tags/tag2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X_4=\partial_{\omega}$&#10;&#10;&#10;&#10;\end{document}"/>
  <p:tag name="IGUANATEXSIZE" val="20"/>
</p:tagLst>
</file>

<file path=ppt/tags/tag26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h_{ij}=\delta_{ij}+X_i u X_j u$&#10;&#10;&#10;\end{document}"/>
  <p:tag name="IGUANATEXSIZE" val="20"/>
</p:tagLst>
</file>

<file path=ppt/tags/tag26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displaystyle \begin{cases} \partial_t u =\Delta_{h} u \\ {\color{red}u_{\vert_{t=0}}=O}     \end{cases}$&#10;&#10;&#10;\end{document}"/>
  <p:tag name="IGUANATEXSIZE" val="20"/>
</p:tagLst>
</file>

<file path=ppt/tags/tag26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displaystyle\Delta_h u = \sum\limits_{i,j=1}^{{\color{red}2}} \frac{1}{\sqrt{\operatorname{det}(h)}}X_i (\sqrt{\operatorname{det}(h)}h^{ij}X_ju)$&#10;&#10;\end{document}"/>
  <p:tag name="IGUANATEXSIZE" val="20"/>
</p:tagLst>
</file>

<file path=ppt/tags/tag26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10;$\displaystyle I(x,y)=\frac{1}{2\pi\lvert\lvert \Psi_{x,y,p}\rvert\rvert_{L^2}}\int\limits_{G}u(\tilde{\xi},\tilde{\eta},p)\overline{\Psi}_{\tilde{\xi},\tilde{\eta},p}(x,y)\,d\tilde{\xi}\, d\tilde{\eta}\,dp,\quad p=(\theta,\omega,\phi)$&#10;&#10;\end{document}"/>
  <p:tag name="IGUANATEXSIZE" val="20"/>
</p:tagLst>
</file>

<file path=ppt/tags/tag26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Image enhancement&#10;&#10;\end{document}"/>
  <p:tag name="IGUANATEXSIZE" val="20"/>
</p:tagLst>
</file>

<file path=ppt/tags/tag26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in the model framework&#10;&#10;\end{document}"/>
  <p:tag name="IGUANATEXSIZE" val="20"/>
</p:tagLst>
</file>

<file path=ppt/tags/tag26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ay}&#10;Multi-feature &#10;orientation map&#10;}&#10;&#10;\end{document}"/>
  <p:tag name="IGUANATEXSIZE" val="20"/>
</p:tagLst>
</file>

<file path=ppt/tags/tag26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ay}&#10;generation&#10;}&#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171,7285"/>
  <p:tag name="ORIGINALWIDTH" val="1606,299"/>
  <p:tag name="LATEXADDIN" val="\documentclass{article}&#10;\usepackage{amsmath}&#10;\pagestyle{empty}&#10;\begin{document}&#10;&#10;&#10;$\Psi_{x,y,\theta}(\tilde{\xi},\tilde{\eta})=\Psi_0\big( A^{-1}_{x,y,\theta}(\tilde{\xi},\tilde{\eta})\big)$&#10;&#10;\end{document}"/>
  <p:tag name="IGUANATEXSIZE" val="20"/>
  <p:tag name="IGUANATEXCURSOR" val="137"/>
  <p:tag name="TRANSPARENCY" val="True"/>
  <p:tag name="FILENAME" val=""/>
  <p:tag name="LATEXENGINEID" val="0"/>
  <p:tag name="TEMPFOLDER" val="c:\temp\"/>
  <p:tag name="LATEXFORMHEIGHT" val="327"/>
  <p:tag name="LATEXFORMWIDTH" val="384"/>
  <p:tag name="LATEXFORMWRAP" val="True"/>
  <p:tag name="BITMAPVECTOR" val="0"/>
</p:tagLst>
</file>

<file path=ppt/tags/tag27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A new cortical model&#10;&#10;\end{document}"/>
  <p:tag name="IGUANATEXSIZE" val="20"/>
</p:tagLst>
</file>

<file path=ppt/tags/tag27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with frequency-phase selectivity&#10;&#10;\end{document}"/>
  <p:tag name="IGUANATEXSIZE" val="20"/>
</p:tagLst>
</file>

<file path=ppt/tags/tag2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eneral information&#10;&#10;\end{document}"/>
  <p:tag name="IGUANATEXSIZE" val="20"/>
</p:tagLst>
</file>

<file path=ppt/tags/tag2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bout cortical models&#10;&#10;\end{document}"/>
  <p:tag name="IGUANATEXSIZE" val="20"/>
</p:tagLst>
</file>

<file path=ppt/tags/tag27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Image enhancement&#10;&#10;\end{document}"/>
  <p:tag name="IGUANATEXSIZE" val="20"/>
</p:tagLst>
</file>

<file path=ppt/tags/tag27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in the model framework&#10;&#10;\end{document}"/>
  <p:tag name="IGUANATEXSIZE" val="20"/>
</p:tagLst>
</file>

<file path=ppt/tags/tag27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Multi-feature &#10;orientation map&#10;&#10;&#10;\end{document}"/>
  <p:tag name="IGUANATEXSIZE" val="20"/>
</p:tagLst>
</file>

<file path=ppt/tags/tag27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generation&#10;&#10;&#10;\end{document}"/>
  <p:tag name="IGUANATEXSIZE" val="20"/>
</p:tagLst>
</file>

<file path=ppt/tags/tag27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A new cortical model&#10;&#10;\end{document}"/>
  <p:tag name="IGUANATEXSIZE" val="20"/>
</p:tagLst>
</file>

<file path=ppt/tags/tag27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with frequency-phase selectivity&#10;&#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155,2306"/>
  <p:tag name="ORIGINALWIDTH" val="1223,847"/>
  <p:tag name="LATEXADDIN" val="\documentclass{article}&#10;\usepackage{amsmath}&#10;\pagestyle{empty}&#10;\begin{document}&#10;&#10;$\Psi_0(\xi,\eta)=\text{e}^{-(\xi^2+\eta^2)}\text{e}^{i\eta}$&#10;&#10;&#10;\end{document}"/>
  <p:tag name="IGUANATEXSIZE" val="20"/>
  <p:tag name="IGUANATEXCURSOR" val="140"/>
  <p:tag name="TRANSPARENCY" val="True"/>
  <p:tag name="FILENAME" val=""/>
  <p:tag name="LATEXENGINEID" val="0"/>
  <p:tag name="TEMPFOLDER" val="c:\temp\"/>
  <p:tag name="LATEXFORMHEIGHT" val="294"/>
  <p:tag name="LATEXFORMWIDTH" val="384"/>
  <p:tag name="LATEXFORMWRAP" val="True"/>
  <p:tag name="BITMAPVECTOR" val="0"/>
</p:tagLst>
</file>

<file path=ppt/tags/tag2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eneral information&#10;&#10;\end{document}"/>
  <p:tag name="IGUANATEXSIZE" val="20"/>
</p:tagLst>
</file>

<file path=ppt/tags/tag2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bout cortical models&#10;&#10;\end{document}"/>
  <p:tag name="IGUANATEXSIZE" val="20"/>
</p:tagLst>
</file>

<file path=ppt/tags/tag28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displaystyle O(x,y,\theta,p)=\int\limits_{M} I(\tilde{\xi},\tilde{\eta})\Psi_{x,y,\theta,p}(\tilde{\xi},\tilde{y})d\tilde{\xi}d\tilde{\eta}$&#10;&#10;\end{document}"/>
  <p:tag name="IGUANATEXSIZE" val="20"/>
</p:tagLst>
</file>

<file path=ppt/tags/tag28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10;$\displaystyle I:\mathbb{R}^2\simeq M\rightarrow \mathbb{R}$&#10;&#10;\end{document}"/>
  <p:tag name="IGUANATEXSIZE" val="20"/>
</p:tagLst>
</file>

<file path=ppt/tags/tag28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10;$\displaystyle O:G\simeq \mathbb{R}^2\times S^1\times \mathbb{R}^+\times S^1 \rightarrow \mathbb{C}$&#10;&#10;\end{document}"/>
  <p:tag name="IGUANATEXSIZE" val="20"/>
</p:tagLst>
</file>

<file path=ppt/tags/tag28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displaystyle O(x,y,\theta,p)=\int\limits_{M} I(\tilde{\xi},\tilde{\eta})\Psi_{x,y,\theta,p}(\tilde{\xi},\tilde{y})d\tilde{\xi}d\tilde{\eta}$&#10;&#10;\end{document}"/>
  <p:tag name="IGUANATEXSIZE" val="20"/>
</p:tagLst>
</file>

<file path=ppt/tags/tag28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10;$\displaystyle I:\mathbb{R}^2\simeq M\rightarrow \mathbb{R}$&#10;&#10;\end{document}"/>
  <p:tag name="IGUANATEXSIZE" val="20"/>
</p:tagLst>
</file>

<file path=ppt/tags/tag28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10;$\displaystyle O:G\simeq \mathbb{R}^2\times S^1\times \mathbb{R}^+\times S^1 \rightarrow \mathbb{C}$&#10;&#10;\end{document}"/>
  <p:tag name="IGUANATEXSIZE" val="20"/>
</p:tagLst>
</file>

<file path=ppt/tags/tag28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displaystyle O(x,y,\theta,p)=\underset{M}\int I(\tilde{\xi},\tilde{\eta})\Psi_{x,y,\theta,p}(\tilde{\xi},\tilde{\eta})\,d\tilde{\xi}\,d\tilde{\eta}$&#10;&#10;&#10;\end{document}"/>
  <p:tag name="IGUANATEXSIZE" val="20"/>
</p:tagLst>
</file>

<file path=ppt/tags/tag2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displaystyle\overline{\theta}_{p}(x,y)=\frac{1}{2}\arg{\overset{\pi}{\underset{0}{\int}}}\operatorname{Re}\{O(x,y,\theta,p)\}\text{e}^{i\theta}d\theta$&#10;&#10;\end{document}"/>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A_{x,y,\theta}(\xi,\eta)=\begin{pmatrix}\tilde{\xi}\\ \tilde{\eta} \end{pmatrix}=\begin{pmatrix}&#10;\color{blue}{x} \\ \color{blue}{y}&#10;\end{pmatrix}+ \begin{pmatrix}\color{orange}{\cos(\theta)} &amp; \color{orange}{-\sin(\theta)} \\ \color{orange}{\sin(\theta)} &amp; \color{orange}{\cos(\theta)}  \end{pmatrix}\begin{pmatrix} \xi \\ \eta \end{pmatrix}$&#10;&#10;&#10;\end{document}"/>
  <p:tag name="IGUANATEXSIZE" val="20"/>
</p:tagLst>
</file>

<file path=ppt/tags/tag29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displaystyle O(x,y,\theta,p)=\underset{M}\int I(\tilde{\xi},\tilde{\eta})\Psi_{x,y,\theta,p}(\tilde{\xi},\tilde{\eta})\,d\tilde{\xi}\,d\tilde{\eta}$&#10;&#10;&#10;\end{document}"/>
  <p:tag name="IGUANATEXSIZE" val="20"/>
</p:tagLst>
</file>

<file path=ppt/tags/tag29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10;$M\simeq \mathbb{R}^2$&#10;&#10;\end{document}"/>
  <p:tag name="IGUANATEXSIZE" val="20"/>
</p:tagLst>
</file>

<file path=ppt/tags/tag2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displaystyle\overline{\theta}_{p}(x,y)=\frac{1}{2}\arg{\overset{\pi}{\underset{0}{\int}}}\operatorname{Re}\{O(x,y,\theta,p)\}\text{e}^{i\theta}d\theta$&#10;&#10;\end{document}"/>
  <p:tag name="IGUANATEXSIZE" val="20"/>
</p:tagLst>
</file>

<file path=ppt/tags/tag29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displaystyle O(x,y,\theta,p)=\underset{M}\int I(\tilde{\xi},\tilde{\eta})\Psi_{x,y,\theta,p}(\tilde{\xi},\tilde{\eta})\,d\tilde{\xi}\,d\tilde{\eta}$&#10;&#10;&#10;\end{document}"/>
  <p:tag name="IGUANATEXSIZE" val="20"/>
</p:tagLst>
</file>

<file path=ppt/tags/tag294.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25,9843"/>
  <p:tag name="LATEXADDIN" val="\documentclass{article}&#10;\usepackage{amsmath}&#10;\pagestyle{empty}&#10;\begin{document}&#10;&#10;$M$&#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2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displaystyle\overline{\theta}_{p}(x,y)=\frac{1}{2}\arg{\overset{\pi}{\underset{0}{\int}}}\operatorname{Re}\{O(x,y,\theta,p)\}\text{e}^{i\theta}d\theta$&#10;&#10;\end{document}"/>
  <p:tag name="IGUANATEXSIZE" val="20"/>
</p:tagLst>
</file>

<file path=ppt/tags/tag29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displaystyle O(x,y,\theta,p)=\underset{M}\int I(\tilde{\xi},\tilde{\eta})\Psi_{x,y,\theta,p}(\tilde{\xi},\tilde{\eta})\,d\tilde{\xi}\,d\tilde{\eta}$&#10;&#10;&#10;\end{document}"/>
  <p:tag name="IGUANATEXSIZE" val="20"/>
</p:tagLst>
</file>

<file path=ppt/tags/tag297.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264,7169"/>
  <p:tag name="LATEXADDIN" val="\documentclass{article}&#10;\usepackage{amsmath}&#10;\pagestyle{empty}&#10;\begin{document}&#10;&#10;&#10;$(x,y)$&#10;&#10;\end{document}"/>
  <p:tag name="IGUANATEXSIZE" val="20"/>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2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displaystyle\overline{\theta}_{p}(x,y)=\frac{1}{2}\arg{\overset{\pi}{\underset{0}{\int}}}\operatorname{Re}\{O(x,y,\theta,p)\}\text{e}^{i\theta}d\theta$&#10;&#10;\end{document}"/>
  <p:tag name="IGUANATEXSIZE" val="20"/>
</p:tagLst>
</file>

<file path=ppt/tags/tag29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displaystyle O(x,y,\theta,p)=\underset{M}\int I(\tilde{\xi},\tilde{\eta})\Psi_{x,y,\theta,p}(\tilde{\xi},\tilde{\eta})\,d\tilde{\xi}\,d\tilde{\eta}$&#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Image enhancement&#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orange}{R_{\theta}}$&#10;&#10;&#10;\end{document}"/>
  <p:tag name="IGUANATEXSIZE" val="20"/>
</p:tagLst>
</file>

<file path=ppt/tags/tag300.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25,9843"/>
  <p:tag name="LATEXADDIN" val="\documentclass{article}&#10;\usepackage{amsmath}&#10;\pagestyle{empty}&#10;\begin{document}&#10;&#10;$M$&#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301.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264,7169"/>
  <p:tag name="LATEXADDIN" val="\documentclass{article}&#10;\usepackage{amsmath}&#10;\pagestyle{empty}&#10;\begin{document}&#10;&#10;&#10;$(x,y)$&#10;&#10;\end{document}"/>
  <p:tag name="IGUANATEXSIZE" val="20"/>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3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displaystyle\overline{\theta}_{p}(x,y)=\frac{1}{2}\arg{\overset{\pi}{\underset{0}{\int}}}\operatorname{Re}\{O(x,y,\theta,p)\}\text{e}^{i\theta}d\theta$&#10;&#10;\end{document}"/>
  <p:tag name="IGUANATEXSIZE" val="20"/>
</p:tagLst>
</file>

<file path=ppt/tags/tag30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displaystyle O(x,y,\theta,p)=\underset{M}\int I(\tilde{\xi},\tilde{\eta})\Psi_{x,y,\theta,p}(\tilde{\xi},\tilde{\eta})\,d\tilde{\xi}\,d\tilde{\eta}$&#10;&#10;&#10;\end{document}"/>
  <p:tag name="IGUANATEXSIZE" val="20"/>
</p:tagLst>
</file>

<file path=ppt/tags/tag304.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25,9843"/>
  <p:tag name="LATEXADDIN" val="\documentclass{article}&#10;\usepackage{amsmath}&#10;\pagestyle{empty}&#10;\begin{document}&#10;&#10;$M$&#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305.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264,7169"/>
  <p:tag name="LATEXADDIN" val="\documentclass{article}&#10;\usepackage{amsmath}&#10;\pagestyle{empty}&#10;\begin{document}&#10;&#10;&#10;$(x,y)$&#10;&#10;\end{document}"/>
  <p:tag name="IGUANATEXSIZE" val="20"/>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306.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25,9843"/>
  <p:tag name="LATEXADDIN" val="\documentclass{article}&#10;\usepackage{amsmath}&#10;\pagestyle{empty}&#10;\begin{document}&#10;&#10;$M$&#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3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ar{\theta}_{p}$&#10;&#10;\end{document}"/>
  <p:tag name="IGUANATEXSIZE" val="20"/>
</p:tagLst>
</file>

<file path=ppt/tags/tag3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displaystyle\overline{\theta}_{p}(x,y)=\frac{1}{2}\arg{\overset{\pi}{\underset{0}{\int}}}\operatorname{Re}\{O(x,y,\theta,p)\}\text{e}^{i\theta}d\theta$&#10;&#10;\end{document}"/>
  <p:tag name="IGUANATEXSIZE" val="20"/>
</p:tagLst>
</file>

<file path=ppt/tags/tag30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displaystyle O(x,y,\theta,p)=\underset{M}\int I(\tilde{\xi},\tilde{\eta})\Psi_{x,y,\theta,p}(\tilde{\xi},\tilde{\eta})\,d\tilde{\xi}\,d\tilde{\eta}$&#10;&#10;&#10;\end{document}"/>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blue}{T_{(x,y)}}$&#10;&#10;&#10;\end{document}"/>
  <p:tag name="IGUANATEXSIZE" val="20"/>
</p:tagLst>
</file>

<file path=ppt/tags/tag310.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264,7169"/>
  <p:tag name="LATEXADDIN" val="\documentclass{article}&#10;\usepackage{amsmath}&#10;\pagestyle{empty}&#10;\begin{document}&#10;&#10;&#10;$(x,y)$&#10;&#10;\end{document}"/>
  <p:tag name="IGUANATEXSIZE" val="20"/>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3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10;$(\bar{\theta}_{\bar{p}},\bar{p})(x,y)=&#10;\underset{{p\in \mathbb{R}^+}}{\operatorname{arg\,max}}&#10;\;\operatorname{Re}\{ O(x,y,\bar{\theta}_p,p)\}$&#10;&#10;\end{document}"/>
  <p:tag name="IGUANATEXSIZE" val="20"/>
</p:tagLst>
</file>

<file path=ppt/tags/tag3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displaystyle\overline{\theta}_{p}(x,y)=\frac{1}{2}\arg{\overset{\pi}{\underset{0}{\int}}}\operatorname{Re}\{O(x,y,\theta,p)\}\text{e}^{i\theta}d\theta$&#10;&#10;\end{document}"/>
  <p:tag name="IGUANATEXSIZE" val="20"/>
</p:tagLst>
</file>

<file path=ppt/tags/tag31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displaystyle O(x,y,\theta,p)=\underset{M}\int I(\tilde{\xi},\tilde{\eta})\Psi_{x,y,\theta,p}(\tilde{\xi},\tilde{\eta})\,d\tilde{\xi}\,d\tilde{\eta}$&#10;&#10;&#10;\end{document}"/>
  <p:tag name="IGUANATEXSIZE" val="20"/>
</p:tagLst>
</file>

<file path=ppt/tags/tag31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10;$(\bar{\theta}_{\bar{p}},\bar{p})(x,y)=&#10;\underset{{p\in \mathbb{R}^+}}{\operatorname{arg\,max}}&#10;\;\operatorname{Re}\{ O(x,y,\bar{\theta}_p,p)\}$&#10;&#10;\end{document}"/>
  <p:tag name="IGUANATEXSIZE" val="20"/>
</p:tagLst>
</file>

<file path=ppt/tags/tag31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10;$p:$ scale&#10;&#10;\end{document}"/>
  <p:tag name="IGUANATEXSIZE" val="20"/>
</p:tagLst>
</file>

<file path=ppt/tags/tag3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displaystyle\overline{\theta}_{p}(x,y)=\frac{1}{2}\arg{\overset{\pi}{\underset{0}{\int}}}\operatorname{Re}\{O(x,y,\theta,p)\}\text{e}^{i\theta}d\theta$&#10;&#10;\end{document}"/>
  <p:tag name="IGUANATEXSIZE" val="20"/>
</p:tagLst>
</file>

<file path=ppt/tags/tag31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displaystyle O(x,y,\theta,p)=\underset{M}\int I(\tilde{\xi},\tilde{\eta})\Psi_{x,y,\theta,p}(\tilde{\xi},\tilde{\eta})\,d\tilde{\xi}\,d\tilde{\eta}$&#10;&#10;&#10;\end{document}"/>
  <p:tag name="IGUANATEXSIZE" val="20"/>
</p:tagLst>
</file>

<file path=ppt/tags/tag31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Image enhancement&#10;&#10;\end{document}"/>
  <p:tag name="IGUANATEXSIZE" val="20"/>
</p:tagLst>
</file>

<file path=ppt/tags/tag31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in the model framework&#10;&#10;\end{document}"/>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theta$&#10;&#10;\end{document}"/>
  <p:tag name="IGUANATEXSIZE" val="16"/>
</p:tagLst>
</file>

<file path=ppt/tags/tag32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Multi-feature &#10;orientation map&#10;&#10;&#10;\end{document}"/>
  <p:tag name="IGUANATEXSIZE" val="20"/>
</p:tagLst>
</file>

<file path=ppt/tags/tag32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generation&#10;&#10;&#10;\end{document}"/>
  <p:tag name="IGUANATEXSIZE" val="20"/>
</p:tagLst>
</file>

<file path=ppt/tags/tag32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A new cortical model&#10;&#10;\end{document}"/>
  <p:tag name="IGUANATEXSIZE" val="20"/>
</p:tagLst>
</file>

<file path=ppt/tags/tag32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with frequency-phase selectivity&#10;&#10;\end{document}"/>
  <p:tag name="IGUANATEXSIZE" val="20"/>
</p:tagLst>
</file>

<file path=ppt/tags/tag3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eneral information&#10;&#10;\end{document}"/>
  <p:tag name="IGUANATEXSIZE" val="20"/>
</p:tagLst>
</file>

<file path=ppt/tags/tag3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bout cortical models&#10;&#10;\end{document}"/>
  <p:tag name="IGUANATEXSIZE" val="20"/>
</p:tagLst>
</file>

<file path=ppt/tags/tag3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Image enhancement&#10;&#10;\end{document}"/>
  <p:tag name="IGUANATEXSIZE" val="20"/>
</p:tagLst>
</file>

<file path=ppt/tags/tag3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in the model framework&#10;&#10;\end{document}"/>
  <p:tag name="IGUANATEXSIZE" val="20"/>
</p:tagLst>
</file>

<file path=ppt/tags/tag3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Multi-feature &#10;orientation map&#10;&#10;&#10;\end{document}"/>
  <p:tag name="IGUANATEXSIZE" val="20"/>
</p:tagLst>
</file>

<file path=ppt/tags/tag3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generation&#10;&#10;&#10;\end{document}"/>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color{red}\Psi_0}$&#10;&#10;\end{document}"/>
  <p:tag name="IGUANATEXSIZE" val="20"/>
</p:tagLst>
</file>

<file path=ppt/tags/tag3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A new cortical model&#10;&#10;\end{document}"/>
  <p:tag name="IGUANATEXSIZE" val="20"/>
</p:tagLst>
</file>

<file path=ppt/tags/tag33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with frequency-phase selectivity&#10;&#10;\end{document}"/>
  <p:tag name="IGUANATEXSIZE" val="20"/>
</p:tagLst>
</file>

<file path=ppt/tags/tag3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eneral information&#10;&#10;\end{document}"/>
  <p:tag name="IGUANATEXSIZE" val="20"/>
</p:tagLst>
</file>

<file path=ppt/tags/tag3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bout cortical models&#10;&#10;\end{document}"/>
  <p:tag name="IGUANATEXSIZE" val="20"/>
</p:tagLst>
</file>

<file path=ppt/tags/tag33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Completion?&#10;&#10;\end{document}"/>
  <p:tag name="IGUANATEXSIZE" val="20"/>
</p:tagLst>
</file>

<file path=ppt/tags/tag33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Image enhancement&#10;&#10;\end{document}"/>
  <p:tag name="IGUANATEXSIZE" val="20"/>
</p:tagLst>
</file>

<file path=ppt/tags/tag33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in the model framework&#10;&#10;\end{document}"/>
  <p:tag name="IGUANATEXSIZE" val="20"/>
</p:tagLst>
</file>

<file path=ppt/tags/tag33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Multi-feature &#10;orientation map&#10;&#10;&#10;\end{document}"/>
  <p:tag name="IGUANATEXSIZE" val="20"/>
</p:tagLst>
</file>

<file path=ppt/tags/tag33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generation&#10;&#10;&#10;\end{document}"/>
  <p:tag name="IGUANATEXSIZE" val="20"/>
</p:tagLst>
</file>

<file path=ppt/tags/tag33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A new cortical model&#10;&#10;\end{document}"/>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color{blue}(x,y)$&#10;&#10;\end{document}"/>
  <p:tag name="IGUANATEXSIZE" val="16"/>
</p:tagLst>
</file>

<file path=ppt/tags/tag34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with frequency-phase selectivity&#10;&#10;\end{document}"/>
  <p:tag name="IGUANATEXSIZE" val="20"/>
</p:tagLst>
</file>

<file path=ppt/tags/tag3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eneral information&#10;&#10;\end{document}"/>
  <p:tag name="IGUANATEXSIZE" val="20"/>
</p:tagLst>
</file>

<file path=ppt/tags/tag3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bout cortical models&#10;&#10;\end{document}"/>
  <p:tag name="IGUANATEXSIZE" val="20"/>
</p:tagLst>
</file>

<file path=ppt/tags/tag34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Completion?&#10;&#10;\end{document}"/>
  <p:tag name="IGUANATEXSIZE" val="20"/>
</p:tagLst>
</file>

<file path=ppt/tags/tag34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Feature: frequency?&#10;&#10;&#10;\end{document}"/>
  <p:tag name="IGUANATEXSIZE" val="20"/>
</p:tagLst>
</file>

<file path=ppt/tags/tag3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displaystyle\overline{\theta}_{p}(x,y)=\frac{1}{2}\arg{\overset{\pi}{\underset{0}{\int}}}\operatorname{Re}\{O(x,y,\theta,p)\}\text{e}^{i\theta}d\theta$&#10;&#10;\end{document}"/>
  <p:tag name="IGUANATEXSIZE" val="20"/>
</p:tagLst>
</file>

<file path=ppt/tags/tag34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displaystyle O(x,y,\theta,p)=\underset{M}\int I(\tilde{\xi},\tilde{\eta})\Psi_{x,y,\theta,p}(\tilde{\xi},\tilde{\eta})\,d\tilde{\xi}\,d\tilde{\eta}$&#10;&#10;&#10;\end{document}"/>
  <p:tag name="IGUANATEXSIZE" val="20"/>
</p:tagLst>
</file>

<file path=ppt/tags/tag3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displaystyle\overline{\theta}_{p}(x,y)=\frac{1}{2}\arg{\overset{\pi}{\underset{0}{\int}}}\operatorname{Re}\{O(x,y,\theta,p)\}\text{e}^{i\theta}d\theta$&#10;&#10;\end{document}"/>
  <p:tag name="IGUANATEXSIZE" val="20"/>
</p:tagLst>
</file>

<file path=ppt/tags/tag34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een}&#10;$\theta_D$&#10;}&#10;\end{document}"/>
  <p:tag name="IGUANATEXSIZE" val="24"/>
</p:tagLst>
</file>

<file path=ppt/tags/tag34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definecolor{lightgreen}{rgb}{0.55,0.71,0}&#10;\begin{document}&#10;&#10;{\color{lightgreen}&#10;$\theta_C$&#10;}&#10;\end{document}"/>
  <p:tag name="IGUANATEXSIZE" val="24"/>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color{orange}\theta$&#10;&#10;\end{document}"/>
  <p:tag name="IGUANATEXSIZE" val="16"/>
</p:tagLst>
</file>

<file path=ppt/tags/tag35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yellow}&#10;{\bf $\theta_B$}&#10;}&#10;\end{document}"/>
  <p:tag name="IGUANATEXSIZE" val="24"/>
</p:tagLst>
</file>

<file path=ppt/tags/tag35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red}&#10;$\mathbf \theta_A$&#10;}&#10;\end{document}"/>
  <p:tag name="IGUANATEXSIZE" val="24"/>
</p:tagLst>
</file>

<file path=ppt/tags/tag35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magenta}&#10;$\theta_H$&#10;}&#10;\end{document}"/>
  <p:tag name="IGUANATEXSIZE" val="24"/>
</p:tagLst>
</file>

<file path=ppt/tags/tag35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definecolor{purplenew}{rgb}{0.41,0.21,0.61}&#10;\definecolor{purplenew2}{rgb}{0.62,0,0.77}&#10;\begin{document}&#10;&#10;{\color{purplenew2}&#10;$\theta_G$&#10;}&#10;\end{document}"/>
  <p:tag name="IGUANATEXSIZE" val="24"/>
</p:tagLst>
</file>

<file path=ppt/tags/tag35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definecolor{lightgreen}{rgb}{0,1,1}&#10;\begin{document}&#10;&#10;{\color{red}&#10;$\theta_E$&#10;}&#10;\end{document}"/>
  <p:tag name="IGUANATEXSIZE" val="24"/>
</p:tagLst>
</file>

<file path=ppt/tags/tag35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blue}&#10;$\theta_F$&#10;}&#10;\end{document}"/>
  <p:tag name="IGUANATEXSIZE" val="24"/>
</p:tagLst>
</file>

<file path=ppt/tags/tag35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displaystyle O(x,y,\theta,p)=\underset{M}\int I(\tilde{\xi},\tilde{\eta})\Psi_{x,y,\theta,p}(\tilde{\xi},\tilde{\eta})\,d\tilde{\xi}\,d\tilde{\eta}$&#10;&#10;&#10;\end{document}"/>
  <p:tag name="IGUANATEXSIZE" val="20"/>
</p:tagLst>
</file>

<file path=ppt/tags/tag3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displaystyle\overline{\theta}_{p}(x,y)=\frac{1}{2}\arg{\overset{\pi}{\underset{0}{\int}}}\operatorname{Re}\{O(x,y,\theta,p)\}\text{e}^{i\theta}d\theta$&#10;&#10;\end{document}"/>
  <p:tag name="IGUANATEXSIZE" val="20"/>
</p:tagLst>
</file>

<file path=ppt/tags/tag35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red}&#10;$\text{e}^{i\theta_A}$&#10;}&#10;\end{document}"/>
  <p:tag name="IGUANATEXSIZE" val="24"/>
</p:tagLst>
</file>

<file path=ppt/tags/tag35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yellow}&#10;$\text{e}^{i\theta_B}$&#10;}&#10;\end{document}"/>
  <p:tag name="IGUANATEXSIZE" val="24"/>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color{orange}\Psi_{x,y,\theta}}$&#10;&#10;\end{document}"/>
  <p:tag name="IGUANATEXSIZE" val="20"/>
</p:tagLst>
</file>

<file path=ppt/tags/tag36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definecolor{lightgreen}{rgb}{0.55,0.71,0}&#10;\begin{document}&#10;&#10;{\color{lightgreen}&#10;$\text{e}^{i\theta_C}$&#10;}&#10;\end{document}"/>
  <p:tag name="IGUANATEXSIZE" val="24"/>
</p:tagLst>
</file>

<file path=ppt/tags/tag36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magenta}&#10;$\text{e}^{i\theta_H}$&#10;}&#10;\end{document}"/>
  <p:tag name="IGUANATEXSIZE" val="24"/>
</p:tagLst>
</file>

<file path=ppt/tags/tag36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een}&#10;$\text{e}^{i\theta_D}$&#10;}&#10;\end{document}"/>
  <p:tag name="IGUANATEXSIZE" val="24"/>
</p:tagLst>
</file>

<file path=ppt/tags/tag36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definecolor{lightgreen}{rgb}{0,1,1}&#10;\begin{document}&#10;&#10;{\color{lightgreen}&#10;$\text{e}^{i\theta_E}$&#10;}&#10;\end{document}"/>
  <p:tag name="IGUANATEXSIZE" val="24"/>
</p:tagLst>
</file>

<file path=ppt/tags/tag36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blue}&#10;$\text{e}^{i\theta_F}$&#10;}&#10;\end{document}"/>
  <p:tag name="IGUANATEXSIZE" val="24"/>
</p:tagLst>
</file>

<file path=ppt/tags/tag36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definecolor{purplenew}{rgb}{0.41,0.21,0.61}&#10;\definecolor{purplenew2}{rgb}{0.62,0,0.77}&#10;\begin{document}&#10;&#10;{\color{purplenew2}&#10;$\text{e}^{i\theta_G}$&#10;}&#10;\end{document}"/>
  <p:tag name="IGUANATEXSIZE" val="24"/>
</p:tagLst>
</file>

<file path=ppt/tags/tag36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een}&#10;$\theta_D$&#10;}&#10;\end{document}"/>
  <p:tag name="IGUANATEXSIZE" val="24"/>
</p:tagLst>
</file>

<file path=ppt/tags/tag36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definecolor{lightgreen}{rgb}{0.55,0.71,0}&#10;\begin{document}&#10;&#10;{\color{lightgreen}&#10;$\theta_C$&#10;}&#10;\end{document}"/>
  <p:tag name="IGUANATEXSIZE" val="24"/>
</p:tagLst>
</file>

<file path=ppt/tags/tag36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yellow}&#10;{\bf $\theta_B$}&#10;}&#10;\end{document}"/>
  <p:tag name="IGUANATEXSIZE" val="24"/>
</p:tagLst>
</file>

<file path=ppt/tags/tag36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red}&#10;$\mathbf \theta_A$&#10;}&#10;\end{document}"/>
  <p:tag name="IGUANATEXSIZE" val="24"/>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10;$M\simeq \mathbb{R}^2$&#10;&#10;\end{document}"/>
  <p:tag name="IGUANATEXSIZE" val="20"/>
</p:tagLst>
</file>

<file path=ppt/tags/tag37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magenta}&#10;$\theta_H$&#10;}&#10;\end{document}"/>
  <p:tag name="IGUANATEXSIZE" val="24"/>
</p:tagLst>
</file>

<file path=ppt/tags/tag37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definecolor{purplenew}{rgb}{0.41,0.21,0.61}&#10;\definecolor{purplenew2}{rgb}{0.62,0,0.77}&#10;\begin{document}&#10;&#10;{\color{purplenew2}&#10;$\theta_G$&#10;}&#10;\end{document}"/>
  <p:tag name="IGUANATEXSIZE" val="24"/>
</p:tagLst>
</file>

<file path=ppt/tags/tag37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definecolor{lightgreen}{rgb}{0,1,1}&#10;\begin{document}&#10;&#10;{\color{lightgreen}&#10;$\theta_E$&#10;}&#10;\end{document}"/>
  <p:tag name="IGUANATEXSIZE" val="24"/>
</p:tagLst>
</file>

<file path=ppt/tags/tag37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blue}&#10;$\theta_F$&#10;}&#10;\end{document}"/>
  <p:tag name="IGUANATEXSIZE" val="24"/>
</p:tagLst>
</file>

<file path=ppt/tags/tag37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displaystyle O(x,y,\theta,p)=\underset{M}\int I(\tilde{\xi},\tilde{\eta})\Psi_{x,y,\theta,p}(\tilde{\xi},\tilde{\eta})\,d\tilde{\xi}\,d\tilde{\eta}$&#10;&#10;&#10;\end{document}"/>
  <p:tag name="IGUANATEXSIZE" val="20"/>
</p:tagLst>
</file>

<file path=ppt/tags/tag3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displaystyle\overline{\theta}_{p}(x,y)=\frac{1}{2}\arg{\overset{\pi}{\underset{0}{\int}}}\operatorname{Re}\{O(x,y,\theta,p)\}\text{e}^{i\theta}d\theta$&#10;&#10;\end{document}"/>
  <p:tag name="IGUANATEXSIZE" val="20"/>
</p:tagLst>
</file>

<file path=ppt/tags/tag37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green}&#10;$\theta_D$&#10;}&#10;\end{document}"/>
  <p:tag name="IGUANATEXSIZE" val="24"/>
</p:tagLst>
</file>

<file path=ppt/tags/tag37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definecolor{lightgreen}{rgb}{0.55,0.71,0}&#10;\begin{document}&#10;&#10;{\color{lightgreen}&#10;$\theta_C$&#10;}&#10;\end{document}"/>
  <p:tag name="IGUANATEXSIZE" val="24"/>
</p:tagLst>
</file>

<file path=ppt/tags/tag37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yellow}&#10;{\bf $\theta_B$}&#10;}&#10;\end{document}"/>
  <p:tag name="IGUANATEXSIZE" val="24"/>
</p:tagLst>
</file>

<file path=ppt/tags/tag37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red}&#10;$\mathbf \theta_A$&#10;}&#10;\end{document}"/>
  <p:tag name="IGUANATEXSIZE" val="24"/>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x$&#10;&#10;\end{document}"/>
  <p:tag name="IGUANATEXSIZE" val="16"/>
</p:tagLst>
</file>

<file path=ppt/tags/tag38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magenta}&#10;$\theta_H$&#10;}&#10;\end{document}"/>
  <p:tag name="IGUANATEXSIZE" val="24"/>
</p:tagLst>
</file>

<file path=ppt/tags/tag38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definecolor{purplenew}{rgb}{0.41,0.21,0.61}&#10;\definecolor{purplenew2}{rgb}{0.62,0,0.77}&#10;\begin{document}&#10;&#10;{\color{purplenew2}&#10;$\theta_G$&#10;}&#10;\end{document}"/>
  <p:tag name="IGUANATEXSIZE" val="24"/>
</p:tagLst>
</file>

<file path=ppt/tags/tag38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definecolor{lightgreen}{rgb}{0,1,1}&#10;\begin{document}&#10;&#10;{\color{lightgreen}&#10;$\theta_E$&#10;}&#10;\end{document}"/>
  <p:tag name="IGUANATEXSIZE" val="24"/>
</p:tagLst>
</file>

<file path=ppt/tags/tag38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blue}&#10;$\theta_F$&#10;}&#10;\end{document}"/>
  <p:tag name="IGUANATEXSIZE" val="24"/>
</p:tagLst>
</file>

<file path=ppt/tags/tag38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displaystyle O(x,y,\theta,p)=\underset{M}\int I(\tilde{\xi},\tilde{\eta})\Psi_{x,y,\theta,p}(\tilde{\xi},\tilde{\eta})\,d\tilde{\xi}\,d\tilde{\eta}$&#10;&#10;&#10;\end{document}"/>
  <p:tag name="IGUANATEXSIZE" val="20"/>
</p:tagLst>
</file>

<file path=ppt/tags/tag3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displaystyle\overline{\theta}_{p}(x,y)=\frac{1}{2}\arg{\overset{\pi}{\underset{0}{\int}}}\operatorname{Re}\{O(x,y,\theta,p)\}\text{e}^{i\theta}d\theta$&#10;&#10;\end{document}"/>
  <p:tag name="IGUANATEXSIZE" val="20"/>
</p:tagLst>
</file>

<file path=ppt/tags/tag38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displaystyle O(x,y,\theta,p)=\underset{M}\int I(\tilde{\xi},\tilde{\eta})\Psi_{x,y,\theta,p}(\tilde{\xi},\tilde{\eta})\,d\tilde{\xi}\,d\tilde{\eta}$&#10;&#10;&#10;\end{document}"/>
  <p:tag name="IGUANATEXSIZE" val="20"/>
</p:tagLst>
</file>

<file path=ppt/tags/tag38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displaystyle O(x,y,\theta,p)=\int\limits_{M} I(\tilde{\xi},\tilde{\eta})\Psi_{x,y,\theta,p}(\tilde{\xi},\tilde{y})d\tilde{\xi}d\tilde{\eta}$&#10;&#10;\end{document}"/>
  <p:tag name="IGUANATEXSIZE" val="20"/>
</p:tagLst>
</file>

<file path=ppt/tags/tag38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10;$\displaystyle I:\mathbb{R}^2\simeq M\rightarrow \mathbb{R}$&#10;&#10;\end{document}"/>
  <p:tag name="IGUANATEXSIZE" val="20"/>
</p:tagLst>
</file>

<file path=ppt/tags/tag38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10;$\displaystyle O:G\simeq \mathbb{R}^2\times S^1\times \mathbb{R}^+\times S^1 \rightarrow \mathbb{C}$&#10;&#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y$&#10;&#10;\end{document}"/>
  <p:tag name="IGUANATEXSIZE" val="16"/>
</p:tagLst>
</file>

<file path=ppt/tags/tag39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displaystyle O(x,y,\theta,p)=\int\limits_{M} I(\tilde{\xi},\tilde{\eta})\Psi_{x,y,\theta,p}(\tilde{\xi},\tilde{y})d\tilde{\xi}d\tilde{\eta}$&#10;&#10;\end{document}"/>
  <p:tag name="IGUANATEXSIZE" val="20"/>
</p:tagLst>
</file>

<file path=ppt/tags/tag39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10;$\displaystyle I:\mathbb{R}^2\simeq M\rightarrow \mathbb{R}$&#10;&#10;\end{document}"/>
  <p:tag name="IGUANATEXSIZE" val="20"/>
</p:tagLst>
</file>

<file path=ppt/tags/tag39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10;$\displaystyle O:G\simeq \mathbb{R}^2\times S^1\times \mathbb{R}^+\times S^1 \rightarrow \mathbb{C}$&#10;&#10;\end{document}"/>
  <p:tag name="IGUANATEXSIZE" val="20"/>
</p:tagLst>
</file>

<file path=ppt/tags/tag39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E. B., G. Citti \&amp; A. Sarti, J Math Imaging Vis (2018),&#10;&#10;&#10;\end{document}"/>
  <p:tag name="IGUANATEXSIZE" val="20"/>
</p:tagLst>
</file>

<file path=ppt/tags/tag3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mph{Uniqueness of viscosity mean curvature flow solution in two sub-Riemannian}&#10;&#10;&#10;\end{document}"/>
  <p:tag name="IGUANATEXSIZE" val="18"/>
</p:tagLst>
</file>

<file path=ppt/tags/tag39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emph{A geometric model of multi-scale orientation preference maps}&#10;&#10;&#10;\end{document}"/>
  <p:tag name="IGUANATEXSIZE" val="18"/>
</p:tagLst>
</file>

<file path=ppt/tags/tag39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emph{via Gabor functions}&#10;&#10;&#10;\end{document}"/>
  <p:tag name="IGUANATEXSIZE" val="18"/>
</p:tagLst>
</file>

<file path=ppt/tags/tag39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E. B. \&amp; G. Citti, submitted manuscript&#10;&#10;&#10;\end{document}"/>
  <p:tag name="IGUANATEXSIZE" val="20"/>
</p:tagLst>
</file>

<file path=ppt/tags/tag3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mph{structures}&#10;&#10;&#10;\end{document}"/>
  <p:tag name="IGUANATEXSIZE" val="18"/>
</p:tagLst>
</file>

<file path=ppt/tags/tag3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mph{A diffusion driven curvature flow}&#10;&#10;&#10;\end{document}"/>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in the model framework&#10;&#10;\end{document}"/>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Hoffmann [1989], contact bundle&#10;&#10;&#10;&#10;\end{document}"/>
  <p:tag name="IGUANATEXSIZE" val="20"/>
</p:tagLst>
</file>

<file path=ppt/tags/tag40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E. B., G. Citti \&amp; A. Sarti, submitted manuscript&#10;&#10;&#10;\end{document}"/>
  <p:tag name="IGUANATEXSIZE" val="20"/>
</p:tagLst>
</file>

<file path=ppt/tags/tag40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A new understanding of the cortex&#10;&#10;&#10;\end{document}"/>
  <p:tag name="IGUANATEXSIZE" val="20"/>
</p:tagLst>
</file>

<file path=ppt/tags/tag4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new cortical model with frequency and phase&#10;&#10;&#10;\end{document}"/>
  <p:tag name="IGUANATEXSIZE" val="20"/>
</p:tagLst>
</file>

<file path=ppt/tags/tag4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Image enhancement&#10;&#10;&#10;\end{document}"/>
  <p:tag name="IGUANATEXSIZE" val="20"/>
</p:tagLst>
</file>

<file path=ppt/tags/tag4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ulti-feature orientation map generation&#10;&#10;&#10;\end{document}"/>
  <p:tag name="IGUANATEXSIZE" val="20"/>
</p:tagLst>
</file>

<file path=ppt/tags/tag40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Strong numerical theory in model geometries&#10;&#10;&#10;\end{document}"/>
  <p:tag name="IGUANATEXSIZE" val="20"/>
</p:tagLst>
</file>

<file path=ppt/tags/tag4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Uniqueness of sub-Riemannian mean curvature flows&#10;&#10;&#10;\end{document}"/>
  <p:tag name="IGUANATEXSIZE" val="20"/>
</p:tagLst>
</file>

<file path=ppt/tags/tag40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Convergence of the diffusion driven surface completion&#10;&#10;&#10;\end{document}"/>
  <p:tag name="IGUANATEXSIZE" val="20"/>
</p:tagLst>
</file>

<file path=ppt/tags/tag408.xml><?xml version="1.0" encoding="utf-8"?>
<p:tagLst xmlns:a="http://schemas.openxmlformats.org/drawingml/2006/main" xmlns:r="http://schemas.openxmlformats.org/officeDocument/2006/relationships" xmlns:p="http://schemas.openxmlformats.org/presentationml/2006/main">
  <p:tag name="OUTPUTDPI" val="1200"/>
  <p:tag name="ORIGINALHEIGHT" val="152,9809"/>
  <p:tag name="ORIGINALWIDTH" val="950,1313"/>
  <p:tag name="LATEXADDIN" val="\documentclass{article}&#10;\usepackage{amsmath}&#10;\pagestyle{empty}&#10;\begin{document}&#10;&#10;$\operatorname{Re}\{\Psi_{x,y,\theta,\sigma}(\tilde{\xi},\tilde{\eta})\}$&#10;&#10;&#10;\end{document}"/>
  <p:tag name="IGUANATEXSIZE" val="20"/>
  <p:tag name="IGUANATEXCURSOR" val="124"/>
  <p:tag name="TRANSPARENCY" val="True"/>
  <p:tag name="FILENAME" val=""/>
  <p:tag name="LATEXENGINEID" val="0"/>
  <p:tag name="TEMPFOLDER" val="c:\temp\"/>
  <p:tag name="LATEXFORMHEIGHT" val="312"/>
  <p:tag name="LATEXFORMWIDTH" val="384"/>
  <p:tag name="LATEXFORMWRAP" val="True"/>
  <p:tag name="BITMAPVECTOR" val="0"/>
</p:tagLst>
</file>

<file path=ppt/tags/tag409.xml><?xml version="1.0" encoding="utf-8"?>
<p:tagLst xmlns:a="http://schemas.openxmlformats.org/drawingml/2006/main" xmlns:r="http://schemas.openxmlformats.org/officeDocument/2006/relationships" xmlns:p="http://schemas.openxmlformats.org/presentationml/2006/main">
  <p:tag name="OUTPUTDPI" val="1200"/>
  <p:tag name="ORIGINALHEIGHT" val="85,48929"/>
  <p:tag name="ORIGINALWIDTH" val="104,9868"/>
  <p:tag name="LATEXADDIN" val="\documentclass{article}&#10;\usepackage{amsmath}&#10;\pagestyle{empty}&#10;\begin{document}&#10;&#10;M&#10;&#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etitot-Tondut [1999], contact bundle, boundary completion&#10;&#10;&#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itti-Sarti [2006], group based approach, $SE(2)$, surface completion&#10;&#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theta$&#10;&#10;\end{document}"/>
  <p:tag name="IGUANATEXSIZE" val="16"/>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color{red}\Psi_0}$&#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color{blue}(x,y)$&#10;&#10;\end{document}"/>
  <p:tag name="IGUANATEXSIZE" val="16"/>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color{orange}\theta$&#10;&#10;\end{document}"/>
  <p:tag name="IGUANATEXSIZE" val="16"/>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color{orange}\Psi_{x,y,\theta}}$&#10;&#10;\end{document}"/>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10;$M\simeq \mathbb{R}^2$&#10;&#10;\end{document}"/>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x$&#10;&#10;\end{document}"/>
  <p:tag name="IGUANATEXSIZE" val="16"/>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ulti-feature &#10;orientation map&#10;&#10;\end{document}"/>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y$&#10;&#10;\end{document}"/>
  <p:tag name="IGUANATEXSIZE" val="16"/>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Hoffmann [1989], contact bundle&#10;&#10;&#10;&#10;\end{document}"/>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etitot-Tondut [1999], contact bundle, boundary completion&#10;&#10;&#10;\end{document}"/>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red}&#10;Citti-Sarti [2006], group based approach, $SE(2)$, surface completion&#10;}&#10;&#10;\end{document}"/>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theta$&#10;&#10;\end{document}"/>
  <p:tag name="IGUANATEXSIZE" val="16"/>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color{red}\Psi_0}$&#10;&#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color{blue}(x,y)$&#10;&#10;\end{document}"/>
  <p:tag name="IGUANATEXSIZE" val="16"/>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color{orange}\theta$&#10;&#10;\end{document}"/>
  <p:tag name="IGUANATEXSIZE" val="16"/>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10;${\color{orange}\Psi_{x,y,\theta}}$&#10;&#10;\end{document}"/>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10;$M\simeq \mathbb{R}^2$&#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eneration&#10;&#10;\end{document}"/>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x$&#10;&#10;\end{document}"/>
  <p:tag name="IGUANATEXSIZE" val="16"/>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y$&#10;&#10;\end{document}"/>
  <p:tag name="IGUANATEXSIZE" val="16"/>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490,814"/>
  <p:tag name="LATEXADDIN" val="\documentclass{article}&#10;\usepackage{amsmath}&#10;\pagestyle{empty}&#10;\begin{document}&#10;&#10;&#10;$\lambda_{\theta}=-\sin(\theta)\operatorname{dx}+\cos(\theta)\operatorname{dy}$&#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1473,566"/>
  <p:tag name="LATEXADDIN" val="\documentclass{article}&#10;\usepackage{amsmath}&#10;\usepackage{xcolor}&#10;\pagestyle{empty}&#10;\begin{document}&#10;&#10;$\color{red}{X_3=-\sin(\theta)\partial_x+\cos(\theta)\partial_y}$&#10;&#10;&#10;\end{document}"/>
  <p:tag name="IGUANATEXSIZE" val="20"/>
  <p:tag name="IGUANATEXCURSOR" val="165"/>
  <p:tag name="TRANSPARENCY" val="True"/>
  <p:tag name="FILENAME" val=""/>
  <p:tag name="LATEXENGINEID" val="0"/>
  <p:tag name="TEMPFOLDER" val="c:\temp\"/>
  <p:tag name="LATEXFORMHEIGHT" val="312"/>
  <p:tag name="LATEXFORMWIDTH" val="384"/>
  <p:tag name="LATEXFORMWRAP" val="True"/>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490,814"/>
  <p:tag name="LATEXADDIN" val="\documentclass{article}&#10;\usepackage{amsmath}&#10;\pagestyle{empty}&#10;\begin{document}&#10;&#10;&#10;$\lambda_{\theta}=-\sin(\theta)\operatorname{dx}+\cos(\theta)\operatorname{dy}$&#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lambda_{\theta}({\color{red}{X_3}})=1$&#10;&#10;&#10;\end{document}"/>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1473,566"/>
  <p:tag name="LATEXADDIN" val="\documentclass{article}&#10;\usepackage{amsmath}&#10;\usepackage{xcolor}&#10;\pagestyle{empty}&#10;\begin{document}&#10;&#10;$\color{red}{X_3=-\sin(\theta)\partial_x+\cos(\theta)\partial_y}$&#10;&#10;&#10;\end{document}"/>
  <p:tag name="IGUANATEXSIZE" val="20"/>
  <p:tag name="IGUANATEXCURSOR" val="165"/>
  <p:tag name="TRANSPARENCY" val="True"/>
  <p:tag name="FILENAME" val=""/>
  <p:tag name="LATEXENGINEID" val="0"/>
  <p:tag name="TEMPFOLDER" val="c:\temp\"/>
  <p:tag name="LATEXFORMHEIGHT" val="312"/>
  <p:tag name="LATEXFORMWIDTH" val="384"/>
  <p:tag name="LATEXFORMWRAP" val="True"/>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490,814"/>
  <p:tag name="LATEXADDIN" val="\documentclass{article}&#10;\usepackage{amsmath}&#10;\pagestyle{empty}&#10;\begin{document}&#10;&#10;&#10;$\lambda_{\theta}=-\sin(\theta)\operatorname{dx}+\cos(\theta)\operatorname{dy}$&#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lambda_{\theta}({\color{red}{X_3}})=1$&#10;&#10;&#10;\end{document}"/>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1473,566"/>
  <p:tag name="LATEXADDIN" val="\documentclass{article}&#10;\usepackage{amsmath}&#10;\usepackage{xcolor}&#10;\pagestyle{empty}&#10;\begin{document}&#10;&#10;$\color{red}{X_3=-\sin(\theta)\partial_x+\cos(\theta)\partial_y}$&#10;&#10;&#10;\end{document}"/>
  <p:tag name="IGUANATEXSIZE" val="20"/>
  <p:tag name="IGUANATEXCURSOR" val="165"/>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new cortical model&#10;&#10;\end{document}"/>
  <p:tag name="IGUANATEXSIZE" val="20"/>
</p:tagLst>
</file>

<file path=ppt/tags/tag70.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490,814"/>
  <p:tag name="LATEXADDIN" val="\documentclass{article}&#10;\usepackage{amsmath}&#10;\pagestyle{empty}&#10;\begin{document}&#10;&#10;&#10;$\lambda_{\theta}=-\sin(\theta)\operatorname{dx}+\cos(\theta)\operatorname{dy}$&#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lambda_{\theta}({\color{red}{X_3}})=1$&#10;&#10;&#10;\end{document}"/>
  <p:tag name="IGUANATEXSIZE" val="20"/>
</p:tagLst>
</file>

<file path=ppt/tags/tag72.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1473,566"/>
  <p:tag name="LATEXADDIN" val="\documentclass{article}&#10;\usepackage{amsmath}&#10;\usepackage{xcolor}&#10;\pagestyle{empty}&#10;\begin{document}&#10;&#10;$\color{red}{X_3=-\sin(\theta)\partial_x+\cos(\theta)\partial_y}$&#10;&#10;&#10;\end{document}"/>
  <p:tag name="IGUANATEXSIZE" val="20"/>
  <p:tag name="IGUANATEXCURSOR" val="165"/>
  <p:tag name="TRANSPARENCY" val="True"/>
  <p:tag name="FILENAME" val=""/>
  <p:tag name="LATEXENGINEID" val="0"/>
  <p:tag name="TEMPFOLDER" val="c:\temp\"/>
  <p:tag name="LATEXFORMHEIGHT" val="312"/>
  <p:tag name="LATEXFORMWIDTH" val="384"/>
  <p:tag name="LATEXFORMWRAP" val="True"/>
  <p:tag name="BITMAPVECTOR" val="0"/>
</p:tagLst>
</file>

<file path=ppt/tags/tag73.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490,814"/>
  <p:tag name="LATEXADDIN" val="\documentclass{article}&#10;\usepackage{amsmath}&#10;\pagestyle{empty}&#10;\begin{document}&#10;&#10;&#10;$\lambda_{\theta}=-\sin(\theta)\operatorname{dx}+\cos(\theta)\operatorname{dy}$&#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lambda_{\theta}({\color{red}{X_3}})=1$&#10;&#10;&#10;\end{document}"/>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mathbf{\color{red}\theta}$&#10;&#10;&#10;\end{document}"/>
  <p:tag name="IGUANATEXSIZE" val="25"/>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mathbf{\color{red}0}$&#10;&#10;&#10;\end{document}"/>
  <p:tag name="IGUANATEXSIZE" val="25"/>
</p:tagLst>
</file>

<file path=ppt/tags/tag77.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1473,566"/>
  <p:tag name="LATEXADDIN" val="\documentclass{article}&#10;\usepackage{amsmath}&#10;\usepackage{xcolor}&#10;\pagestyle{empty}&#10;\begin{document}&#10;&#10;$\color{red}{X_3=-\sin(\theta)\partial_x+\cos(\theta)\partial_y}$&#10;&#10;&#10;\end{document}"/>
  <p:tag name="IGUANATEXSIZE" val="20"/>
  <p:tag name="IGUANATEXCURSOR" val="165"/>
  <p:tag name="TRANSPARENCY" val="True"/>
  <p:tag name="FILENAME" val=""/>
  <p:tag name="LATEXENGINEID" val="0"/>
  <p:tag name="TEMPFOLDER" val="c:\temp\"/>
  <p:tag name="LATEXFORMHEIGHT" val="312"/>
  <p:tag name="LATEXFORMWIDTH" val="384"/>
  <p:tag name="LATEXFORMWRAP" val="True"/>
  <p:tag name="BITMAPVECTOR" val="0"/>
</p:tagLst>
</file>

<file path=ppt/tags/tag78.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490,814"/>
  <p:tag name="LATEXADDIN" val="\documentclass{article}&#10;\usepackage{amsmath}&#10;\pagestyle{empty}&#10;\begin{document}&#10;&#10;&#10;$\lambda_{\theta}=-\sin(\theta)\operatorname{dx}+\cos(\theta)\operatorname{dy}$&#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lambda_{\theta}({\color{red}{X_3}})=1$&#10;&#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with frequency-phase selectivity&#10;&#10;\end{document}"/>
  <p:tag name="IGUANATEXSIZE" val="2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mathbf{\color{red}\theta}$&#10;&#10;&#10;\end{document}"/>
  <p:tag name="IGUANATEXSIZE" val="25"/>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mathbf{\color{red}\frac{\pi}{4}}$&#10;&#10;&#10;\end{document}"/>
  <p:tag name="IGUANATEXSIZE" val="25"/>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mathbf{\color{red}0}$&#10;&#10;&#10;\end{document}"/>
  <p:tag name="IGUANATEXSIZE" val="25"/>
</p:tagLst>
</file>

<file path=ppt/tags/tag83.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1473,566"/>
  <p:tag name="LATEXADDIN" val="\documentclass{article}&#10;\usepackage{amsmath}&#10;\usepackage{xcolor}&#10;\pagestyle{empty}&#10;\begin{document}&#10;&#10;$\color{red}{X_3=-\sin(\theta)\partial_x+\cos(\theta)\partial_y}$&#10;&#10;&#10;\end{document}"/>
  <p:tag name="IGUANATEXSIZE" val="20"/>
  <p:tag name="IGUANATEXCURSOR" val="165"/>
  <p:tag name="TRANSPARENCY" val="True"/>
  <p:tag name="FILENAME" val=""/>
  <p:tag name="LATEXENGINEID" val="0"/>
  <p:tag name="TEMPFOLDER" val="c:\temp\"/>
  <p:tag name="LATEXFORMHEIGHT" val="312"/>
  <p:tag name="LATEXFORMWIDTH" val="384"/>
  <p:tag name="LATEXFORMWRAP" val="True"/>
  <p:tag name="BITMAPVECTOR" val="0"/>
</p:tagLst>
</file>

<file path=ppt/tags/tag84.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490,814"/>
  <p:tag name="LATEXADDIN" val="\documentclass{article}&#10;\usepackage{amsmath}&#10;\pagestyle{empty}&#10;\begin{document}&#10;&#10;&#10;$\lambda_{\theta}=-\sin(\theta)\operatorname{dx}+\cos(\theta)\operatorname{dy}$&#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lambda_{\theta}({\color{red}{X_3}})=1$&#10;&#10;&#10;\end{document}"/>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mathbf{\color{red}\theta}$&#10;&#10;&#10;\end{document}"/>
  <p:tag name="IGUANATEXSIZE" val="25"/>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mathbf{\color{red}\frac{\pi}{4}}$&#10;&#10;&#10;\end{document}"/>
  <p:tag name="IGUANATEXSIZE" val="25"/>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mathbf{\color{red}0}$&#10;&#10;&#10;\end{document}"/>
  <p:tag name="IGUANATEXSIZE" val="25"/>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mathbf{\color{red}\frac{\pi}{2}}$&#10;&#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eneral information&#10;&#10;\end{document}"/>
  <p:tag name="IGUANATEXSIZE" val="20"/>
</p:tagLst>
</file>

<file path=ppt/tags/tag90.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1473,566"/>
  <p:tag name="LATEXADDIN" val="\documentclass{article}&#10;\usepackage{amsmath}&#10;\usepackage{xcolor}&#10;\pagestyle{empty}&#10;\begin{document}&#10;&#10;$\color{red}{X_3=-\sin(\theta)\partial_x+\cos(\theta)\partial_y}$&#10;&#10;&#10;\end{document}"/>
  <p:tag name="IGUANATEXSIZE" val="20"/>
  <p:tag name="IGUANATEXCURSOR" val="165"/>
  <p:tag name="TRANSPARENCY" val="True"/>
  <p:tag name="FILENAME" val=""/>
  <p:tag name="LATEXENGINEID" val="0"/>
  <p:tag name="TEMPFOLDER" val="c:\temp\"/>
  <p:tag name="LATEXFORMHEIGHT" val="312"/>
  <p:tag name="LATEXFORMWIDTH" val="384"/>
  <p:tag name="LATEXFORMWRAP" val="True"/>
  <p:tag name="BITMAPVECTOR" val="0"/>
</p:tagLst>
</file>

<file path=ppt/tags/tag91.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490,814"/>
  <p:tag name="LATEXADDIN" val="\documentclass{article}&#10;\usepackage{amsmath}&#10;\pagestyle{empty}&#10;\begin{document}&#10;&#10;&#10;$\lambda_{\theta}=-\sin(\theta)\operatorname{dx}+\cos(\theta)\operatorname{dy}$&#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lambda_{\theta}({\color{red}{X_3}})=1$&#10;&#10;&#10;\end{document}"/>
  <p:tag name="IGUANATEXSIZE" val="2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mathbf{\color{red}\theta}$&#10;&#10;&#10;\end{document}"/>
  <p:tag name="IGUANATEXSIZE" val="25"/>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mathbf{\color{red}\frac{\pi}{4}}$&#10;&#10;&#10;\end{document}"/>
  <p:tag name="IGUANATEXSIZE" val="25"/>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mathbf{\color{red}\frac{3\pi}{4}}$&#10;&#10;&#10;\end{document}"/>
  <p:tag name="IGUANATEXSIZE" val="25"/>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mathbf{\color{red}0}$&#10;&#10;&#10;\end{document}"/>
  <p:tag name="IGUANATEXSIZE" val="25"/>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mathbf{\color{red}\frac{\pi}{2}}$&#10;&#10;&#10;\end{document}"/>
  <p:tag name="IGUANATEXSIZE" val="25"/>
</p:tagLst>
</file>

<file path=ppt/tags/tag98.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1473,566"/>
  <p:tag name="LATEXADDIN" val="\documentclass{article}&#10;\usepackage{amsmath}&#10;\usepackage{xcolor}&#10;\pagestyle{empty}&#10;\begin{document}&#10;&#10;$\color{red}{X_3=-\sin(\theta)\partial_x+\cos(\theta)\partial_y}$&#10;&#10;&#10;\end{document}"/>
  <p:tag name="IGUANATEXSIZE" val="20"/>
  <p:tag name="IGUANATEXCURSOR" val="165"/>
  <p:tag name="TRANSPARENCY" val="True"/>
  <p:tag name="FILENAME" val=""/>
  <p:tag name="LATEXENGINEID" val="0"/>
  <p:tag name="TEMPFOLDER" val="c:\temp\"/>
  <p:tag name="LATEXFORMHEIGHT" val="312"/>
  <p:tag name="LATEXFORMWIDTH" val="384"/>
  <p:tag name="LATEXFORMWRAP" val="True"/>
  <p:tag name="BITMAPVECTOR" val="0"/>
</p:tagLst>
</file>

<file path=ppt/tags/tag99.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490,814"/>
  <p:tag name="LATEXADDIN" val="\documentclass{article}&#10;\usepackage{amsmath}&#10;\pagestyle{empty}&#10;\begin{document}&#10;&#10;&#10;$\lambda_{\theta}=-\sin(\theta)\operatorname{dx}+\cos(\theta)\operatorname{dy}$&#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000" dirty="0" err="1"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23562</TotalTime>
  <Words>4435</Words>
  <Application>Microsoft Office PowerPoint</Application>
  <PresentationFormat>On-screen Show (4:3)</PresentationFormat>
  <Paragraphs>577</Paragraphs>
  <Slides>90</Slides>
  <Notes>88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90</vt:i4>
      </vt:variant>
    </vt:vector>
  </HeadingPairs>
  <TitlesOfParts>
    <vt:vector size="94"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RDuits</dc:creator>
  <cp:lastModifiedBy>admin</cp:lastModifiedBy>
  <cp:revision>1087</cp:revision>
  <dcterms:created xsi:type="dcterms:W3CDTF">2012-02-29T16:07:09Z</dcterms:created>
  <dcterms:modified xsi:type="dcterms:W3CDTF">2018-11-22T07:18:19Z</dcterms:modified>
</cp:coreProperties>
</file>